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6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6C201-E368-4352-A95E-5B671084266A}" type="datetimeFigureOut">
              <a:rPr lang="ru-RU" smtClean="0"/>
              <a:pPr/>
              <a:t>21.05.2009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0B341-B8AF-49F0-B158-D2FBBA91A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6C201-E368-4352-A95E-5B671084266A}" type="datetimeFigureOut">
              <a:rPr lang="ru-RU" smtClean="0"/>
              <a:pPr/>
              <a:t>21.05.2009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0B341-B8AF-49F0-B158-D2FBBA91A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6C201-E368-4352-A95E-5B671084266A}" type="datetimeFigureOut">
              <a:rPr lang="ru-RU" smtClean="0"/>
              <a:pPr/>
              <a:t>21.05.2009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0B341-B8AF-49F0-B158-D2FBBA91A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6C201-E368-4352-A95E-5B671084266A}" type="datetimeFigureOut">
              <a:rPr lang="ru-RU" smtClean="0"/>
              <a:pPr/>
              <a:t>21.05.2009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0B341-B8AF-49F0-B158-D2FBBA91A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6C201-E368-4352-A95E-5B671084266A}" type="datetimeFigureOut">
              <a:rPr lang="ru-RU" smtClean="0"/>
              <a:pPr/>
              <a:t>21.05.2009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0B341-B8AF-49F0-B158-D2FBBA91A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6C201-E368-4352-A95E-5B671084266A}" type="datetimeFigureOut">
              <a:rPr lang="ru-RU" smtClean="0"/>
              <a:pPr/>
              <a:t>21.05.2009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0B341-B8AF-49F0-B158-D2FBBA91A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6C201-E368-4352-A95E-5B671084266A}" type="datetimeFigureOut">
              <a:rPr lang="ru-RU" smtClean="0"/>
              <a:pPr/>
              <a:t>21.05.2009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0B341-B8AF-49F0-B158-D2FBBA91A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6C201-E368-4352-A95E-5B671084266A}" type="datetimeFigureOut">
              <a:rPr lang="ru-RU" smtClean="0"/>
              <a:pPr/>
              <a:t>21.05.2009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0B341-B8AF-49F0-B158-D2FBBA91A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6C201-E368-4352-A95E-5B671084266A}" type="datetimeFigureOut">
              <a:rPr lang="ru-RU" smtClean="0"/>
              <a:pPr/>
              <a:t>21.05.2009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0B341-B8AF-49F0-B158-D2FBBA91A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6C201-E368-4352-A95E-5B671084266A}" type="datetimeFigureOut">
              <a:rPr lang="ru-RU" smtClean="0"/>
              <a:pPr/>
              <a:t>21.05.2009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0B341-B8AF-49F0-B158-D2FBBA91A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6C201-E368-4352-A95E-5B671084266A}" type="datetimeFigureOut">
              <a:rPr lang="ru-RU" smtClean="0"/>
              <a:pPr/>
              <a:t>21.05.2009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0B341-B8AF-49F0-B158-D2FBBA91A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6C201-E368-4352-A95E-5B671084266A}" type="datetimeFigureOut">
              <a:rPr lang="ru-RU" smtClean="0"/>
              <a:pPr/>
              <a:t>21.05.2009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0B341-B8AF-49F0-B158-D2FBBA91A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/>
              <a:t>Наука и образование.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11 класс.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Общие тенденции в развитии образования.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Демократизация системы образования.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Рост продолжительности образования.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Непрерывность образования.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Гуманизация образования.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Гуманитаризация образования.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Интернационализация.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Компьютеризация.</a:t>
            </a:r>
            <a:endParaRPr lang="ru-RU" b="1" dirty="0"/>
          </a:p>
        </p:txBody>
      </p:sp>
      <p:pic>
        <p:nvPicPr>
          <p:cNvPr id="2050" name="Picture 2" descr="D:\Documents and Settings\МаМа\Мои документы\Мои рисунки\iCAO5F29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2857495"/>
            <a:ext cx="1995490" cy="1639705"/>
          </a:xfrm>
          <a:prstGeom prst="rect">
            <a:avLst/>
          </a:prstGeom>
          <a:noFill/>
        </p:spPr>
      </p:pic>
      <p:pic>
        <p:nvPicPr>
          <p:cNvPr id="2051" name="Picture 3" descr="D:\Documents and Settings\МаМа\Мои документы\Мои рисунки\iCAS05YU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16099" y="4643446"/>
            <a:ext cx="2602339" cy="22145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Наука.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686436" cy="4525963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Форма духовной деятельности людей, направленная на производство знаний о природе, обществе и о самом познании, имеющая непосредственную цель постижения истины и открытия объективных законов.</a:t>
            </a:r>
            <a:endParaRPr lang="ru-RU" b="1" dirty="0"/>
          </a:p>
        </p:txBody>
      </p:sp>
      <p:pic>
        <p:nvPicPr>
          <p:cNvPr id="7170" name="Picture 2" descr="D:\Documents and Settings\МаМа\Мои документы\Мои рисунки\iCA3J44X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071942"/>
            <a:ext cx="2505085" cy="2505085"/>
          </a:xfrm>
          <a:prstGeom prst="rect">
            <a:avLst/>
          </a:prstGeom>
          <a:noFill/>
        </p:spPr>
      </p:pic>
      <p:pic>
        <p:nvPicPr>
          <p:cNvPr id="7171" name="Picture 3" descr="D:\Documents and Settings\МаМа\Мои документы\Мои рисунки\iCAS3SWH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428604"/>
            <a:ext cx="2600336" cy="33467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Наука.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Отрасль духовного производства </a:t>
            </a:r>
            <a:r>
              <a:rPr lang="ru-RU" b="1" dirty="0" smtClean="0"/>
              <a:t>(система </a:t>
            </a:r>
            <a:r>
              <a:rPr lang="ru-RU" b="1" dirty="0" smtClean="0"/>
              <a:t>научных исследований, опытно-конструкторские изыскания).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Социальный институт ( НИИ, вузы, Академия наук РФ и др.).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Особая система знаний, приведённая в целостную систему на основе определенных принципов.</a:t>
            </a:r>
            <a:endParaRPr lang="ru-RU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Классификация наук.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6143668" cy="45259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По предмету и методу познания.</a:t>
            </a:r>
          </a:p>
          <a:p>
            <a:pPr marL="514350" indent="-514350">
              <a:buFontTx/>
              <a:buChar char="-"/>
            </a:pPr>
            <a:r>
              <a:rPr lang="ru-RU" b="1" dirty="0" smtClean="0"/>
              <a:t>науки о природе</a:t>
            </a:r>
          </a:p>
          <a:p>
            <a:pPr marL="514350" indent="-514350">
              <a:buFontTx/>
              <a:buChar char="-"/>
            </a:pPr>
            <a:r>
              <a:rPr lang="ru-RU" b="1" dirty="0"/>
              <a:t>н</a:t>
            </a:r>
            <a:r>
              <a:rPr lang="ru-RU" b="1" dirty="0" smtClean="0"/>
              <a:t>ауки об обществе</a:t>
            </a:r>
          </a:p>
          <a:p>
            <a:pPr marL="514350" indent="-514350">
              <a:buFontTx/>
              <a:buChar char="-"/>
            </a:pPr>
            <a:r>
              <a:rPr lang="ru-RU" b="1" dirty="0"/>
              <a:t>н</a:t>
            </a:r>
            <a:r>
              <a:rPr lang="ru-RU" b="1" dirty="0" smtClean="0"/>
              <a:t>ауки о познании и мышлении</a:t>
            </a:r>
          </a:p>
          <a:p>
            <a:pPr marL="514350" indent="-514350">
              <a:buFontTx/>
              <a:buChar char="-"/>
            </a:pPr>
            <a:r>
              <a:rPr lang="ru-RU" b="1" dirty="0"/>
              <a:t>т</a:t>
            </a:r>
            <a:r>
              <a:rPr lang="ru-RU" b="1" dirty="0" smtClean="0"/>
              <a:t>ехнические науки</a:t>
            </a:r>
          </a:p>
          <a:p>
            <a:pPr marL="514350" indent="-514350">
              <a:buNone/>
            </a:pPr>
            <a:r>
              <a:rPr lang="ru-RU" b="1" dirty="0" smtClean="0"/>
              <a:t>2.  По удалённости от практики.</a:t>
            </a:r>
          </a:p>
          <a:p>
            <a:pPr marL="514350" indent="-514350">
              <a:buFontTx/>
              <a:buChar char="-"/>
            </a:pPr>
            <a:r>
              <a:rPr lang="ru-RU" b="1" dirty="0"/>
              <a:t>ф</a:t>
            </a:r>
            <a:r>
              <a:rPr lang="ru-RU" b="1" dirty="0" smtClean="0"/>
              <a:t>ундаментальные</a:t>
            </a:r>
          </a:p>
          <a:p>
            <a:pPr marL="514350" indent="-514350">
              <a:buFontTx/>
              <a:buChar char="-"/>
            </a:pPr>
            <a:r>
              <a:rPr lang="ru-RU" b="1" dirty="0"/>
              <a:t>п</a:t>
            </a:r>
            <a:r>
              <a:rPr lang="ru-RU" b="1" dirty="0" smtClean="0"/>
              <a:t>рикладные</a:t>
            </a:r>
          </a:p>
          <a:p>
            <a:pPr marL="514350" indent="-514350">
              <a:buFontTx/>
              <a:buChar char="-"/>
            </a:pPr>
            <a:endParaRPr lang="ru-RU" dirty="0" smtClean="0"/>
          </a:p>
          <a:p>
            <a:pPr marL="514350" indent="-514350">
              <a:buFontTx/>
              <a:buChar char="-"/>
            </a:pPr>
            <a:endParaRPr lang="ru-RU" dirty="0"/>
          </a:p>
        </p:txBody>
      </p:sp>
      <p:pic>
        <p:nvPicPr>
          <p:cNvPr id="6146" name="Picture 2" descr="D:\Documents and Settings\МаМа\Мои документы\Мои рисунки\учёны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4143380"/>
            <a:ext cx="2903549" cy="2209645"/>
          </a:xfrm>
          <a:prstGeom prst="rect">
            <a:avLst/>
          </a:prstGeom>
          <a:noFill/>
        </p:spPr>
      </p:pic>
      <p:pic>
        <p:nvPicPr>
          <p:cNvPr id="6147" name="Picture 3" descr="D:\Documents and Settings\МаМа\Мои документы\Мои рисунки\учёны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3153" y="1857364"/>
            <a:ext cx="2459893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Функции современной науки.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Культурно-мировоззренческая.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Познавательно-объяснительная.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Прогностическая.</a:t>
            </a:r>
          </a:p>
          <a:p>
            <a:pPr marL="514350" indent="-514350">
              <a:buNone/>
            </a:pPr>
            <a:endParaRPr lang="ru-RU" dirty="0"/>
          </a:p>
        </p:txBody>
      </p:sp>
      <p:pic>
        <p:nvPicPr>
          <p:cNvPr id="5122" name="Picture 2" descr="D:\Documents and Settings\МаМа\Мои документы\Мои рисунки\нау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429000"/>
            <a:ext cx="3429024" cy="3429024"/>
          </a:xfrm>
          <a:prstGeom prst="rect">
            <a:avLst/>
          </a:prstGeom>
          <a:noFill/>
        </p:spPr>
      </p:pic>
      <p:pic>
        <p:nvPicPr>
          <p:cNvPr id="5123" name="Picture 3" descr="D:\Documents and Settings\МаМа\Мои документы\Мои рисунки\студент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3071809"/>
            <a:ext cx="4598054" cy="34664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Внутренние законы науки.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Преемственность – сохранение положительного содержания старых знаний в новых.</a:t>
            </a:r>
          </a:p>
          <a:p>
            <a:r>
              <a:rPr lang="ru-RU" b="1" dirty="0" smtClean="0"/>
              <a:t>Чередование относительно спокойных периодов развития и научных революций.</a:t>
            </a:r>
          </a:p>
          <a:p>
            <a:r>
              <a:rPr lang="ru-RU" b="1" dirty="0" smtClean="0"/>
              <a:t>Сочетание процессов интеграции и дифференциации.</a:t>
            </a:r>
          </a:p>
          <a:p>
            <a:r>
              <a:rPr lang="ru-RU" b="1" dirty="0" smtClean="0"/>
              <a:t>Углубление процессов математизации и компьютеризации.</a:t>
            </a:r>
            <a:endParaRPr lang="ru-RU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Образование.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3116"/>
            <a:ext cx="8229600" cy="4525963"/>
          </a:xfrm>
        </p:spPr>
        <p:txBody>
          <a:bodyPr/>
          <a:lstStyle/>
          <a:p>
            <a:r>
              <a:rPr lang="ru-RU" b="1" dirty="0" smtClean="0"/>
              <a:t>Один из способов становления личности путём получения знаний, умений и навыков, творческих способностей через систему таких социальных институтов, как семья, школа, СМИ.</a:t>
            </a:r>
            <a:endParaRPr lang="ru-RU" b="1" dirty="0"/>
          </a:p>
        </p:txBody>
      </p:sp>
      <p:pic>
        <p:nvPicPr>
          <p:cNvPr id="1026" name="Picture 2" descr="D:\Documents and Settings\МаМа\Мои документы\Мои рисунки\iCADAKL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44" y="0"/>
            <a:ext cx="1643064" cy="1632110"/>
          </a:xfrm>
          <a:prstGeom prst="rect">
            <a:avLst/>
          </a:prstGeom>
          <a:noFill/>
        </p:spPr>
      </p:pic>
      <p:pic>
        <p:nvPicPr>
          <p:cNvPr id="1027" name="Picture 3" descr="D:\Documents and Settings\МаМа\Мои документы\Мои рисунки\iCANAV3O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42851"/>
            <a:ext cx="1598614" cy="2155929"/>
          </a:xfrm>
          <a:prstGeom prst="rect">
            <a:avLst/>
          </a:prstGeom>
          <a:noFill/>
        </p:spPr>
      </p:pic>
      <p:pic>
        <p:nvPicPr>
          <p:cNvPr id="1028" name="Picture 4" descr="D:\Documents and Settings\МаМа\Мои документы\Мои рисунки\iCAPTJ0G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4500569"/>
            <a:ext cx="2200283" cy="2299395"/>
          </a:xfrm>
          <a:prstGeom prst="rect">
            <a:avLst/>
          </a:prstGeom>
          <a:noFill/>
        </p:spPr>
      </p:pic>
      <p:pic>
        <p:nvPicPr>
          <p:cNvPr id="1029" name="Picture 5" descr="D:\Documents and Settings\МаМа\Мои документы\Мои рисунки\iCAXCRK3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4714884"/>
            <a:ext cx="2763847" cy="2063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Функции образования.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829444" cy="4525963"/>
          </a:xfrm>
        </p:spPr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Экономическая – формирование социально- профессиональной структуры общества.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Социальная – социализация личности, социальная мобильность.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Культурная – использование культуры в целях воспитания индивида, развитие его творческих способностей.</a:t>
            </a:r>
            <a:endParaRPr lang="ru-RU" b="1" dirty="0"/>
          </a:p>
        </p:txBody>
      </p:sp>
      <p:pic>
        <p:nvPicPr>
          <p:cNvPr id="3074" name="Picture 2" descr="D:\Documents and Settings\МаМа\Мои документы\Мои рисунки\iCATMBG7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214290"/>
            <a:ext cx="1632670" cy="1571636"/>
          </a:xfrm>
          <a:prstGeom prst="rect">
            <a:avLst/>
          </a:prstGeom>
          <a:noFill/>
        </p:spPr>
      </p:pic>
      <p:pic>
        <p:nvPicPr>
          <p:cNvPr id="3075" name="Picture 3" descr="D:\Documents and Settings\МаМа\Мои документы\Мои рисунки\образовани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2714619"/>
            <a:ext cx="2054633" cy="21497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Система образования в России.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357298"/>
            <a:ext cx="7115196" cy="5143536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Дошкольное образование.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Образовательные школы (гимназии).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Профессионально-технические учебные заведения (лицеи, колледжи)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Учреждения дополнительного образования.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Духовные учебные заведения.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Университеты, институты.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Учреждения по подготовке научных кадров.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Учреждения повышения квалификации кадров.</a:t>
            </a:r>
            <a:endParaRPr lang="ru-RU" b="1" dirty="0"/>
          </a:p>
        </p:txBody>
      </p:sp>
      <p:pic>
        <p:nvPicPr>
          <p:cNvPr id="4098" name="Picture 2" descr="D:\Documents and Settings\МаМа\Мои документы\Мои рисунки\thumb_medium_0577_092_p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4786298"/>
            <a:ext cx="2071702" cy="2071702"/>
          </a:xfrm>
          <a:prstGeom prst="rect">
            <a:avLst/>
          </a:prstGeom>
          <a:noFill/>
        </p:spPr>
      </p:pic>
      <p:pic>
        <p:nvPicPr>
          <p:cNvPr id="4099" name="Picture 3" descr="D:\Documents and Settings\МаМа\Мои документы\Мои рисунки\фурсенк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79428" y="3000372"/>
            <a:ext cx="2464572" cy="1643050"/>
          </a:xfrm>
          <a:prstGeom prst="rect">
            <a:avLst/>
          </a:prstGeom>
          <a:noFill/>
        </p:spPr>
      </p:pic>
      <p:pic>
        <p:nvPicPr>
          <p:cNvPr id="4100" name="Picture 4" descr="D:\Documents and Settings\МаМа\Мои документы\Мои рисунки\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04672" y="1214422"/>
            <a:ext cx="1805948" cy="13573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286</Words>
  <Application>Microsoft Office PowerPoint</Application>
  <PresentationFormat>Экран (4:3)</PresentationFormat>
  <Paragraphs>49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Наука и образование.</vt:lpstr>
      <vt:lpstr>Наука.</vt:lpstr>
      <vt:lpstr>Наука.</vt:lpstr>
      <vt:lpstr>Классификация наук.</vt:lpstr>
      <vt:lpstr>Функции современной науки.</vt:lpstr>
      <vt:lpstr>Внутренние законы науки.</vt:lpstr>
      <vt:lpstr>Образование.</vt:lpstr>
      <vt:lpstr>Функции образования.</vt:lpstr>
      <vt:lpstr>Система образования в России.</vt:lpstr>
      <vt:lpstr>Общие тенденции в развитии образования.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Наука и образование.</dc:title>
  <dc:creator>МаМа</dc:creator>
  <cp:lastModifiedBy>1</cp:lastModifiedBy>
  <cp:revision>12</cp:revision>
  <dcterms:created xsi:type="dcterms:W3CDTF">2009-05-04T11:15:04Z</dcterms:created>
  <dcterms:modified xsi:type="dcterms:W3CDTF">2009-05-20T23:42:50Z</dcterms:modified>
</cp:coreProperties>
</file>