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3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900AE-DD07-44D6-882C-4A2F4B1F5734}" type="datetimeFigureOut">
              <a:rPr lang="ru-RU" smtClean="0"/>
              <a:t>09.09.2009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9C438-39FD-4231-9E74-5461A355FF91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900AE-DD07-44D6-882C-4A2F4B1F5734}" type="datetimeFigureOut">
              <a:rPr lang="ru-RU" smtClean="0"/>
              <a:t>09.09.2009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9C438-39FD-4231-9E74-5461A355FF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900AE-DD07-44D6-882C-4A2F4B1F5734}" type="datetimeFigureOut">
              <a:rPr lang="ru-RU" smtClean="0"/>
              <a:t>09.09.2009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9C438-39FD-4231-9E74-5461A355FF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900AE-DD07-44D6-882C-4A2F4B1F5734}" type="datetimeFigureOut">
              <a:rPr lang="ru-RU" smtClean="0"/>
              <a:t>09.09.2009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9C438-39FD-4231-9E74-5461A355FF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900AE-DD07-44D6-882C-4A2F4B1F5734}" type="datetimeFigureOut">
              <a:rPr lang="ru-RU" smtClean="0"/>
              <a:t>09.09.2009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9C438-39FD-4231-9E74-5461A355FF91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900AE-DD07-44D6-882C-4A2F4B1F5734}" type="datetimeFigureOut">
              <a:rPr lang="ru-RU" smtClean="0"/>
              <a:t>09.09.2009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9C438-39FD-4231-9E74-5461A355FF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900AE-DD07-44D6-882C-4A2F4B1F5734}" type="datetimeFigureOut">
              <a:rPr lang="ru-RU" smtClean="0"/>
              <a:t>09.09.2009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9C438-39FD-4231-9E74-5461A355FF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900AE-DD07-44D6-882C-4A2F4B1F5734}" type="datetimeFigureOut">
              <a:rPr lang="ru-RU" smtClean="0"/>
              <a:t>09.09.2009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9C438-39FD-4231-9E74-5461A355FF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900AE-DD07-44D6-882C-4A2F4B1F5734}" type="datetimeFigureOut">
              <a:rPr lang="ru-RU" smtClean="0"/>
              <a:t>09.09.2009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9C438-39FD-4231-9E74-5461A355FF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900AE-DD07-44D6-882C-4A2F4B1F5734}" type="datetimeFigureOut">
              <a:rPr lang="ru-RU" smtClean="0"/>
              <a:t>09.09.2009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9C438-39FD-4231-9E74-5461A355FF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900AE-DD07-44D6-882C-4A2F4B1F5734}" type="datetimeFigureOut">
              <a:rPr lang="ru-RU" smtClean="0"/>
              <a:t>09.09.2009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589C438-39FD-4231-9E74-5461A355FF91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6900AE-DD07-44D6-882C-4A2F4B1F5734}" type="datetimeFigureOut">
              <a:rPr lang="ru-RU" smtClean="0"/>
              <a:t>09.09.2009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589C438-39FD-4231-9E74-5461A355FF91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Человек и общество в ранних мифах и первых философских учениях.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10 класс, обществознание.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Древнекитайская философия.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Даосизм:</a:t>
            </a:r>
          </a:p>
          <a:p>
            <a:pPr marL="514350" indent="-514350">
              <a:buAutoNum type="arabicParenR"/>
            </a:pPr>
            <a:r>
              <a:rPr lang="ru-RU" dirty="0" smtClean="0"/>
              <a:t>П</a:t>
            </a:r>
            <a:r>
              <a:rPr lang="ru-RU" dirty="0" smtClean="0"/>
              <a:t>рирода.</a:t>
            </a:r>
          </a:p>
          <a:p>
            <a:pPr marL="514350" indent="-514350">
              <a:buAutoNum type="arabicParenR"/>
            </a:pPr>
            <a:r>
              <a:rPr lang="ru-RU" dirty="0" smtClean="0"/>
              <a:t>Космос.</a:t>
            </a:r>
          </a:p>
          <a:p>
            <a:pPr marL="514350" indent="-514350">
              <a:buAutoNum type="arabicParenR"/>
            </a:pPr>
            <a:r>
              <a:rPr lang="ru-RU" dirty="0" smtClean="0"/>
              <a:t>Человек.</a:t>
            </a:r>
          </a:p>
          <a:p>
            <a:pPr marL="514350" indent="-514350">
              <a:buNone/>
            </a:pPr>
            <a:r>
              <a:rPr lang="ru-RU" dirty="0" smtClean="0"/>
              <a:t>      Человек занимает среднее положение в мире. Он должен преодолеть </a:t>
            </a:r>
            <a:r>
              <a:rPr lang="ru-RU" dirty="0" err="1" smtClean="0"/>
              <a:t>расколотость</a:t>
            </a:r>
            <a:r>
              <a:rPr lang="ru-RU" dirty="0" smtClean="0"/>
              <a:t> мира на два начала: </a:t>
            </a:r>
            <a:r>
              <a:rPr lang="ru-RU" dirty="0" err="1" smtClean="0"/>
              <a:t>ян</a:t>
            </a:r>
            <a:r>
              <a:rPr lang="ru-RU" dirty="0" smtClean="0"/>
              <a:t> (свет) и </a:t>
            </a:r>
            <a:r>
              <a:rPr lang="ru-RU" dirty="0" err="1" smtClean="0"/>
              <a:t>инь</a:t>
            </a:r>
            <a:r>
              <a:rPr lang="ru-RU" dirty="0" smtClean="0"/>
              <a:t> (тьма).</a:t>
            </a:r>
          </a:p>
          <a:p>
            <a:pPr marL="514350" indent="-514350">
              <a:buNone/>
            </a:pPr>
            <a:r>
              <a:rPr lang="ru-RU" u="sng" dirty="0" smtClean="0"/>
              <a:t>Дао</a:t>
            </a:r>
            <a:r>
              <a:rPr lang="ru-RU" dirty="0" smtClean="0"/>
              <a:t> – путь(всё в мире находиться в пути, в движении, в изменении, всё непостоянно и конечно).</a:t>
            </a:r>
          </a:p>
          <a:p>
            <a:pPr marL="514350" indent="-514350">
              <a:buAutoNum type="arabicParenR"/>
            </a:pPr>
            <a:endParaRPr lang="ru-RU" dirty="0"/>
          </a:p>
        </p:txBody>
      </p:sp>
      <p:pic>
        <p:nvPicPr>
          <p:cNvPr id="6146" name="Picture 2" descr="D:\Documents and Settings\МаМа\Мои документы\Мои рисунки\Китайские миф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4" y="1745922"/>
            <a:ext cx="3429019" cy="212599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Конфуцианство.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err="1" smtClean="0"/>
              <a:t>Конфу́ций</a:t>
            </a:r>
            <a:r>
              <a:rPr lang="ru-RU" dirty="0" smtClean="0"/>
              <a:t> </a:t>
            </a:r>
            <a:r>
              <a:rPr lang="ru-RU" dirty="0" smtClean="0"/>
              <a:t>( </a:t>
            </a:r>
            <a:r>
              <a:rPr lang="ru-RU" dirty="0" err="1" smtClean="0"/>
              <a:t>ок</a:t>
            </a:r>
            <a:r>
              <a:rPr lang="ru-RU" dirty="0" smtClean="0"/>
              <a:t>. 551 до н. э., </a:t>
            </a:r>
            <a:r>
              <a:rPr lang="ru-RU" dirty="0" err="1" smtClean="0"/>
              <a:t>Цюйфу</a:t>
            </a:r>
            <a:r>
              <a:rPr lang="ru-RU" dirty="0" smtClean="0"/>
              <a:t> — 479 до н. э.) — китайский мыслитель и философ. Его учение оказало глубокое влияние на цивилизацию Китая и Восточной Азии, став основой философской системы, известной как конфуцианство. Настоящее имя — Кун </a:t>
            </a:r>
            <a:r>
              <a:rPr lang="ru-RU" dirty="0" err="1" smtClean="0"/>
              <a:t>Цю</a:t>
            </a:r>
            <a:r>
              <a:rPr lang="ru-RU" dirty="0" smtClean="0"/>
              <a:t>, но в литературе часто именуется </a:t>
            </a:r>
            <a:r>
              <a:rPr lang="ru-RU" dirty="0" err="1" smtClean="0"/>
              <a:t>Кун-цзы</a:t>
            </a:r>
            <a:r>
              <a:rPr lang="ru-RU" dirty="0" smtClean="0"/>
              <a:t>, Кун </a:t>
            </a:r>
            <a:r>
              <a:rPr lang="ru-RU" dirty="0" err="1" smtClean="0"/>
              <a:t>Фу-Цзы</a:t>
            </a:r>
            <a:r>
              <a:rPr lang="ru-RU" dirty="0" smtClean="0"/>
              <a:t> («учитель Кун») или просто </a:t>
            </a:r>
            <a:r>
              <a:rPr lang="ru-RU" dirty="0" err="1" smtClean="0"/>
              <a:t>Цзы</a:t>
            </a:r>
            <a:r>
              <a:rPr lang="ru-RU" dirty="0" smtClean="0"/>
              <a:t> — «Учитель». И это не случайно: уже в возрасте немногим более 20 лет он прославился как первый профессиональный педагог Поднебесной.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Конфуцианство.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Учение первоначального конфуцианства, поставив основным своим принципом присущее каждому человеку желание жить и благоденствовать, занималось только вопросами этики и политики и совершенно не касалось </a:t>
            </a:r>
            <a:r>
              <a:rPr lang="ru-RU" dirty="0" smtClean="0"/>
              <a:t>природы и структуры мира и </a:t>
            </a:r>
            <a:r>
              <a:rPr lang="ru-RU" dirty="0" smtClean="0"/>
              <a:t>вообще всего того, что не может быть объяснено человеческим разумом, а только усваивается верой. Вера в загробную жизнь и существование духов допускалась не потому, что то и другое считалось доказанным, а только потому, что эта вера до известной степени способствует благополучию жизни человека. Сообразно с этим были усилены и требования относительно сыновней почтительности и </a:t>
            </a:r>
            <a:r>
              <a:rPr lang="ru-RU" dirty="0" smtClean="0"/>
              <a:t>культа предков. Гуманность и милосердие должны пронизывать отношения между людьми.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Конфуцианство.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Само государство – это одна большая семья, где государь – «сын Неба» и «отец и мать народа».</a:t>
            </a:r>
          </a:p>
          <a:p>
            <a:r>
              <a:rPr lang="ru-RU" dirty="0" smtClean="0"/>
              <a:t>Регулирующую роль в этой семье выполняют моральные нормы.</a:t>
            </a:r>
            <a:endParaRPr lang="ru-RU" dirty="0"/>
          </a:p>
        </p:txBody>
      </p:sp>
      <p:pic>
        <p:nvPicPr>
          <p:cNvPr id="4098" name="Picture 2" descr="D:\Documents and Settings\МаМа\Мои документы\Мои рисунки\Крнфуци-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59450" y="3357562"/>
            <a:ext cx="3031358" cy="321471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Моизм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5543560" cy="4389120"/>
          </a:xfrm>
        </p:spPr>
        <p:txBody>
          <a:bodyPr/>
          <a:lstStyle/>
          <a:p>
            <a:r>
              <a:rPr lang="ru-RU" dirty="0" smtClean="0"/>
              <a:t>Идея любви и </a:t>
            </a:r>
            <a:r>
              <a:rPr lang="ru-RU" dirty="0" err="1" smtClean="0"/>
              <a:t>преуспеваемости</a:t>
            </a:r>
            <a:r>
              <a:rPr lang="ru-RU" dirty="0" smtClean="0"/>
              <a:t>, взаимной пользы.</a:t>
            </a:r>
          </a:p>
          <a:p>
            <a:r>
              <a:rPr lang="ru-RU" dirty="0" smtClean="0"/>
              <a:t>Обязательной для всех людей в обществе должна быть общая мера взаимной человечности, все должны заботиться о взаимной пользе.</a:t>
            </a:r>
            <a:endParaRPr lang="ru-RU" dirty="0"/>
          </a:p>
        </p:txBody>
      </p:sp>
      <p:pic>
        <p:nvPicPr>
          <p:cNvPr id="3074" name="Picture 2" descr="D:\Documents and Settings\МаМа\Мои документы\Мои рисунки\Моиз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1930624"/>
            <a:ext cx="3000396" cy="3453944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Философия Древней </a:t>
            </a:r>
            <a:r>
              <a:rPr lang="ru-RU" dirty="0" smtClean="0"/>
              <a:t>Г</a:t>
            </a:r>
            <a:r>
              <a:rPr lang="ru-RU" dirty="0" smtClean="0"/>
              <a:t>реции.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5472122" cy="4389120"/>
          </a:xfrm>
        </p:spPr>
        <p:txBody>
          <a:bodyPr/>
          <a:lstStyle/>
          <a:p>
            <a:r>
              <a:rPr lang="ru-RU" b="1" dirty="0" err="1" smtClean="0"/>
              <a:t>Плато́н</a:t>
            </a:r>
            <a:r>
              <a:rPr lang="ru-RU" dirty="0" smtClean="0"/>
              <a:t> </a:t>
            </a:r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ru-RU" dirty="0" smtClean="0"/>
              <a:t>428 или </a:t>
            </a:r>
            <a:r>
              <a:rPr lang="ru-RU" dirty="0" smtClean="0"/>
              <a:t>427 до н. э., Афины — 348 или 347 до н. э., там же) — древнегреческий </a:t>
            </a:r>
            <a:r>
              <a:rPr lang="ru-RU" dirty="0" smtClean="0"/>
              <a:t>философ </a:t>
            </a:r>
            <a:r>
              <a:rPr lang="ru-RU" dirty="0" smtClean="0"/>
              <a:t>ученик Сократа, учитель Аристотеля. Настоящее имя — </a:t>
            </a:r>
            <a:r>
              <a:rPr lang="ru-RU" b="1" dirty="0" err="1" smtClean="0"/>
              <a:t>Аристокл</a:t>
            </a:r>
            <a:r>
              <a:rPr lang="ru-RU" dirty="0" smtClean="0"/>
              <a:t> .</a:t>
            </a:r>
            <a:r>
              <a:rPr lang="ru-RU" dirty="0" smtClean="0"/>
              <a:t> </a:t>
            </a:r>
            <a:r>
              <a:rPr lang="ru-RU" dirty="0" smtClean="0"/>
              <a:t>Платон — прозвище, означающее «широкий, широкоплечий».</a:t>
            </a:r>
          </a:p>
          <a:p>
            <a:endParaRPr lang="ru-RU" dirty="0"/>
          </a:p>
        </p:txBody>
      </p:sp>
      <p:pic>
        <p:nvPicPr>
          <p:cNvPr id="1026" name="Picture 2" descr="D:\Documents and Settings\МаМа\Мои документы\Мои рисунки\180px-Plato-raphae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40198" y="1857364"/>
            <a:ext cx="2947172" cy="314327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Общество по Платону.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Руководят одарённые, хорошо подготовленные, высоконравственные люди.</a:t>
            </a:r>
          </a:p>
          <a:p>
            <a:pPr>
              <a:buNone/>
            </a:pPr>
            <a:r>
              <a:rPr lang="ru-RU" dirty="0" smtClean="0"/>
              <a:t>Основной принцип – справедливость.</a:t>
            </a:r>
          </a:p>
          <a:p>
            <a:pPr>
              <a:buNone/>
            </a:pPr>
            <a:r>
              <a:rPr lang="ru-RU" dirty="0" smtClean="0"/>
              <a:t>Люди подразделяются на три группы:</a:t>
            </a:r>
          </a:p>
          <a:p>
            <a:pPr marL="514350" indent="-514350">
              <a:buAutoNum type="arabicParenR"/>
            </a:pPr>
            <a:r>
              <a:rPr lang="ru-RU" dirty="0" smtClean="0"/>
              <a:t>Мудрецов – которые должны править.</a:t>
            </a:r>
          </a:p>
          <a:p>
            <a:pPr marL="514350" indent="-514350">
              <a:buAutoNum type="arabicParenR"/>
            </a:pPr>
            <a:r>
              <a:rPr lang="ru-RU" dirty="0" smtClean="0"/>
              <a:t>Воинов – которые должны защищать.</a:t>
            </a:r>
          </a:p>
          <a:p>
            <a:pPr marL="514350" indent="-514350">
              <a:buAutoNum type="arabicParenR"/>
            </a:pPr>
            <a:r>
              <a:rPr lang="ru-RU" dirty="0" smtClean="0"/>
              <a:t>Крестьян и ремесленников – которые должны </a:t>
            </a:r>
          </a:p>
          <a:p>
            <a:pPr marL="514350" indent="-514350">
              <a:buNone/>
            </a:pPr>
            <a:r>
              <a:rPr lang="ru-RU" dirty="0" smtClean="0"/>
              <a:t> </a:t>
            </a:r>
            <a:r>
              <a:rPr lang="ru-RU" dirty="0" smtClean="0"/>
              <a:t>      трудиться.</a:t>
            </a:r>
          </a:p>
          <a:p>
            <a:pPr marL="514350" indent="-514350">
              <a:buNone/>
            </a:pPr>
            <a:r>
              <a:rPr lang="ru-RU" dirty="0" smtClean="0"/>
              <a:t> Частная собственность – источник зла и несправедливости.</a:t>
            </a:r>
          </a:p>
          <a:p>
            <a:pPr marL="514350" indent="-514350">
              <a:buNone/>
            </a:pPr>
            <a:r>
              <a:rPr lang="ru-RU" dirty="0" smtClean="0"/>
              <a:t>Человек живёт для процветания государства.   </a:t>
            </a:r>
            <a:endParaRPr lang="ru-RU" dirty="0" smtClean="0"/>
          </a:p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AutoNum type="arabicParenR"/>
            </a:pPr>
            <a:endParaRPr lang="ru-RU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Философия Древней Греции.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6257940" cy="4389120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err="1" smtClean="0"/>
              <a:t>Аристо́тель</a:t>
            </a:r>
            <a:r>
              <a:rPr lang="ru-RU" dirty="0" smtClean="0"/>
              <a:t> </a:t>
            </a:r>
            <a:r>
              <a:rPr lang="ru-RU" dirty="0" smtClean="0"/>
              <a:t>(384 </a:t>
            </a:r>
            <a:r>
              <a:rPr lang="ru-RU" dirty="0" smtClean="0"/>
              <a:t>до н. э., </a:t>
            </a:r>
            <a:r>
              <a:rPr lang="ru-RU" dirty="0" err="1" smtClean="0"/>
              <a:t>Стагир</a:t>
            </a:r>
            <a:r>
              <a:rPr lang="ru-RU" dirty="0" smtClean="0"/>
              <a:t> — 322 до н. э., </a:t>
            </a:r>
            <a:r>
              <a:rPr lang="ru-RU" dirty="0" err="1" smtClean="0"/>
              <a:t>Халкида</a:t>
            </a:r>
            <a:r>
              <a:rPr lang="ru-RU" dirty="0" smtClean="0"/>
              <a:t>) — древнегреческий </a:t>
            </a:r>
            <a:r>
              <a:rPr lang="ru-RU" dirty="0" smtClean="0"/>
              <a:t>философ и </a:t>
            </a:r>
            <a:r>
              <a:rPr lang="ru-RU" dirty="0" smtClean="0"/>
              <a:t>учёный. Ученик Платона. С 343 до н. э. — воспитатель Александра Македонского. В 335 до н. э. основал </a:t>
            </a:r>
            <a:r>
              <a:rPr lang="ru-RU" dirty="0" err="1" smtClean="0"/>
              <a:t>Ликей</a:t>
            </a:r>
            <a:r>
              <a:rPr lang="ru-RU" dirty="0" smtClean="0"/>
              <a:t> (Лицей, или перипатетическую школу). </a:t>
            </a:r>
            <a:r>
              <a:rPr lang="ru-RU" dirty="0" smtClean="0"/>
              <a:t>Создал </a:t>
            </a:r>
            <a:r>
              <a:rPr lang="ru-RU" dirty="0" smtClean="0"/>
              <a:t>понятийный аппарат, который до сих пор пронизывает философский лексикон и сам стиль научного мышления.</a:t>
            </a:r>
          </a:p>
          <a:p>
            <a:r>
              <a:rPr lang="ru-RU" dirty="0" smtClean="0"/>
              <a:t>Аристотель был первым учёным, создавшим всестороннюю систему философии, охватившей все сферы человеческого развития — социологию, философию, политику, логику, физику. </a:t>
            </a:r>
          </a:p>
          <a:p>
            <a:endParaRPr lang="ru-RU" dirty="0"/>
          </a:p>
        </p:txBody>
      </p:sp>
      <p:pic>
        <p:nvPicPr>
          <p:cNvPr id="2050" name="Picture 2" descr="D:\Documents and Settings\МаМа\Мои документы\Мои рисунки\Аристотел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2190037"/>
            <a:ext cx="2428892" cy="3265330"/>
          </a:xfrm>
          <a:prstGeom prst="rect">
            <a:avLst/>
          </a:prstGeom>
          <a:noFill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Общество по Аристотелю.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Понятие общество у него более широкое, чем понятие государство. Без собственности человек жить не может. Обширный слой собственников – это условие стабильности общества и государства.</a:t>
            </a:r>
          </a:p>
          <a:p>
            <a:r>
              <a:rPr lang="ru-RU" dirty="0" smtClean="0"/>
              <a:t>Государства бывают:</a:t>
            </a:r>
          </a:p>
          <a:p>
            <a:pPr marL="514350" indent="-514350">
              <a:buAutoNum type="arabicParenR"/>
            </a:pPr>
            <a:r>
              <a:rPr lang="ru-RU" dirty="0" smtClean="0"/>
              <a:t>Правильные – монархия, аристократия, демократия.</a:t>
            </a:r>
          </a:p>
          <a:p>
            <a:pPr marL="514350" indent="-514350">
              <a:buAutoNum type="arabicParenR"/>
            </a:pPr>
            <a:r>
              <a:rPr lang="ru-RU" dirty="0" smtClean="0"/>
              <a:t>Неправильные – тирания, олигархия, охлократия.</a:t>
            </a:r>
          </a:p>
          <a:p>
            <a:pPr marL="514350" indent="-514350">
              <a:buNone/>
            </a:pPr>
            <a:r>
              <a:rPr lang="ru-RU" dirty="0" smtClean="0"/>
              <a:t> </a:t>
            </a:r>
            <a:r>
              <a:rPr lang="ru-RU" dirty="0" smtClean="0"/>
              <a:t>  Идеал государства – </a:t>
            </a:r>
            <a:r>
              <a:rPr lang="ru-RU" dirty="0" err="1" smtClean="0"/>
              <a:t>полития</a:t>
            </a:r>
            <a:r>
              <a:rPr lang="ru-RU" dirty="0" smtClean="0"/>
              <a:t> (смешанное государство), в нём должны сочетаться лучшие качества правильных государств, не гражданин для блага государства, а государство для блага граждан.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Мифология.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u="sng" dirty="0" smtClean="0"/>
              <a:t>Миф</a:t>
            </a:r>
            <a:r>
              <a:rPr lang="ru-RU" dirty="0" smtClean="0"/>
              <a:t> - от греческого предание, сказание и слово, учение.</a:t>
            </a:r>
          </a:p>
          <a:p>
            <a:r>
              <a:rPr lang="ru-RU" dirty="0" smtClean="0"/>
              <a:t>На ранних этапах развития человечества представления древних нашли своё отражение в мифах.</a:t>
            </a:r>
          </a:p>
          <a:p>
            <a:r>
              <a:rPr lang="ru-RU" u="sng" dirty="0" smtClean="0"/>
              <a:t>Мифология </a:t>
            </a:r>
            <a:r>
              <a:rPr lang="ru-RU" dirty="0" smtClean="0"/>
              <a:t>– это исторически первая форма миропонимания, объяснения людьми общественной жизни.</a:t>
            </a:r>
            <a:endParaRPr lang="ru-RU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Мифы.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древних мифах о происхождении мира и людей наиболее часто выделяются две идеи:</a:t>
            </a:r>
          </a:p>
          <a:p>
            <a:pPr marL="514350" indent="-514350">
              <a:buAutoNum type="arabicParenR"/>
            </a:pPr>
            <a:r>
              <a:rPr lang="ru-RU" dirty="0" smtClean="0"/>
              <a:t>Идея творения – мир создан существом – богом.</a:t>
            </a:r>
          </a:p>
          <a:p>
            <a:pPr marL="514350" indent="-514350">
              <a:buAutoNum type="arabicParenR"/>
            </a:pPr>
            <a:r>
              <a:rPr lang="ru-RU" dirty="0" smtClean="0"/>
              <a:t>Идея развития – мир постепенно развивается из хаоса.</a:t>
            </a:r>
            <a:endParaRPr lang="ru-RU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Тематические циклы мифов.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Космогонические мифы – о происхождении человека и человеческого общества.</a:t>
            </a:r>
          </a:p>
          <a:p>
            <a:r>
              <a:rPr lang="ru-RU" dirty="0" smtClean="0"/>
              <a:t>Мифы о культурных героях – о происхождении тех или иных культурных благ.</a:t>
            </a:r>
          </a:p>
          <a:p>
            <a:r>
              <a:rPr lang="ru-RU" dirty="0" smtClean="0"/>
              <a:t>Эсхатологические мифы – о конце света, конце времён.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Древнеиндийская философия.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Веды – первые письменные источники, сборники гимнов богам, песнопений, ритуалов, изречений.</a:t>
            </a:r>
          </a:p>
          <a:p>
            <a:r>
              <a:rPr lang="ru-RU" dirty="0" smtClean="0"/>
              <a:t>Ведическая литература делится на несколько групп текстов:</a:t>
            </a:r>
          </a:p>
          <a:p>
            <a:pPr marL="514350" indent="-514350">
              <a:buAutoNum type="arabicParenR"/>
            </a:pPr>
            <a:r>
              <a:rPr lang="ru-RU" dirty="0" smtClean="0"/>
              <a:t>Веды.</a:t>
            </a:r>
          </a:p>
          <a:p>
            <a:pPr marL="514350" indent="-514350">
              <a:buAutoNum type="arabicParenR"/>
            </a:pPr>
            <a:r>
              <a:rPr lang="ru-RU" dirty="0" err="1" smtClean="0"/>
              <a:t>Ригведа</a:t>
            </a:r>
            <a:r>
              <a:rPr lang="ru-RU" dirty="0" smtClean="0"/>
              <a:t> – знание гимнов.</a:t>
            </a:r>
          </a:p>
          <a:p>
            <a:pPr marL="514350" indent="-514350">
              <a:buAutoNum type="arabicParenR"/>
            </a:pPr>
            <a:r>
              <a:rPr lang="ru-RU" dirty="0" smtClean="0"/>
              <a:t>Упанишады – философские воззрения индусов.</a:t>
            </a:r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Упанишады.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этих текстах выражена идея </a:t>
            </a:r>
            <a:r>
              <a:rPr lang="ru-RU" dirty="0" err="1" smtClean="0"/>
              <a:t>реинкарнации</a:t>
            </a:r>
            <a:r>
              <a:rPr lang="ru-RU" dirty="0" smtClean="0"/>
              <a:t> – переселения душ живых существ после их смерти.</a:t>
            </a:r>
          </a:p>
          <a:p>
            <a:r>
              <a:rPr lang="ru-RU" dirty="0" smtClean="0"/>
              <a:t>Каждый получает то, что заслуживает.</a:t>
            </a:r>
          </a:p>
          <a:p>
            <a:r>
              <a:rPr lang="ru-RU" dirty="0" smtClean="0"/>
              <a:t>После смерти тела душа продолжает жить, вселяясь в тело родившегося существа.</a:t>
            </a:r>
          </a:p>
          <a:p>
            <a:r>
              <a:rPr lang="ru-RU" dirty="0" smtClean="0"/>
              <a:t>Кем или чем станет человек в новой жизни, зависит от его кармы.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Карма.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5186370" cy="4389120"/>
          </a:xfrm>
        </p:spPr>
        <p:txBody>
          <a:bodyPr/>
          <a:lstStyle/>
          <a:p>
            <a:r>
              <a:rPr lang="ru-RU" dirty="0" smtClean="0"/>
              <a:t>Можно ли изменить неблагоприятную карму или освободиться от неё?</a:t>
            </a:r>
          </a:p>
          <a:p>
            <a:r>
              <a:rPr lang="ru-RU" dirty="0" smtClean="0"/>
              <a:t>Самый надёжный путь к этому – жизнь аскета – отшельника, или йога, для достижения состояния, помогающего освобождению души.</a:t>
            </a:r>
            <a:endParaRPr lang="ru-RU" dirty="0"/>
          </a:p>
        </p:txBody>
      </p:sp>
      <p:pic>
        <p:nvPicPr>
          <p:cNvPr id="5122" name="Picture 2" descr="D:\Documents and Settings\МаМа\Мои документы\Мои рисунки\iCAZMRBE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56462" y="2500306"/>
            <a:ext cx="3131025" cy="278608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Какое место занимали люди в этом мире?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 место – мир богов – пространство, где процветает райская жизнь.</a:t>
            </a:r>
          </a:p>
          <a:p>
            <a:r>
              <a:rPr lang="ru-RU" dirty="0" smtClean="0"/>
              <a:t>2 место – мир людей</a:t>
            </a:r>
          </a:p>
          <a:p>
            <a:pPr>
              <a:buNone/>
            </a:pPr>
            <a:r>
              <a:rPr lang="ru-RU" dirty="0" smtClean="0"/>
              <a:t>Брахманы – мудрецы, толкователи Вед.</a:t>
            </a:r>
          </a:p>
          <a:p>
            <a:pPr>
              <a:buNone/>
            </a:pPr>
            <a:r>
              <a:rPr lang="ru-RU" dirty="0" smtClean="0"/>
              <a:t>Кшатрии – воины и правители.</a:t>
            </a:r>
          </a:p>
          <a:p>
            <a:pPr>
              <a:buNone/>
            </a:pPr>
            <a:r>
              <a:rPr lang="ru-RU" dirty="0" err="1" smtClean="0"/>
              <a:t>Вайши</a:t>
            </a:r>
            <a:r>
              <a:rPr lang="ru-RU" dirty="0" smtClean="0"/>
              <a:t> – земледельцы и скотоводы.</a:t>
            </a:r>
          </a:p>
          <a:p>
            <a:pPr>
              <a:buNone/>
            </a:pPr>
            <a:r>
              <a:rPr lang="ru-RU" dirty="0" err="1" smtClean="0"/>
              <a:t>Судры</a:t>
            </a:r>
            <a:r>
              <a:rPr lang="ru-RU" dirty="0" smtClean="0"/>
              <a:t> – слуги.</a:t>
            </a:r>
          </a:p>
          <a:p>
            <a:r>
              <a:rPr lang="ru-RU" dirty="0" smtClean="0"/>
              <a:t>3 место – мир демонов, духов животных и обитателей многочисленных адов.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Буддизм (5 век до н. э.)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7686700" cy="438912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В основе буддизма лежит учение о </a:t>
            </a:r>
            <a:r>
              <a:rPr lang="ru-RU" i="1" dirty="0" smtClean="0"/>
              <a:t>Четырёх Благородных Истинах</a:t>
            </a:r>
            <a:r>
              <a:rPr lang="ru-RU" dirty="0" smtClean="0"/>
              <a:t>: о страдании, о происхождении и причинах страдания, о подлинном прекращении страдания и устранения его источников, об истинных путях к прекращению страдания. Предложен срединный или Восьмеричный Путь достижения Нирваны. Этот путь напрямую связан с тремя разновидностями взращивания добродетелей: нравственностью, сосредоточением и </a:t>
            </a:r>
            <a:r>
              <a:rPr lang="ru-RU" dirty="0" smtClean="0"/>
              <a:t>мудростью. </a:t>
            </a:r>
            <a:r>
              <a:rPr lang="ru-RU" dirty="0" smtClean="0"/>
              <a:t>Духовная практика прохождения по этим путям приводит к истинному прекращению страдания и находит свою наивысшую точку в нирване.</a:t>
            </a:r>
          </a:p>
          <a:p>
            <a:endParaRPr lang="ru-RU" dirty="0"/>
          </a:p>
        </p:txBody>
      </p:sp>
      <p:pic>
        <p:nvPicPr>
          <p:cNvPr id="7170" name="Picture 2" descr="D:\Documents and Settings\МаМа\Мои документы\Мои рисунки\238px-BuddhaStThailan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15620" y="928670"/>
            <a:ext cx="1964876" cy="1857388"/>
          </a:xfrm>
          <a:prstGeom prst="rect">
            <a:avLst/>
          </a:prstGeom>
          <a:noFill/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135</TotalTime>
  <Words>805</Words>
  <Application>Microsoft Office PowerPoint</Application>
  <PresentationFormat>Экран (4:3)</PresentationFormat>
  <Paragraphs>76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Поток</vt:lpstr>
      <vt:lpstr>Человек и общество в ранних мифах и первых философских учениях.</vt:lpstr>
      <vt:lpstr>Мифология.</vt:lpstr>
      <vt:lpstr>Мифы.</vt:lpstr>
      <vt:lpstr>Тематические циклы мифов.</vt:lpstr>
      <vt:lpstr>Древнеиндийская философия.</vt:lpstr>
      <vt:lpstr> Упанишады.</vt:lpstr>
      <vt:lpstr>Карма.</vt:lpstr>
      <vt:lpstr>Какое место занимали люди в этом мире?</vt:lpstr>
      <vt:lpstr>Буддизм (5 век до н. э.)</vt:lpstr>
      <vt:lpstr>Древнекитайская философия.</vt:lpstr>
      <vt:lpstr>Конфуцианство.</vt:lpstr>
      <vt:lpstr>Конфуцианство.</vt:lpstr>
      <vt:lpstr>Конфуцианство.</vt:lpstr>
      <vt:lpstr>Моизм.</vt:lpstr>
      <vt:lpstr>Философия Древней Греции.</vt:lpstr>
      <vt:lpstr>Общество по Платону.</vt:lpstr>
      <vt:lpstr>Философия Древней Греции.</vt:lpstr>
      <vt:lpstr>Общество по Аристотелю.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Человек и общество в ранних мифах и первых философских учениях.</dc:title>
  <dc:creator>МаМа</dc:creator>
  <cp:lastModifiedBy>МаМа</cp:lastModifiedBy>
  <cp:revision>15</cp:revision>
  <dcterms:created xsi:type="dcterms:W3CDTF">2009-09-09T02:36:06Z</dcterms:created>
  <dcterms:modified xsi:type="dcterms:W3CDTF">2009-09-09T04:51:17Z</dcterms:modified>
</cp:coreProperties>
</file>