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7" r:id="rId2"/>
    <p:sldId id="256" r:id="rId3"/>
    <p:sldId id="258" r:id="rId4"/>
    <p:sldId id="259" r:id="rId5"/>
    <p:sldId id="260" r:id="rId6"/>
    <p:sldId id="261" r:id="rId7"/>
    <p:sldId id="266" r:id="rId8"/>
    <p:sldId id="271" r:id="rId9"/>
    <p:sldId id="270" r:id="rId10"/>
    <p:sldId id="273" r:id="rId11"/>
    <p:sldId id="263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AF682-6CAC-4B18-8100-E630F7490FF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696988-37B0-4601-A728-8FF6D6ED0462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3200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Традиционное лидерство</a:t>
          </a:r>
          <a:r>
            <a:rPr lang="ru-RU" sz="3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основано на традициях (вожди племен , монархи)       </a:t>
          </a:r>
          <a:r>
            <a: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ПРИВЫЧКА</a:t>
          </a:r>
          <a:endParaRPr lang="ru-RU" sz="3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502DE8-C8E9-478A-AE59-472C21E27063}" type="parTrans" cxnId="{0487E29A-443E-4736-B884-8A8CC1848395}">
      <dgm:prSet/>
      <dgm:spPr/>
      <dgm:t>
        <a:bodyPr/>
        <a:lstStyle/>
        <a:p>
          <a:endParaRPr lang="ru-RU"/>
        </a:p>
      </dgm:t>
    </dgm:pt>
    <dgm:pt modelId="{7451E68E-F425-4AB2-99CB-C6B316D9DD73}" type="sibTrans" cxnId="{0487E29A-443E-4736-B884-8A8CC1848395}">
      <dgm:prSet/>
      <dgm:spPr/>
      <dgm:t>
        <a:bodyPr/>
        <a:lstStyle/>
        <a:p>
          <a:endParaRPr lang="ru-RU"/>
        </a:p>
      </dgm:t>
    </dgm:pt>
    <dgm:pt modelId="{D2219A4D-03F3-4D39-B48E-E4CD623C8C6B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28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Рационально-легальное лидерство</a:t>
          </a:r>
          <a:r>
            <a: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 лидерство, осуществляемое на основе и в рамках законов, принятых современным демократическим обществом.    </a:t>
          </a:r>
          <a:r>
            <a: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РАЗУМ</a:t>
          </a:r>
          <a:endParaRPr lang="ru-RU" sz="3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F6D52B-74F3-47E3-B823-C9CAC653E17B}" type="parTrans" cxnId="{E1745B43-D11D-4E5E-B385-19B4EF3B1509}">
      <dgm:prSet/>
      <dgm:spPr/>
      <dgm:t>
        <a:bodyPr/>
        <a:lstStyle/>
        <a:p>
          <a:endParaRPr lang="ru-RU"/>
        </a:p>
      </dgm:t>
    </dgm:pt>
    <dgm:pt modelId="{5D553CF5-B71C-44F5-8A82-F8B8DF417A3E}" type="sibTrans" cxnId="{E1745B43-D11D-4E5E-B385-19B4EF3B1509}">
      <dgm:prSet/>
      <dgm:spPr/>
      <dgm:t>
        <a:bodyPr/>
        <a:lstStyle/>
        <a:p>
          <a:endParaRPr lang="ru-RU"/>
        </a:p>
      </dgm:t>
    </dgm:pt>
    <dgm:pt modelId="{BB7BF3E3-F68E-46B9-97FC-872A9B4B1367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25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Харизматическое лидерство </a:t>
          </a:r>
          <a:r>
            <a:rPr lang="ru-RU" sz="25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основывается на вере в необыкновенные, выдающиеся качества вождя. Это лидеры по призванию, народные вожди «от Бога».                    </a:t>
          </a:r>
          <a:r>
            <a: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ВЕРА</a:t>
          </a:r>
          <a:endParaRPr lang="ru-RU" sz="3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0ACC9C-30CC-46B2-9787-8F816230E9E7}" type="parTrans" cxnId="{5FBB7A80-7E2C-4D0C-9733-7B71E5A60A03}">
      <dgm:prSet/>
      <dgm:spPr/>
      <dgm:t>
        <a:bodyPr/>
        <a:lstStyle/>
        <a:p>
          <a:endParaRPr lang="ru-RU"/>
        </a:p>
      </dgm:t>
    </dgm:pt>
    <dgm:pt modelId="{B5D916E2-2904-49F9-A699-B3A2F1695A28}" type="sibTrans" cxnId="{5FBB7A80-7E2C-4D0C-9733-7B71E5A60A03}">
      <dgm:prSet/>
      <dgm:spPr/>
      <dgm:t>
        <a:bodyPr/>
        <a:lstStyle/>
        <a:p>
          <a:endParaRPr lang="ru-RU"/>
        </a:p>
      </dgm:t>
    </dgm:pt>
    <dgm:pt modelId="{97222D85-9D44-414D-93F0-7677828778DC}" type="pres">
      <dgm:prSet presAssocID="{F21AF682-6CAC-4B18-8100-E630F7490FF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445748-8711-4288-A60C-4A1C2BFB1663}" type="pres">
      <dgm:prSet presAssocID="{9E696988-37B0-4601-A728-8FF6D6ED0462}" presName="comp" presStyleCnt="0"/>
      <dgm:spPr/>
    </dgm:pt>
    <dgm:pt modelId="{32F30BEF-7150-405F-A68D-B551471EB2F2}" type="pres">
      <dgm:prSet presAssocID="{9E696988-37B0-4601-A728-8FF6D6ED0462}" presName="box" presStyleLbl="node1" presStyleIdx="0" presStyleCnt="3"/>
      <dgm:spPr/>
      <dgm:t>
        <a:bodyPr/>
        <a:lstStyle/>
        <a:p>
          <a:endParaRPr lang="ru-RU"/>
        </a:p>
      </dgm:t>
    </dgm:pt>
    <dgm:pt modelId="{9AB256A8-F87E-4D82-8AB0-75B2133E3651}" type="pres">
      <dgm:prSet presAssocID="{9E696988-37B0-4601-A728-8FF6D6ED0462}" presName="img" presStyleLbl="fgImgPlace1" presStyleIdx="0" presStyleCnt="3" custScaleX="76722" custScaleY="12519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B29E1F1-6AC2-4A54-B5A4-54DA246A3EE7}" type="pres">
      <dgm:prSet presAssocID="{9E696988-37B0-4601-A728-8FF6D6ED046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D75E6-06CB-4589-8B41-3C4971DC1A28}" type="pres">
      <dgm:prSet presAssocID="{7451E68E-F425-4AB2-99CB-C6B316D9DD73}" presName="spacer" presStyleCnt="0"/>
      <dgm:spPr/>
    </dgm:pt>
    <dgm:pt modelId="{E5D13C63-6DBD-4C3F-AD9E-C22C2E8F24E9}" type="pres">
      <dgm:prSet presAssocID="{D2219A4D-03F3-4D39-B48E-E4CD623C8C6B}" presName="comp" presStyleCnt="0"/>
      <dgm:spPr/>
    </dgm:pt>
    <dgm:pt modelId="{B2071667-1094-4F8E-A03F-961367C9CC15}" type="pres">
      <dgm:prSet presAssocID="{D2219A4D-03F3-4D39-B48E-E4CD623C8C6B}" presName="box" presStyleLbl="node1" presStyleIdx="1" presStyleCnt="3"/>
      <dgm:spPr/>
      <dgm:t>
        <a:bodyPr/>
        <a:lstStyle/>
        <a:p>
          <a:endParaRPr lang="ru-RU"/>
        </a:p>
      </dgm:t>
    </dgm:pt>
    <dgm:pt modelId="{94B7E08C-C4E1-498A-886D-476429039A70}" type="pres">
      <dgm:prSet presAssocID="{D2219A4D-03F3-4D39-B48E-E4CD623C8C6B}" presName="img" presStyleLbl="fgImgPlace1" presStyleIdx="1" presStyleCnt="3" custScaleX="97022" custScaleY="10737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D430744-6EE2-4B47-8E10-1CE4DD7B702D}" type="pres">
      <dgm:prSet presAssocID="{D2219A4D-03F3-4D39-B48E-E4CD623C8C6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8AEC8-1F35-4FDC-8455-F170DF919081}" type="pres">
      <dgm:prSet presAssocID="{5D553CF5-B71C-44F5-8A82-F8B8DF417A3E}" presName="spacer" presStyleCnt="0"/>
      <dgm:spPr/>
    </dgm:pt>
    <dgm:pt modelId="{6194553D-B63A-4723-AF34-D269B227EC7B}" type="pres">
      <dgm:prSet presAssocID="{BB7BF3E3-F68E-46B9-97FC-872A9B4B1367}" presName="comp" presStyleCnt="0"/>
      <dgm:spPr/>
    </dgm:pt>
    <dgm:pt modelId="{31C63376-55CE-4DCE-BE88-08B5EFF075E4}" type="pres">
      <dgm:prSet presAssocID="{BB7BF3E3-F68E-46B9-97FC-872A9B4B1367}" presName="box" presStyleLbl="node1" presStyleIdx="2" presStyleCnt="3"/>
      <dgm:spPr/>
      <dgm:t>
        <a:bodyPr/>
        <a:lstStyle/>
        <a:p>
          <a:endParaRPr lang="ru-RU"/>
        </a:p>
      </dgm:t>
    </dgm:pt>
    <dgm:pt modelId="{A27DA9E9-0C95-4F25-9DCF-FD36BFAABACA}" type="pres">
      <dgm:prSet presAssocID="{BB7BF3E3-F68E-46B9-97FC-872A9B4B1367}" presName="img" presStyleLbl="fgImgPlace1" presStyleIdx="2" presStyleCnt="3" custScaleX="87100" custScaleY="12547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2E34EE5-57D6-49A8-8618-909BF175CF3D}" type="pres">
      <dgm:prSet presAssocID="{BB7BF3E3-F68E-46B9-97FC-872A9B4B136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6FFF47-2FAB-459C-A576-2A980164B519}" type="presOf" srcId="{F21AF682-6CAC-4B18-8100-E630F7490FF8}" destId="{97222D85-9D44-414D-93F0-7677828778DC}" srcOrd="0" destOrd="0" presId="urn:microsoft.com/office/officeart/2005/8/layout/vList4"/>
    <dgm:cxn modelId="{5FBB7A80-7E2C-4D0C-9733-7B71E5A60A03}" srcId="{F21AF682-6CAC-4B18-8100-E630F7490FF8}" destId="{BB7BF3E3-F68E-46B9-97FC-872A9B4B1367}" srcOrd="2" destOrd="0" parTransId="{530ACC9C-30CC-46B2-9787-8F816230E9E7}" sibTransId="{B5D916E2-2904-49F9-A699-B3A2F1695A28}"/>
    <dgm:cxn modelId="{25FE09CA-3BBB-4C2F-9710-11F30F992820}" type="presOf" srcId="{D2219A4D-03F3-4D39-B48E-E4CD623C8C6B}" destId="{ED430744-6EE2-4B47-8E10-1CE4DD7B702D}" srcOrd="1" destOrd="0" presId="urn:microsoft.com/office/officeart/2005/8/layout/vList4"/>
    <dgm:cxn modelId="{8FE5BFDD-8176-4F00-B330-F707FFCB3697}" type="presOf" srcId="{9E696988-37B0-4601-A728-8FF6D6ED0462}" destId="{CB29E1F1-6AC2-4A54-B5A4-54DA246A3EE7}" srcOrd="1" destOrd="0" presId="urn:microsoft.com/office/officeart/2005/8/layout/vList4"/>
    <dgm:cxn modelId="{E5953D96-C8CB-47ED-A82A-82BE310F643C}" type="presOf" srcId="{9E696988-37B0-4601-A728-8FF6D6ED0462}" destId="{32F30BEF-7150-405F-A68D-B551471EB2F2}" srcOrd="0" destOrd="0" presId="urn:microsoft.com/office/officeart/2005/8/layout/vList4"/>
    <dgm:cxn modelId="{BD3410CC-B3B8-451A-A73C-4D68D5F15219}" type="presOf" srcId="{D2219A4D-03F3-4D39-B48E-E4CD623C8C6B}" destId="{B2071667-1094-4F8E-A03F-961367C9CC15}" srcOrd="0" destOrd="0" presId="urn:microsoft.com/office/officeart/2005/8/layout/vList4"/>
    <dgm:cxn modelId="{1777F700-FFDA-4048-814A-FF08BB3F74FA}" type="presOf" srcId="{BB7BF3E3-F68E-46B9-97FC-872A9B4B1367}" destId="{C2E34EE5-57D6-49A8-8618-909BF175CF3D}" srcOrd="1" destOrd="0" presId="urn:microsoft.com/office/officeart/2005/8/layout/vList4"/>
    <dgm:cxn modelId="{CDF064C5-7F25-4660-BC1B-3DDCFDD755E0}" type="presOf" srcId="{BB7BF3E3-F68E-46B9-97FC-872A9B4B1367}" destId="{31C63376-55CE-4DCE-BE88-08B5EFF075E4}" srcOrd="0" destOrd="0" presId="urn:microsoft.com/office/officeart/2005/8/layout/vList4"/>
    <dgm:cxn modelId="{E1745B43-D11D-4E5E-B385-19B4EF3B1509}" srcId="{F21AF682-6CAC-4B18-8100-E630F7490FF8}" destId="{D2219A4D-03F3-4D39-B48E-E4CD623C8C6B}" srcOrd="1" destOrd="0" parTransId="{71F6D52B-74F3-47E3-B823-C9CAC653E17B}" sibTransId="{5D553CF5-B71C-44F5-8A82-F8B8DF417A3E}"/>
    <dgm:cxn modelId="{0487E29A-443E-4736-B884-8A8CC1848395}" srcId="{F21AF682-6CAC-4B18-8100-E630F7490FF8}" destId="{9E696988-37B0-4601-A728-8FF6D6ED0462}" srcOrd="0" destOrd="0" parTransId="{24502DE8-C8E9-478A-AE59-472C21E27063}" sibTransId="{7451E68E-F425-4AB2-99CB-C6B316D9DD73}"/>
    <dgm:cxn modelId="{CB12505A-A897-4EDB-93B2-2434C4810369}" type="presParOf" srcId="{97222D85-9D44-414D-93F0-7677828778DC}" destId="{D6445748-8711-4288-A60C-4A1C2BFB1663}" srcOrd="0" destOrd="0" presId="urn:microsoft.com/office/officeart/2005/8/layout/vList4"/>
    <dgm:cxn modelId="{257125B2-00D5-499C-8923-C50C524F699C}" type="presParOf" srcId="{D6445748-8711-4288-A60C-4A1C2BFB1663}" destId="{32F30BEF-7150-405F-A68D-B551471EB2F2}" srcOrd="0" destOrd="0" presId="urn:microsoft.com/office/officeart/2005/8/layout/vList4"/>
    <dgm:cxn modelId="{F41E06F2-EB95-438F-A9CF-DAD5A0F458AC}" type="presParOf" srcId="{D6445748-8711-4288-A60C-4A1C2BFB1663}" destId="{9AB256A8-F87E-4D82-8AB0-75B2133E3651}" srcOrd="1" destOrd="0" presId="urn:microsoft.com/office/officeart/2005/8/layout/vList4"/>
    <dgm:cxn modelId="{18B21BFC-C7CC-48E0-9CDF-18D43F79646D}" type="presParOf" srcId="{D6445748-8711-4288-A60C-4A1C2BFB1663}" destId="{CB29E1F1-6AC2-4A54-B5A4-54DA246A3EE7}" srcOrd="2" destOrd="0" presId="urn:microsoft.com/office/officeart/2005/8/layout/vList4"/>
    <dgm:cxn modelId="{FAA16598-8294-4151-9591-53241BA6D66A}" type="presParOf" srcId="{97222D85-9D44-414D-93F0-7677828778DC}" destId="{A92D75E6-06CB-4589-8B41-3C4971DC1A28}" srcOrd="1" destOrd="0" presId="urn:microsoft.com/office/officeart/2005/8/layout/vList4"/>
    <dgm:cxn modelId="{764D455A-2C44-479B-89CF-F02113E7E14E}" type="presParOf" srcId="{97222D85-9D44-414D-93F0-7677828778DC}" destId="{E5D13C63-6DBD-4C3F-AD9E-C22C2E8F24E9}" srcOrd="2" destOrd="0" presId="urn:microsoft.com/office/officeart/2005/8/layout/vList4"/>
    <dgm:cxn modelId="{B59F9FE6-3000-4BDF-A548-C0D877B56AEB}" type="presParOf" srcId="{E5D13C63-6DBD-4C3F-AD9E-C22C2E8F24E9}" destId="{B2071667-1094-4F8E-A03F-961367C9CC15}" srcOrd="0" destOrd="0" presId="urn:microsoft.com/office/officeart/2005/8/layout/vList4"/>
    <dgm:cxn modelId="{9C8A6AC9-2D7D-44E5-BD5D-CE5D55E3C403}" type="presParOf" srcId="{E5D13C63-6DBD-4C3F-AD9E-C22C2E8F24E9}" destId="{94B7E08C-C4E1-498A-886D-476429039A70}" srcOrd="1" destOrd="0" presId="urn:microsoft.com/office/officeart/2005/8/layout/vList4"/>
    <dgm:cxn modelId="{BFE70E4E-39D1-4496-86A5-D656B5604733}" type="presParOf" srcId="{E5D13C63-6DBD-4C3F-AD9E-C22C2E8F24E9}" destId="{ED430744-6EE2-4B47-8E10-1CE4DD7B702D}" srcOrd="2" destOrd="0" presId="urn:microsoft.com/office/officeart/2005/8/layout/vList4"/>
    <dgm:cxn modelId="{9DD69B08-4B51-48AC-8172-05D702627BDB}" type="presParOf" srcId="{97222D85-9D44-414D-93F0-7677828778DC}" destId="{3088AEC8-1F35-4FDC-8455-F170DF919081}" srcOrd="3" destOrd="0" presId="urn:microsoft.com/office/officeart/2005/8/layout/vList4"/>
    <dgm:cxn modelId="{03012349-FDEA-430A-A198-CF6F212CAAA6}" type="presParOf" srcId="{97222D85-9D44-414D-93F0-7677828778DC}" destId="{6194553D-B63A-4723-AF34-D269B227EC7B}" srcOrd="4" destOrd="0" presId="urn:microsoft.com/office/officeart/2005/8/layout/vList4"/>
    <dgm:cxn modelId="{6EB31DC9-C70A-41DF-8204-EFCAE02836A9}" type="presParOf" srcId="{6194553D-B63A-4723-AF34-D269B227EC7B}" destId="{31C63376-55CE-4DCE-BE88-08B5EFF075E4}" srcOrd="0" destOrd="0" presId="urn:microsoft.com/office/officeart/2005/8/layout/vList4"/>
    <dgm:cxn modelId="{630AA622-F844-4833-93BB-6558A5B2351B}" type="presParOf" srcId="{6194553D-B63A-4723-AF34-D269B227EC7B}" destId="{A27DA9E9-0C95-4F25-9DCF-FD36BFAABACA}" srcOrd="1" destOrd="0" presId="urn:microsoft.com/office/officeart/2005/8/layout/vList4"/>
    <dgm:cxn modelId="{1D421CC4-63AE-4A48-B5E3-830D59754B26}" type="presParOf" srcId="{6194553D-B63A-4723-AF34-D269B227EC7B}" destId="{C2E34EE5-57D6-49A8-8618-909BF175CF3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F30BEF-7150-405F-A68D-B551471EB2F2}">
      <dsp:nvSpPr>
        <dsp:cNvPr id="0" name=""/>
        <dsp:cNvSpPr/>
      </dsp:nvSpPr>
      <dsp:spPr>
        <a:xfrm>
          <a:off x="0" y="1229"/>
          <a:ext cx="8715436" cy="156770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u="sng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Традиционное лидерство</a:t>
          </a:r>
          <a:r>
            <a:rPr lang="ru-RU" sz="32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основано на традициях (вожди племен , монархи)       </a:t>
          </a:r>
          <a:r>
            <a:rPr 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ПРИВЫЧКА</a:t>
          </a:r>
          <a:endParaRPr lang="ru-RU" sz="32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99858" y="1229"/>
        <a:ext cx="6815577" cy="1567709"/>
      </dsp:txXfrm>
    </dsp:sp>
    <dsp:sp modelId="{9AB256A8-F87E-4D82-8AB0-75B2133E3651}">
      <dsp:nvSpPr>
        <dsp:cNvPr id="0" name=""/>
        <dsp:cNvSpPr/>
      </dsp:nvSpPr>
      <dsp:spPr>
        <a:xfrm>
          <a:off x="359648" y="0"/>
          <a:ext cx="1337331" cy="15701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71667-1094-4F8E-A03F-961367C9CC15}">
      <dsp:nvSpPr>
        <dsp:cNvPr id="0" name=""/>
        <dsp:cNvSpPr/>
      </dsp:nvSpPr>
      <dsp:spPr>
        <a:xfrm>
          <a:off x="0" y="1726938"/>
          <a:ext cx="8715436" cy="156770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Рационально-легальное лидерство</a:t>
          </a: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– лидерство, осуществляемое на основе и в рамках законов, принятых современным демократическим обществом.    </a:t>
          </a:r>
          <a:r>
            <a:rPr 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РАЗУМ</a:t>
          </a:r>
          <a:endParaRPr lang="ru-RU" sz="32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99858" y="1726938"/>
        <a:ext cx="6815577" cy="1567709"/>
      </dsp:txXfrm>
    </dsp:sp>
    <dsp:sp modelId="{94B7E08C-C4E1-498A-886D-476429039A70}">
      <dsp:nvSpPr>
        <dsp:cNvPr id="0" name=""/>
        <dsp:cNvSpPr/>
      </dsp:nvSpPr>
      <dsp:spPr>
        <a:xfrm>
          <a:off x="182725" y="1837455"/>
          <a:ext cx="1691178" cy="134667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63376-55CE-4DCE-BE88-08B5EFF075E4}">
      <dsp:nvSpPr>
        <dsp:cNvPr id="0" name=""/>
        <dsp:cNvSpPr/>
      </dsp:nvSpPr>
      <dsp:spPr>
        <a:xfrm>
          <a:off x="0" y="3454384"/>
          <a:ext cx="8715436" cy="156770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u="sng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Харизматическое лидерство </a:t>
          </a:r>
          <a:r>
            <a:rPr lang="ru-RU" sz="25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основывается на вере в необыкновенные, выдающиеся качества вождя. Это лидеры по призванию, народные вожди «от Бога».                    </a:t>
          </a:r>
          <a:r>
            <a:rPr 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ВЕРА</a:t>
          </a:r>
          <a:endParaRPr lang="ru-RU" sz="32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99858" y="3454384"/>
        <a:ext cx="6815577" cy="1567709"/>
      </dsp:txXfrm>
    </dsp:sp>
    <dsp:sp modelId="{A27DA9E9-0C95-4F25-9DCF-FD36BFAABACA}">
      <dsp:nvSpPr>
        <dsp:cNvPr id="0" name=""/>
        <dsp:cNvSpPr/>
      </dsp:nvSpPr>
      <dsp:spPr>
        <a:xfrm>
          <a:off x="269200" y="3451418"/>
          <a:ext cx="1518228" cy="15736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3D02E-18EE-4A4E-95D1-8C5A6E5A3ED0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9B435-F155-48A3-BDC7-A075938C5B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A647-1399-4E46-99FB-A875BF3D481B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8B3AFF-AC00-4875-84C5-FC940C2FDEFE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C80C8D-DAE4-4F2B-81B6-3053835FAD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70;&#1083;&#1080;&#1103;\Desktop\&#1086;&#1090;&#1082;&#1088;&#1099;&#1090;&#1099;&#1081;%20&#1091;&#1088;&#1086;&#1082;\&#1060;&#1080;&#1083;&#1100;&#1084;.wm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15200" cy="4248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«В НЫНЕШНИЕ ВРЕМЕНА –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 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       ВСЕ ПОЛИТИКА».</a:t>
            </a:r>
          </a:p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                                (С.Кьеркегор)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Типы лидерства по м.веберу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397000"/>
          <a:ext cx="8715436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571184" cy="5925272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«В НЫНЕШНИЕ ВРЕМЕНА –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  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      ВСЕ ПОЛИТИКА».</a:t>
            </a:r>
          </a:p>
          <a:p>
            <a:pPr algn="ctr"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                               (С.Кьеркегор)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75240" cy="62133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В каждом из заданий обведите кружком номер </a:t>
            </a:r>
            <a:r>
              <a:rPr lang="ru-RU" sz="1800" b="1" u="sng" dirty="0" smtClean="0">
                <a:solidFill>
                  <a:srgbClr val="0070C0"/>
                </a:solidFill>
              </a:rPr>
              <a:t>одного</a:t>
            </a:r>
            <a:r>
              <a:rPr lang="ru-RU" sz="1800" b="1" dirty="0" smtClean="0">
                <a:solidFill>
                  <a:srgbClr val="0070C0"/>
                </a:solidFill>
              </a:rPr>
              <a:t> правильного ответа.</a:t>
            </a:r>
          </a:p>
          <a:p>
            <a:pPr>
              <a:buNone/>
            </a:pPr>
            <a:r>
              <a:rPr lang="ru-RU" sz="1400" b="1" u="sng" dirty="0" smtClean="0"/>
              <a:t>А. Сфера деятельности, связанная с реализацией общезначимых интересов с помощью власти, называется :</a:t>
            </a:r>
          </a:p>
          <a:p>
            <a:pPr marL="457200" indent="-457200">
              <a:buNone/>
            </a:pPr>
            <a:r>
              <a:rPr lang="ru-RU" sz="1400" dirty="0" smtClean="0"/>
              <a:t>1.правом   </a:t>
            </a:r>
            <a:r>
              <a:rPr lang="ru-RU" sz="1400" b="1" dirty="0" smtClean="0">
                <a:solidFill>
                  <a:srgbClr val="FF0000"/>
                </a:solidFill>
              </a:rPr>
              <a:t>2. политикой   </a:t>
            </a:r>
            <a:r>
              <a:rPr lang="ru-RU" sz="1400" dirty="0" smtClean="0"/>
              <a:t>3. экономикой   4. суверенитетом</a:t>
            </a:r>
          </a:p>
          <a:p>
            <a:pPr marL="457200" indent="-457200">
              <a:buNone/>
            </a:pPr>
            <a:r>
              <a:rPr lang="ru-RU" sz="1400" b="1" u="sng" dirty="0" smtClean="0"/>
              <a:t>Б. </a:t>
            </a:r>
            <a:r>
              <a:rPr lang="ru-RU" sz="1400" b="1" u="sng" smtClean="0"/>
              <a:t>Верны </a:t>
            </a:r>
            <a:r>
              <a:rPr lang="ru-RU" sz="1400" b="1" u="sng" dirty="0" smtClean="0"/>
              <a:t>ли следующие суждения о разделении властей?</a:t>
            </a:r>
          </a:p>
          <a:p>
            <a:pPr marL="457200" indent="-457200">
              <a:buNone/>
            </a:pPr>
            <a:r>
              <a:rPr lang="ru-RU" sz="1400" dirty="0" smtClean="0"/>
              <a:t>А. принцип разделения властей предполагает господство законодательной власти над исполнительной.</a:t>
            </a:r>
          </a:p>
          <a:p>
            <a:pPr marL="457200" indent="-457200">
              <a:buNone/>
            </a:pPr>
            <a:r>
              <a:rPr lang="ru-RU" sz="1400" dirty="0" smtClean="0"/>
              <a:t>Б. принцип разделения властей является обязательным для демократического государства.</a:t>
            </a:r>
          </a:p>
          <a:p>
            <a:pPr marL="457200" indent="-457200">
              <a:buNone/>
            </a:pPr>
            <a:r>
              <a:rPr lang="ru-RU" sz="1400" dirty="0" smtClean="0"/>
              <a:t>1.Верно только  А </a:t>
            </a:r>
            <a:r>
              <a:rPr lang="ru-RU" sz="1400" b="1" dirty="0" smtClean="0"/>
              <a:t>  </a:t>
            </a:r>
            <a:r>
              <a:rPr lang="ru-RU" sz="1400" b="1" dirty="0" smtClean="0">
                <a:solidFill>
                  <a:srgbClr val="FF0000"/>
                </a:solidFill>
              </a:rPr>
              <a:t>2. верно только Б   </a:t>
            </a:r>
            <a:r>
              <a:rPr lang="ru-RU" sz="1400" dirty="0" smtClean="0"/>
              <a:t>3. оба суждения верны  4. оба суждения неверны</a:t>
            </a:r>
          </a:p>
          <a:p>
            <a:pPr marL="457200" indent="-457200">
              <a:buNone/>
            </a:pPr>
            <a:r>
              <a:rPr lang="ru-RU" sz="1400" b="1" u="sng" dirty="0" smtClean="0"/>
              <a:t>В. Что отличает государство от других политических организаций?</a:t>
            </a:r>
          </a:p>
          <a:p>
            <a:pPr marL="457200" indent="-457200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1. исключительное право издавать законы   </a:t>
            </a:r>
            <a:r>
              <a:rPr lang="ru-RU" sz="1400" dirty="0" smtClean="0"/>
              <a:t>2. определение перспектив развития общества</a:t>
            </a:r>
          </a:p>
          <a:p>
            <a:pPr marL="457200" indent="-457200">
              <a:buNone/>
            </a:pPr>
            <a:r>
              <a:rPr lang="ru-RU" sz="1400" dirty="0" smtClean="0"/>
              <a:t>3. Разработка политических программ                4. выдвижение политических лидеров.</a:t>
            </a:r>
          </a:p>
          <a:p>
            <a:pPr marL="457200" indent="-457200">
              <a:buNone/>
            </a:pPr>
            <a:r>
              <a:rPr lang="ru-RU" sz="1400" b="1" u="sng" dirty="0" smtClean="0"/>
              <a:t>Г.  Что характеризует демократический режим?</a:t>
            </a:r>
          </a:p>
          <a:p>
            <a:pPr marL="457200" indent="-457200">
              <a:buNone/>
            </a:pPr>
            <a:r>
              <a:rPr lang="ru-RU" sz="1400" dirty="0" smtClean="0"/>
              <a:t>1.командно-административные методы управления   </a:t>
            </a:r>
          </a:p>
          <a:p>
            <a:pPr marL="457200" indent="-457200">
              <a:buNone/>
            </a:pPr>
            <a:r>
              <a:rPr lang="ru-RU" sz="1400" dirty="0" smtClean="0"/>
              <a:t>2. всесторонний контроль государства за жизнью общества</a:t>
            </a:r>
          </a:p>
          <a:p>
            <a:pPr marL="457200" indent="-457200">
              <a:buNone/>
            </a:pPr>
            <a:r>
              <a:rPr lang="ru-RU" sz="1400" dirty="0" smtClean="0"/>
              <a:t>3. Господство исполнительной власти</a:t>
            </a:r>
          </a:p>
          <a:p>
            <a:pPr marL="457200" indent="-457200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4. Равенство граждан пред законом</a:t>
            </a:r>
            <a:r>
              <a:rPr lang="ru-RU" sz="1400" dirty="0" smtClean="0"/>
              <a:t>.</a:t>
            </a:r>
          </a:p>
          <a:p>
            <a:pPr marL="457200" indent="-457200">
              <a:buNone/>
            </a:pPr>
            <a:r>
              <a:rPr lang="ru-RU" sz="1400" b="1" u="sng" dirty="0" smtClean="0"/>
              <a:t>Д. Верны ли следующие суждения о референдуме?</a:t>
            </a:r>
          </a:p>
          <a:p>
            <a:pPr marL="457200" indent="-457200">
              <a:buNone/>
            </a:pPr>
            <a:r>
              <a:rPr lang="ru-RU" sz="1400" dirty="0" smtClean="0"/>
              <a:t>А. референдум направлен на свободное волеизъявление граждан по наиболее важным для всего общества вопросам.</a:t>
            </a:r>
          </a:p>
          <a:p>
            <a:pPr marL="457200" indent="-457200">
              <a:buNone/>
            </a:pPr>
            <a:r>
              <a:rPr lang="ru-RU" sz="1400" dirty="0" smtClean="0"/>
              <a:t>Б. референдум, как и выборы, предполагает голосование за кандидатуры или партии. </a:t>
            </a:r>
          </a:p>
          <a:p>
            <a:pPr marL="457200" indent="-457200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1.Верно только  А   </a:t>
            </a:r>
            <a:r>
              <a:rPr lang="ru-RU" sz="1400" dirty="0" smtClean="0"/>
              <a:t>2. верно только  Б   3. оба суждения верны  4. оба суждения неверны</a:t>
            </a:r>
          </a:p>
          <a:p>
            <a:pPr marL="457200" indent="-457200">
              <a:buNone/>
            </a:pPr>
            <a:endParaRPr lang="ru-RU" sz="1200" dirty="0" smtClean="0"/>
          </a:p>
          <a:p>
            <a:pPr marL="457200" indent="-457200">
              <a:buNone/>
            </a:pPr>
            <a:endParaRPr lang="ru-RU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Критерии оценивания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Оценка «5» – все задания выполнены верно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Оценка «4» - допущена одна ошибка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Домашнее задание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(на выбор)</a:t>
            </a:r>
          </a:p>
          <a:p>
            <a:pPr marL="514350" indent="-514350" algn="ctr">
              <a:buAutoNum type="arabicPeriod"/>
            </a:pPr>
            <a:r>
              <a:rPr lang="ru-RU" sz="2800" b="1" i="1" dirty="0" smtClean="0">
                <a:solidFill>
                  <a:srgbClr val="002060"/>
                </a:solidFill>
              </a:rPr>
              <a:t>Составьте список вопросов к Президенту Российской Федерации или обращение в местные органы власти по какой – либо проблеме.</a:t>
            </a:r>
          </a:p>
          <a:p>
            <a:pPr marL="514350" indent="-514350" algn="ctr">
              <a:buAutoNum type="arabicPeriod"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2800" b="1" i="1" dirty="0" smtClean="0">
                <a:solidFill>
                  <a:srgbClr val="002060"/>
                </a:solidFill>
              </a:rPr>
              <a:t>Напишите отзыв о нашем уроке.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ПОЛИТИЧЕСКАЯ СФЕРА ЖИЗНИ ОБЩЕСТВА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643192" cy="606928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u="sng" dirty="0" smtClean="0">
                <a:solidFill>
                  <a:srgbClr val="002060"/>
                </a:solidFill>
              </a:rPr>
              <a:t>Политическая система общества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ПОЛИТИЧЕСКИЕ                                                   ПОЛИТИЧЕСКАЯ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    ИНСТИТУТЫ                                                              КУЛЬТУРА</a:t>
            </a: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                      </a:t>
            </a:r>
            <a:r>
              <a:rPr lang="ru-RU" sz="1800" b="1" i="1" dirty="0" smtClean="0">
                <a:solidFill>
                  <a:srgbClr val="002060"/>
                </a:solidFill>
              </a:rPr>
              <a:t>ПОЛИТИЧЕСКИЕ          ПОЛИТИЧЕСКИЕ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                               ОТНОШЕНИЯ             И ПРАВОВЫЕ НОРМЫ</a:t>
            </a:r>
          </a:p>
          <a:p>
            <a:pPr algn="ctr">
              <a:buNone/>
            </a:pP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331640" y="1988840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203848" y="2060848"/>
            <a:ext cx="36004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860032" y="2132856"/>
            <a:ext cx="50405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56176" y="198884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571184" cy="59252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002060"/>
                </a:solidFill>
              </a:rPr>
              <a:t>Власть – это право одного человека подчинять своей воле других.</a:t>
            </a: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Власть – это обязанность одного человека выражать в своих решениях волю народа или его большинства.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571184" cy="606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ВОПРОСЫ И ЗАДАНИЯ.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002060"/>
                </a:solidFill>
              </a:rPr>
              <a:t>Какой политический режим существует в нашем государстве? Подтвердите свой ответ текстом Конституции Российской Федерации.</a:t>
            </a:r>
          </a:p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002060"/>
                </a:solidFill>
              </a:rPr>
              <a:t>Кто является источником власти в Российской Федерации?</a:t>
            </a:r>
          </a:p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002060"/>
                </a:solidFill>
              </a:rPr>
              <a:t>Какова главная обязанность государства?</a:t>
            </a:r>
          </a:p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002060"/>
                </a:solidFill>
              </a:rPr>
              <a:t>На каких принципах осуществляется власть в Российской Федерации?</a:t>
            </a:r>
          </a:p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002060"/>
                </a:solidFill>
              </a:rPr>
              <a:t>Кто осуществляет власть в Российской Федерации?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571184" cy="5997280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ЗАДАНИЯ ДЛЯ ГРУППЫ №1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Что такое правовое государство?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Перечислите признаки правового государства. Какие признаки правового государства являются самыми важными для граждан? Почему?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ЗАДАНИЯ ДЛЯ ГРУППЫ №2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Что такое гражданское общество?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Сформулируйте цели гражданского общества.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4124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Политическое лидерство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1142984"/>
            <a:ext cx="6286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Политическое лидерство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способность человека влиять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политическое поведение и политическую деятельность людей благодаря определенным личностным качествам, авторитету.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29" y="4143380"/>
            <a:ext cx="2428893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</a:p>
          <a:p>
            <a:pPr algn="ctr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политического лидера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Сафонова Наталья\Рабочий стол\354_NpAdvH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142984"/>
            <a:ext cx="2143120" cy="2038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7072330" y="4429132"/>
            <a:ext cx="1410835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661248"/>
            <a:ext cx="3528392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Выражение интересов определенной группы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357562"/>
            <a:ext cx="364119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Настойчивость, воля, мужество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3357562"/>
            <a:ext cx="3805241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Имидж, ораторские способности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429132"/>
            <a:ext cx="2572756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Команда помощников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5715016"/>
            <a:ext cx="3241265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Поддержка власти и масс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4" idx="3"/>
            <a:endCxn id="10" idx="2"/>
          </p:cNvCxnSpPr>
          <p:nvPr/>
        </p:nvCxnSpPr>
        <p:spPr>
          <a:xfrm flipV="1">
            <a:off x="5929322" y="3757672"/>
            <a:ext cx="1116803" cy="8935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1"/>
            <a:endCxn id="9" idx="2"/>
          </p:cNvCxnSpPr>
          <p:nvPr/>
        </p:nvCxnSpPr>
        <p:spPr>
          <a:xfrm rot="10800000">
            <a:off x="2392067" y="3757672"/>
            <a:ext cx="1108362" cy="8935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  <a:endCxn id="8" idx="0"/>
          </p:cNvCxnSpPr>
          <p:nvPr/>
        </p:nvCxnSpPr>
        <p:spPr>
          <a:xfrm flipH="1">
            <a:off x="2087724" y="5159043"/>
            <a:ext cx="2627152" cy="5022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2"/>
            <a:endCxn id="12" idx="0"/>
          </p:cNvCxnSpPr>
          <p:nvPr/>
        </p:nvCxnSpPr>
        <p:spPr>
          <a:xfrm rot="16200000" flipH="1">
            <a:off x="5604396" y="4269522"/>
            <a:ext cx="555973" cy="23350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" idx="3"/>
            <a:endCxn id="7" idx="1"/>
          </p:cNvCxnSpPr>
          <p:nvPr/>
        </p:nvCxnSpPr>
        <p:spPr>
          <a:xfrm flipV="1">
            <a:off x="5929322" y="4629187"/>
            <a:ext cx="1143008" cy="22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4" idx="1"/>
            <a:endCxn id="11" idx="3"/>
          </p:cNvCxnSpPr>
          <p:nvPr/>
        </p:nvCxnSpPr>
        <p:spPr>
          <a:xfrm rot="10800000">
            <a:off x="2929915" y="4629188"/>
            <a:ext cx="570515" cy="22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Фи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24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0"/>
            <a:ext cx="4419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276600"/>
            <a:ext cx="5105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285</TotalTime>
  <Words>535</Words>
  <Application>Microsoft Office PowerPoint</Application>
  <PresentationFormat>Экран (4:3)</PresentationFormat>
  <Paragraphs>101</Paragraphs>
  <Slides>14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Слайд 1</vt:lpstr>
      <vt:lpstr>ПОЛИТИЧЕСКАЯ СФЕРА ЖИЗНИ ОБЩЕСТВА</vt:lpstr>
      <vt:lpstr>Слайд 3</vt:lpstr>
      <vt:lpstr>Слайд 4</vt:lpstr>
      <vt:lpstr>Слайд 5</vt:lpstr>
      <vt:lpstr>Слайд 6</vt:lpstr>
      <vt:lpstr>Политическое лидерство</vt:lpstr>
      <vt:lpstr>Слайд 8</vt:lpstr>
      <vt:lpstr>Слайд 9</vt:lpstr>
      <vt:lpstr>Типы лидерства по м.веберу</vt:lpstr>
      <vt:lpstr>Слайд 11</vt:lpstr>
      <vt:lpstr>Слайд 12</vt:lpstr>
      <vt:lpstr>Критерии оценивания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36</cp:revision>
  <dcterms:created xsi:type="dcterms:W3CDTF">2012-10-31T15:49:58Z</dcterms:created>
  <dcterms:modified xsi:type="dcterms:W3CDTF">2012-11-14T12:33:48Z</dcterms:modified>
</cp:coreProperties>
</file>