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62" r:id="rId6"/>
    <p:sldId id="271" r:id="rId7"/>
    <p:sldId id="272" r:id="rId8"/>
    <p:sldId id="263" r:id="rId9"/>
    <p:sldId id="265" r:id="rId10"/>
    <p:sldId id="273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EBCC-EBDD-4CC7-A27E-93E4CD8A6D99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CEECC-F41D-451E-8573-82E0630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90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CEECC-F41D-451E-8573-82E0630B7C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85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C77AE6-8BB1-4F89-8A34-2D135EC4784A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537DF2-16C6-4EEB-98E9-E5720F17FB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06680" cy="388843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Северо-кавказское суворовское военное училище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 технологии </a:t>
            </a:r>
            <a:br>
              <a:rPr lang="ru-RU" dirty="0" smtClean="0"/>
            </a:br>
            <a:r>
              <a:rPr lang="ru-RU" dirty="0" smtClean="0"/>
              <a:t>проектного  обучения  в процессе преподавания  иностранного языка  </a:t>
            </a:r>
            <a:br>
              <a:rPr lang="ru-RU" dirty="0" smtClean="0"/>
            </a:br>
            <a:r>
              <a:rPr lang="ru-RU" dirty="0" smtClean="0"/>
              <a:t>на  старшей  ступени средней  общеобразовательной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869160"/>
            <a:ext cx="3888432" cy="108012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/>
              <a:t>Преподаватель отдельной</a:t>
            </a:r>
          </a:p>
          <a:p>
            <a:pPr algn="r"/>
            <a:r>
              <a:rPr lang="ru-RU" b="1" dirty="0" smtClean="0"/>
              <a:t>дисциплины</a:t>
            </a:r>
          </a:p>
          <a:p>
            <a:pPr algn="r"/>
            <a:r>
              <a:rPr lang="ru-RU" b="1" dirty="0" smtClean="0"/>
              <a:t>(английский язык) </a:t>
            </a:r>
            <a:endParaRPr lang="ru-RU" b="1" dirty="0"/>
          </a:p>
          <a:p>
            <a:pPr algn="r"/>
            <a:r>
              <a:rPr lang="ru-RU" b="1" dirty="0" err="1" smtClean="0"/>
              <a:t>Гуссаова</a:t>
            </a:r>
            <a:r>
              <a:rPr lang="ru-RU" b="1" dirty="0" smtClean="0"/>
              <a:t> З.О.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8661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526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4248472" cy="115212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  задачи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268760"/>
            <a:ext cx="4944353" cy="446449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Привлечение </a:t>
            </a:r>
            <a:r>
              <a:rPr lang="ru-RU" sz="2400" dirty="0"/>
              <a:t>внимания суворовцев к изучаемой </a:t>
            </a:r>
            <a:r>
              <a:rPr lang="ru-RU" sz="2400" dirty="0" smtClean="0"/>
              <a:t>проблеме.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Влияние </a:t>
            </a:r>
            <a:r>
              <a:rPr lang="ru-RU" sz="2400" dirty="0"/>
              <a:t>процесса изучения места и роли исторических </a:t>
            </a:r>
            <a:r>
              <a:rPr lang="ru-RU" sz="2400" dirty="0" smtClean="0"/>
              <a:t>памятников </a:t>
            </a:r>
            <a:r>
              <a:rPr lang="ru-RU" sz="2400" dirty="0"/>
              <a:t>на формирование мировоззрения и патриотическое воспитание обучающихся.</a:t>
            </a:r>
          </a:p>
          <a:p>
            <a:r>
              <a:rPr lang="ru-RU" sz="2400" dirty="0"/>
              <a:t>3. </a:t>
            </a:r>
            <a:r>
              <a:rPr lang="ru-RU" sz="2400" dirty="0" smtClean="0"/>
              <a:t> Развитие </a:t>
            </a:r>
            <a:r>
              <a:rPr lang="ru-RU" sz="2400" dirty="0"/>
              <a:t>навыков переводческой деятельности у </a:t>
            </a:r>
            <a:r>
              <a:rPr lang="ru-RU" sz="2400" dirty="0" smtClean="0"/>
              <a:t>        суворовцев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100" name="Picture 4" descr="D:\зифа\мама\сксву\загородом\SAM_29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66724"/>
            <a:ext cx="4067944" cy="30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Зифа\Desktop\Рисунок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231139" cy="32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947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Выводы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6048672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/>
            </a:r>
            <a:br>
              <a:rPr lang="ru-RU" i="1" dirty="0"/>
            </a:b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 проектного обучения </a:t>
            </a:r>
          </a:p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направлена</a:t>
            </a:r>
          </a:p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٧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на самореализацию учащегося как личности</a:t>
            </a:r>
          </a:p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٧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на сохранение и приумножение «врожденной самостоятельности»</a:t>
            </a:r>
          </a:p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٧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на усиление «Я сам»       «Я хочу» </a:t>
            </a:r>
          </a:p>
          <a:p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                   «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Я могу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»        «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Я умею»</a:t>
            </a:r>
          </a:p>
          <a:p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referatplus.ru/images/pedagogika/1_pedagog_0062.files/image011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9240" y="4149080"/>
            <a:ext cx="2326640" cy="19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7878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2123728" y="30358"/>
            <a:ext cx="4752528" cy="34068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   </a:t>
            </a:r>
            <a:r>
              <a:rPr lang="ru-RU" sz="3200" dirty="0" smtClean="0">
                <a:solidFill>
                  <a:srgbClr val="0070C0"/>
                </a:solidFill>
              </a:rPr>
              <a:t>Иностранный язык </a:t>
            </a:r>
            <a:r>
              <a:rPr lang="en-US" sz="3200" dirty="0" smtClean="0">
                <a:solidFill>
                  <a:srgbClr val="0070C0"/>
                </a:solidFill>
              </a:rPr>
              <a:t>-</a:t>
            </a:r>
            <a:r>
              <a:rPr lang="ru-RU" sz="3200" dirty="0" smtClean="0"/>
              <a:t>средство </a:t>
            </a:r>
            <a:r>
              <a:rPr lang="ru-RU" sz="3200" dirty="0"/>
              <a:t>познания нового и интересного, </a:t>
            </a:r>
            <a:r>
              <a:rPr lang="ru-RU" sz="3200" dirty="0" smtClean="0"/>
              <a:t>средство приобщения </a:t>
            </a:r>
            <a:r>
              <a:rPr lang="ru-RU" sz="3200" dirty="0"/>
              <a:t>к диалогу культур.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146" name="Picture 2" descr="C:\Users\Зифа\Desktop\120723186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669282" cy="360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Зифа\Desktop\1187847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58" y="-45346"/>
            <a:ext cx="1760523" cy="27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Зифа\Desktop\x48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723" y="3284984"/>
            <a:ext cx="2743277" cy="36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Зифа\Desktop\97803745281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555776" cy="36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Зифа\Desktop\484878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"/>
            <a:ext cx="169168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506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943560"/>
          </a:xfrm>
        </p:spPr>
        <p:txBody>
          <a:bodyPr/>
          <a:lstStyle/>
          <a:p>
            <a:r>
              <a:rPr lang="ru-RU" sz="1400" dirty="0" smtClean="0"/>
              <a:t>                                                               Список </a:t>
            </a:r>
            <a:r>
              <a:rPr lang="ru-RU" sz="1400" dirty="0"/>
              <a:t>литературы</a:t>
            </a:r>
            <a:br>
              <a:rPr lang="ru-RU" sz="1400" dirty="0"/>
            </a:br>
            <a:r>
              <a:rPr lang="ru-RU" sz="1400" dirty="0"/>
              <a:t>1. </a:t>
            </a:r>
            <a:r>
              <a:rPr lang="ru-RU" sz="1400" dirty="0" err="1"/>
              <a:t>Ариян</a:t>
            </a:r>
            <a:r>
              <a:rPr lang="ru-RU" sz="1400" dirty="0"/>
              <a:t> М.А. Повышение самостоятельности учебного труда школьников при обучении иностранным языкам / М.А. </a:t>
            </a:r>
            <a:r>
              <a:rPr lang="ru-RU" sz="1400" dirty="0" err="1"/>
              <a:t>Ариян</a:t>
            </a:r>
            <a:r>
              <a:rPr lang="ru-RU" sz="1400" dirty="0"/>
              <a:t> // </a:t>
            </a:r>
            <a:r>
              <a:rPr lang="ru-RU" sz="1400" dirty="0" err="1"/>
              <a:t>Иностр</a:t>
            </a:r>
            <a:r>
              <a:rPr lang="ru-RU" sz="1400" dirty="0"/>
              <a:t>. языки в школе. - 1999. - № 6. - С. 17-22.</a:t>
            </a:r>
            <a:br>
              <a:rPr lang="ru-RU" sz="1400" dirty="0"/>
            </a:br>
            <a:r>
              <a:rPr lang="ru-RU" sz="1400" dirty="0"/>
              <a:t>2. Асеев В.Г. Возрастная психология: Учеб. пособие / В.Г. Асеев. - Иркутск: ИГПИ, 1989. - 190 с.</a:t>
            </a:r>
            <a:br>
              <a:rPr lang="ru-RU" sz="1400" dirty="0"/>
            </a:br>
            <a:r>
              <a:rPr lang="ru-RU" sz="1400" dirty="0"/>
              <a:t>3. Васильев В. Проектно-</a:t>
            </a:r>
            <a:r>
              <a:rPr lang="ru-RU" sz="1400" dirty="0" err="1"/>
              <a:t>исследователькая</a:t>
            </a:r>
            <a:r>
              <a:rPr lang="ru-RU" sz="1400" dirty="0"/>
              <a:t> технология: развитие мотивации /</a:t>
            </a:r>
            <a:r>
              <a:rPr lang="ru-RU" sz="1400" dirty="0" err="1"/>
              <a:t>В.Васильев</a:t>
            </a:r>
            <a:r>
              <a:rPr lang="ru-RU" sz="1400" dirty="0"/>
              <a:t> // Народное образование. - 2000. - № 9. - С. 177-180.</a:t>
            </a:r>
            <a:br>
              <a:rPr lang="ru-RU" sz="1400" dirty="0"/>
            </a:br>
            <a:r>
              <a:rPr lang="ru-RU" sz="1400" dirty="0"/>
              <a:t>4. </a:t>
            </a:r>
            <a:r>
              <a:rPr lang="ru-RU" sz="1400" dirty="0" err="1"/>
              <a:t>Даниленкова</a:t>
            </a:r>
            <a:r>
              <a:rPr lang="ru-RU" sz="1400" dirty="0"/>
              <a:t> Г.Г. Педагогическое проектирование учебного процесса / Г.Г. </a:t>
            </a:r>
            <a:r>
              <a:rPr lang="ru-RU" sz="1400" dirty="0" err="1"/>
              <a:t>Даниленкова</a:t>
            </a:r>
            <a:r>
              <a:rPr lang="ru-RU" sz="1400" dirty="0"/>
              <a:t> // Сб. </a:t>
            </a:r>
            <a:r>
              <a:rPr lang="ru-RU" sz="1400" dirty="0" err="1"/>
              <a:t>научн</a:t>
            </a:r>
            <a:r>
              <a:rPr lang="ru-RU" sz="1400" dirty="0"/>
              <a:t>. ст. / </a:t>
            </a:r>
            <a:r>
              <a:rPr lang="ru-RU" sz="1400" dirty="0" err="1"/>
              <a:t>Калинингр</a:t>
            </a:r>
            <a:r>
              <a:rPr lang="ru-RU" sz="1400" dirty="0"/>
              <a:t>. ун-т. - 2000. - С. 25-27.</a:t>
            </a:r>
            <a:br>
              <a:rPr lang="ru-RU" sz="1400" dirty="0"/>
            </a:br>
            <a:r>
              <a:rPr lang="ru-RU" sz="1400" dirty="0"/>
              <a:t>5. Зимняя И.А. Психология обучения иностранным языкам в школе / И.А. Зимняя. - М.: Просвещение, 1991. - 222 с. </a:t>
            </a:r>
            <a:br>
              <a:rPr lang="ru-RU" sz="1400" dirty="0"/>
            </a:br>
            <a:r>
              <a:rPr lang="ru-RU" sz="1400" dirty="0"/>
              <a:t>6. Зимняя И.А., Сахарова Т.Е. Проектная методика обучения английскому языку / И.А. Зимняя, Т.Е. Сахарова // </a:t>
            </a:r>
            <a:r>
              <a:rPr lang="ru-RU" sz="1400" dirty="0" err="1"/>
              <a:t>Иностр</a:t>
            </a:r>
            <a:r>
              <a:rPr lang="ru-RU" sz="1400" dirty="0"/>
              <a:t>. языки в школе. - 1991. - № 3. - С. 9-15.</a:t>
            </a:r>
            <a:br>
              <a:rPr lang="ru-RU" sz="1400" dirty="0"/>
            </a:br>
            <a:r>
              <a:rPr lang="ru-RU" sz="1400" dirty="0"/>
              <a:t>7. Иванова Е.В. Работа старшеклассников с различными информационными источниками / Е.В. Иванова // </a:t>
            </a:r>
            <a:r>
              <a:rPr lang="ru-RU" sz="1400" dirty="0" err="1"/>
              <a:t>Иностр</a:t>
            </a:r>
            <a:r>
              <a:rPr lang="ru-RU" sz="1400" dirty="0"/>
              <a:t>. языки в школе. - 1999. - № 6. - С. 41-42.</a:t>
            </a:r>
            <a:br>
              <a:rPr lang="ru-RU" sz="1400" dirty="0"/>
            </a:br>
            <a:r>
              <a:rPr lang="ru-RU" sz="1400" dirty="0"/>
              <a:t>8. Нехорошева А.В. Из опыта работы по проектной методике / А.В. Нехорошева // </a:t>
            </a:r>
            <a:r>
              <a:rPr lang="ru-RU" sz="1400" dirty="0" err="1"/>
              <a:t>Иностр</a:t>
            </a:r>
            <a:r>
              <a:rPr lang="ru-RU" sz="1400" dirty="0"/>
              <a:t>. языки в школе. - 2002. - № 1. - С. 18-21.</a:t>
            </a:r>
            <a:br>
              <a:rPr lang="ru-RU" sz="1400" dirty="0"/>
            </a:br>
            <a:r>
              <a:rPr lang="ru-RU" sz="1400" dirty="0"/>
              <a:t>9. Новые педагогические и информационные технологии в системе образования: Учеб. пособие для студентов </a:t>
            </a:r>
            <a:r>
              <a:rPr lang="ru-RU" sz="1400" dirty="0" err="1"/>
              <a:t>пед</a:t>
            </a:r>
            <a:r>
              <a:rPr lang="ru-RU" sz="1400" dirty="0"/>
              <a:t>. вузов и системы повышен. </a:t>
            </a:r>
            <a:r>
              <a:rPr lang="ru-RU" sz="1400" dirty="0" err="1"/>
              <a:t>квалифицир</a:t>
            </a:r>
            <a:r>
              <a:rPr lang="ru-RU" sz="1400" dirty="0"/>
              <a:t>. </a:t>
            </a:r>
            <a:r>
              <a:rPr lang="ru-RU" sz="1400" dirty="0" err="1"/>
              <a:t>пед</a:t>
            </a:r>
            <a:r>
              <a:rPr lang="ru-RU" sz="1400" dirty="0"/>
              <a:t>. кадров / Е.С. </a:t>
            </a:r>
            <a:r>
              <a:rPr lang="ru-RU" sz="1400" dirty="0" err="1"/>
              <a:t>Полат</a:t>
            </a:r>
            <a:r>
              <a:rPr lang="ru-RU" sz="1400" dirty="0"/>
              <a:t>, М.Ю. </a:t>
            </a:r>
            <a:r>
              <a:rPr lang="ru-RU" sz="1400" dirty="0" err="1"/>
              <a:t>Бухаркина</a:t>
            </a:r>
            <a:r>
              <a:rPr lang="ru-RU" sz="1400" dirty="0"/>
              <a:t>, М.В. Моисеева, А.Е. Петров. - М.: Академия, 2000. - 272 с. </a:t>
            </a:r>
            <a:br>
              <a:rPr lang="ru-RU" sz="1400" dirty="0"/>
            </a:br>
            <a:r>
              <a:rPr lang="ru-RU" sz="1400" dirty="0"/>
              <a:t>10. Туркина Н.В. Работа над проектом при обучении английскому языку / Н.В. Туркина // </a:t>
            </a:r>
            <a:r>
              <a:rPr lang="ru-RU" sz="1400" dirty="0" err="1"/>
              <a:t>Иностр</a:t>
            </a:r>
            <a:r>
              <a:rPr lang="ru-RU" sz="1400" dirty="0"/>
              <a:t>. языки в школе. - 2002. - № 3. - С. 46-48.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23475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2425" y="2060848"/>
            <a:ext cx="7521575" cy="302433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Благодарю </a:t>
            </a:r>
            <a:r>
              <a:rPr lang="ru-RU" sz="4000" dirty="0" smtClean="0">
                <a:solidFill>
                  <a:srgbClr val="FF0000"/>
                </a:solidFill>
              </a:rPr>
              <a:t>за внимание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Зифа\Desktop\2350_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350557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186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20688"/>
            <a:ext cx="7520940" cy="2592289"/>
          </a:xfrm>
        </p:spPr>
        <p:txBody>
          <a:bodyPr>
            <a:noAutofit/>
          </a:bodyPr>
          <a:lstStyle/>
          <a:p>
            <a:pPr algn="r"/>
            <a:r>
              <a:rPr lang="ru-RU" sz="3200" i="1" dirty="0" smtClean="0"/>
              <a:t>«Мы привыкаем к цепям и жалеем об их отсутствии ,когда их с нас снимают.»</a:t>
            </a:r>
            <a:r>
              <a:rPr lang="ru-RU" sz="3200" i="1" dirty="0"/>
              <a:t> </a:t>
            </a:r>
            <a:r>
              <a:rPr lang="ru-RU" sz="3200" i="1" dirty="0" smtClean="0"/>
              <a:t>  Джон </a:t>
            </a:r>
            <a:r>
              <a:rPr lang="ru-RU" sz="3200" i="1" dirty="0" err="1" smtClean="0"/>
              <a:t>Дьюи</a:t>
            </a:r>
            <a:endParaRPr lang="ru-RU" sz="3200" i="1" dirty="0"/>
          </a:p>
        </p:txBody>
      </p:sp>
      <p:pic>
        <p:nvPicPr>
          <p:cNvPr id="7170" name="Picture 2" descr="C:\Users\Зифа\Desktop\3083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34786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19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проект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/>
              <a:t>в переводе с латинского означает «</a:t>
            </a:r>
            <a:r>
              <a:rPr lang="ru-RU" sz="4800" i="1" dirty="0" smtClean="0">
                <a:solidFill>
                  <a:srgbClr val="0070C0"/>
                </a:solidFill>
              </a:rPr>
              <a:t>самостоятельный поиск пути</a:t>
            </a:r>
            <a:r>
              <a:rPr lang="ru-RU" sz="4800" i="1" dirty="0" smtClean="0"/>
              <a:t>»</a:t>
            </a:r>
            <a:endParaRPr lang="ru-RU" sz="4800" i="1" dirty="0"/>
          </a:p>
        </p:txBody>
      </p:sp>
      <p:pic>
        <p:nvPicPr>
          <p:cNvPr id="1026" name="Picture 2" descr="C:\Users\Зифа\Desktop\8296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88011"/>
            <a:ext cx="37814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1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952532"/>
            <a:ext cx="8020372" cy="3356788"/>
          </a:xfrm>
        </p:spPr>
        <p:txBody>
          <a:bodyPr>
            <a:noAutofit/>
          </a:bodyPr>
          <a:lstStyle/>
          <a:p>
            <a:r>
              <a:rPr lang="ru-RU" sz="4000" dirty="0" smtClean="0"/>
              <a:t> Вся наша жизнь - череда различных проектов. 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Задача учителя  </a:t>
            </a:r>
            <a:r>
              <a:rPr lang="ru-RU" sz="4000" dirty="0" smtClean="0"/>
              <a:t>уметь самому и научить учащегося планировать и успешно реализовывать свои жизненные проекты.</a:t>
            </a:r>
            <a:endParaRPr lang="ru-RU" sz="4000" dirty="0"/>
          </a:p>
        </p:txBody>
      </p:sp>
      <p:pic>
        <p:nvPicPr>
          <p:cNvPr id="2051" name="Picture 3" descr="G:\DCIM\100PHOTO\SAM_73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187"/>
            <a:ext cx="57606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19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804348" cy="604867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Участие в проекте         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     Повышение интереса к предмету         </a:t>
            </a:r>
          </a:p>
          <a:p>
            <a:r>
              <a:rPr lang="ru-RU" sz="3200" dirty="0" smtClean="0"/>
              <a:t>  </a:t>
            </a:r>
          </a:p>
          <a:p>
            <a:r>
              <a:rPr lang="ru-RU" sz="3200" dirty="0" smtClean="0"/>
              <a:t>         Возрастание коммуникативной компетенции   </a:t>
            </a:r>
          </a:p>
          <a:p>
            <a:endParaRPr lang="ru-RU" sz="3200" dirty="0" smtClean="0"/>
          </a:p>
          <a:p>
            <a:pPr algn="ctr"/>
            <a:r>
              <a:rPr lang="ru-RU" sz="3200" dirty="0" smtClean="0"/>
              <a:t>    Развитие языковой личности и высокой    мотивации обучаемых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707904" y="1031944"/>
            <a:ext cx="864096" cy="668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07904" y="2276872"/>
            <a:ext cx="792088" cy="720080"/>
          </a:xfrm>
          <a:prstGeom prst="downArrow">
            <a:avLst>
              <a:gd name="adj1" fmla="val 50000"/>
              <a:gd name="adj2" fmla="val 55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707904" y="3789040"/>
            <a:ext cx="86409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Зифа\Desktop\emblema_fiya_krugla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008" y="30603"/>
            <a:ext cx="2070991" cy="19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3698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5" y="365760"/>
            <a:ext cx="6148164" cy="548640"/>
          </a:xfrm>
        </p:spPr>
        <p:txBody>
          <a:bodyPr/>
          <a:lstStyle/>
          <a:p>
            <a:r>
              <a:rPr lang="ru-RU" dirty="0" smtClean="0"/>
              <a:t>Проект по экологии</a:t>
            </a:r>
            <a:endParaRPr lang="ru-RU" dirty="0"/>
          </a:p>
        </p:txBody>
      </p:sp>
      <p:pic>
        <p:nvPicPr>
          <p:cNvPr id="4098" name="Picture 2" descr="D:\зифа\мама\убираем\SAM_25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8645">
            <a:off x="9623" y="269842"/>
            <a:ext cx="3456384" cy="26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г\Desktop\убираем\SAM_256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7955">
            <a:off x="4663751" y="267542"/>
            <a:ext cx="3969327" cy="27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100PHOTO\SAM_73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8388">
            <a:off x="2396445" y="783321"/>
            <a:ext cx="3964774" cy="34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DCIM\100PHOTO\SAM_73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8678">
            <a:off x="203836" y="3679997"/>
            <a:ext cx="4037610" cy="302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DCIM\100PHOTO\SAM_734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3118">
            <a:off x="5108705" y="3269125"/>
            <a:ext cx="3746829" cy="31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856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324528" cy="836672"/>
          </a:xfrm>
        </p:spPr>
        <p:txBody>
          <a:bodyPr/>
          <a:lstStyle/>
          <a:p>
            <a:pPr algn="ctr"/>
            <a:r>
              <a:rPr lang="ru-RU" dirty="0" smtClean="0"/>
              <a:t>Летняя практика</a:t>
            </a:r>
            <a:br>
              <a:rPr lang="ru-RU" dirty="0" smtClean="0"/>
            </a:br>
            <a:r>
              <a:rPr lang="ru-RU" dirty="0" smtClean="0"/>
              <a:t>Институт Цивилизации       Институт Управления</a:t>
            </a:r>
            <a:endParaRPr lang="ru-RU" dirty="0"/>
          </a:p>
        </p:txBody>
      </p:sp>
      <p:pic>
        <p:nvPicPr>
          <p:cNvPr id="5122" name="Picture 2" descr="D:\зифа\мама\сксву\институт управления\SAM_3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3"/>
            <a:ext cx="410445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зифа\мама\сксву\институт управления\SAM_3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96044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зифа\мама\сксву\институт управления\SAM_3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844824"/>
            <a:ext cx="2592289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Зифа\Desktop\Рисунок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3"/>
            <a:ext cx="4164904" cy="27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зифа\мама\сксву\институт цивил\SAM_30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36483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зифа\мама\сксву\институт цивил\SAM_308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71" y="2348880"/>
            <a:ext cx="3664057" cy="30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0PHOTO\SAM_74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147" y="1685917"/>
            <a:ext cx="6184391" cy="46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395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792088"/>
          </a:xfrm>
        </p:spPr>
        <p:txBody>
          <a:bodyPr/>
          <a:lstStyle/>
          <a:p>
            <a:r>
              <a:rPr lang="ru-RU" sz="3200" dirty="0" smtClean="0"/>
              <a:t>      археологический </a:t>
            </a:r>
            <a:r>
              <a:rPr lang="ru-RU" sz="3200" dirty="0"/>
              <a:t>проект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«</a:t>
            </a:r>
            <a:r>
              <a:rPr lang="ru-RU" sz="3200" dirty="0"/>
              <a:t>Пески времени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8" name="Picture 3" descr="C:\Users\User\Desktop\загородом\SAM_3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5536" y="1484785"/>
            <a:ext cx="3624014" cy="328903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441" y="1484784"/>
            <a:ext cx="42243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со стола\летняя практика\Новая папка (2)\SAM_30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599" y="3619620"/>
            <a:ext cx="4493617" cy="32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531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3816424" cy="496855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не </a:t>
            </a:r>
            <a:r>
              <a:rPr lang="ru-RU" sz="2000" i="1" dirty="0">
                <a:solidFill>
                  <a:srgbClr val="002060"/>
                </a:solidFill>
              </a:rPr>
              <a:t>просто заинтересовать обучающихся путешествием по археологическим раскопкам, но и самим поучаствовать в них,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а </a:t>
            </a:r>
            <a:r>
              <a:rPr lang="ru-RU" sz="2000" i="1" dirty="0">
                <a:solidFill>
                  <a:srgbClr val="002060"/>
                </a:solidFill>
              </a:rPr>
              <a:t>в последствии суметь рассказать о своих достижениях на английском языке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Кульминацией </a:t>
            </a:r>
            <a:r>
              <a:rPr lang="ru-RU" sz="2000" i="1" dirty="0">
                <a:solidFill>
                  <a:srgbClr val="002060"/>
                </a:solidFill>
              </a:rPr>
              <a:t>проекта явилась презентация, выполненная суворовцами.</a:t>
            </a:r>
            <a:r>
              <a:rPr lang="ru-RU" sz="2000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7520940" cy="5486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Идея проекта</a:t>
            </a:r>
          </a:p>
        </p:txBody>
      </p:sp>
      <p:pic>
        <p:nvPicPr>
          <p:cNvPr id="5" name="Picture 3" descr="C:\Users\User\Desktop\загородом\SAM_29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652120" y="3717032"/>
            <a:ext cx="3287340" cy="3043502"/>
          </a:xfrm>
          <a:prstGeom prst="rect">
            <a:avLst/>
          </a:prstGeom>
          <a:noFill/>
        </p:spPr>
      </p:pic>
      <p:pic>
        <p:nvPicPr>
          <p:cNvPr id="6" name="Picture 4" descr="D:\зифа\мама\сксву\загородом\SAM_29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420108" cy="25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DCIM\100PHOTO\SAM_74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355976" cy="26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3921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997</TotalTime>
  <Words>195</Words>
  <Application>Microsoft Office PowerPoint</Application>
  <PresentationFormat>Экран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Северо-кавказское суворовское военное училище    Использование  технологии  проектного  обучения  в процессе преподавания  иностранного языка   на  старшей  ступени средней  общеобразовательной школы</vt:lpstr>
      <vt:lpstr>Слайд 2</vt:lpstr>
      <vt:lpstr>проект</vt:lpstr>
      <vt:lpstr>Слайд 4</vt:lpstr>
      <vt:lpstr>Слайд 5</vt:lpstr>
      <vt:lpstr>Проект по экологии</vt:lpstr>
      <vt:lpstr>Летняя практика Институт Цивилизации       Институт Управления</vt:lpstr>
      <vt:lpstr>      археологический проект                «Пески времени»</vt:lpstr>
      <vt:lpstr>Идея проекта</vt:lpstr>
      <vt:lpstr>Слайд 10</vt:lpstr>
      <vt:lpstr>            задачи </vt:lpstr>
      <vt:lpstr>Выводы</vt:lpstr>
      <vt:lpstr>Слайд 13</vt:lpstr>
      <vt:lpstr>                                                               Список литературы 1. Ариян М.А. Повышение самостоятельности учебного труда школьников при обучении иностранным языкам / М.А. Ариян // Иностр. языки в школе. - 1999. - № 6. - С. 17-22. 2. Асеев В.Г. Возрастная психология: Учеб. пособие / В.Г. Асеев. - Иркутск: ИГПИ, 1989. - 190 с. 3. Васильев В. Проектно-исследователькая технология: развитие мотивации /В.Васильев // Народное образование. - 2000. - № 9. - С. 177-180. 4. Даниленкова Г.Г. Педагогическое проектирование учебного процесса / Г.Г. Даниленкова // Сб. научн. ст. / Калинингр. ун-т. - 2000. - С. 25-27. 5. Зимняя И.А. Психология обучения иностранным языкам в школе / И.А. Зимняя. - М.: Просвещение, 1991. - 222 с.  6. Зимняя И.А., Сахарова Т.Е. Проектная методика обучения английскому языку / И.А. Зимняя, Т.Е. Сахарова // Иностр. языки в школе. - 1991. - № 3. - С. 9-15. 7. Иванова Е.В. Работа старшеклассников с различными информационными источниками / Е.В. Иванова // Иностр. языки в школе. - 1999. - № 6. - С. 41-42. 8. Нехорошева А.В. Из опыта работы по проектной методике / А.В. Нехорошева // Иностр. языки в школе. - 2002. - № 1. - С. 18-21. 9. Новые педагогические и информационные технологии в системе образования: Учеб. пособие для студентов пед. вузов и системы повышен. квалифицир. пед. кадров / Е.С. Полат, М.Ю. Бухаркина, М.В. Моисеева, А.Е. Петров. - М.: Академия, 2000. - 272 с.  10. Туркина Н.В. Работа над проектом при обучении английскому языку / Н.В. Туркина // Иностр. языки в школе. - 2002. - № 3. - С. 46-48. 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проектного обучения в процессе преподавания иностранного языка на старшей ступени средней общеобразовательной школы</dc:title>
  <dc:creator>Зифа</dc:creator>
  <cp:lastModifiedBy>Зифа</cp:lastModifiedBy>
  <cp:revision>89</cp:revision>
  <dcterms:created xsi:type="dcterms:W3CDTF">2012-02-20T17:31:47Z</dcterms:created>
  <dcterms:modified xsi:type="dcterms:W3CDTF">2013-02-11T15:18:57Z</dcterms:modified>
</cp:coreProperties>
</file>