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81" r:id="rId10"/>
    <p:sldId id="264" r:id="rId11"/>
    <p:sldId id="282" r:id="rId12"/>
    <p:sldId id="265" r:id="rId13"/>
    <p:sldId id="283" r:id="rId14"/>
    <p:sldId id="276" r:id="rId15"/>
    <p:sldId id="266" r:id="rId16"/>
    <p:sldId id="284" r:id="rId17"/>
    <p:sldId id="279" r:id="rId18"/>
    <p:sldId id="277" r:id="rId19"/>
    <p:sldId id="268" r:id="rId20"/>
    <p:sldId id="280" r:id="rId21"/>
    <p:sldId id="269" r:id="rId22"/>
    <p:sldId id="285" r:id="rId23"/>
    <p:sldId id="270" r:id="rId24"/>
    <p:sldId id="28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1BF9E6-9C28-473E-853C-5154B34E7A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EFFA42-1FD7-40B7-8096-2520CCC73F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6BF15-CBC4-4E0A-9A45-AD4477BBBB4F}" type="slidenum">
              <a:rPr lang="ru-RU"/>
              <a:pPr/>
              <a:t>1</a:t>
            </a:fld>
            <a:endParaRPr lang="ru-RU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934DC-D0CF-43F4-BBE6-F941862D5475}" type="slidenum">
              <a:rPr lang="ru-RU"/>
              <a:pPr/>
              <a:t>10</a:t>
            </a:fld>
            <a:endParaRPr lang="ru-RU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01339-EB55-4EE5-9868-246EDEF1BFCD}" type="slidenum">
              <a:rPr lang="ru-RU"/>
              <a:pPr/>
              <a:t>11</a:t>
            </a:fld>
            <a:endParaRPr lang="ru-RU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56D9F-ED6B-4D81-92D6-21D0BA302799}" type="slidenum">
              <a:rPr lang="ru-RU"/>
              <a:pPr/>
              <a:t>12</a:t>
            </a:fld>
            <a:endParaRPr lang="ru-RU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73D96-1452-4E76-BF42-8C1BE219F230}" type="slidenum">
              <a:rPr lang="ru-RU"/>
              <a:pPr/>
              <a:t>13</a:t>
            </a:fld>
            <a:endParaRPr lang="ru-RU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B7C2A-5569-4861-8E72-C24E4132B4E5}" type="slidenum">
              <a:rPr lang="ru-RU"/>
              <a:pPr/>
              <a:t>14</a:t>
            </a:fld>
            <a:endParaRPr lang="ru-RU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0F15-2AB5-4BF7-97AA-B150B3D29BF6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838BF-4F69-4390-B3FD-01F560F3A61C}" type="slidenum">
              <a:rPr lang="ru-RU"/>
              <a:pPr/>
              <a:t>16</a:t>
            </a:fld>
            <a:endParaRPr lang="ru-RU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3FBD8-C6DD-48FE-8A09-3F5C1976B4BC}" type="slidenum">
              <a:rPr lang="ru-RU"/>
              <a:pPr/>
              <a:t>17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E86FD-6A61-4837-8D22-A26E3C57AD71}" type="slidenum">
              <a:rPr lang="ru-RU"/>
              <a:pPr/>
              <a:t>18</a:t>
            </a:fld>
            <a:endParaRPr lang="ru-RU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C91B0-875F-43F3-86F2-B3BE6468DA0F}" type="slidenum">
              <a:rPr lang="ru-RU"/>
              <a:pPr/>
              <a:t>19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C0C2-9D23-405E-AF53-ACE3FF781C05}" type="slidenum">
              <a:rPr lang="ru-RU"/>
              <a:pPr/>
              <a:t>2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EB81B-7ED9-4405-B5EF-9F7CE651998B}" type="slidenum">
              <a:rPr lang="ru-RU"/>
              <a:pPr/>
              <a:t>20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6F452-7AC5-44FF-A5EC-0D374F1FA777}" type="slidenum">
              <a:rPr lang="ru-RU"/>
              <a:pPr/>
              <a:t>21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0ADA0-9D84-43E1-A4E7-39ED95D54112}" type="slidenum">
              <a:rPr lang="ru-RU"/>
              <a:pPr/>
              <a:t>22</a:t>
            </a:fld>
            <a:endParaRPr lang="ru-RU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EB511-1D8A-4BB3-95CD-C2B460348F00}" type="slidenum">
              <a:rPr lang="ru-RU"/>
              <a:pPr/>
              <a:t>23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261F2-37CB-4D0D-9229-4D63F8E34719}" type="slidenum">
              <a:rPr lang="ru-RU"/>
              <a:pPr/>
              <a:t>24</a:t>
            </a:fld>
            <a:endParaRPr lang="ru-RU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AF1DA-4396-4EF6-85F2-41D0D5DE75A0}" type="slidenum">
              <a:rPr lang="ru-RU"/>
              <a:pPr/>
              <a:t>3</a:t>
            </a:fld>
            <a:endParaRPr 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84249-1715-4879-BEDD-8036CA017B25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DBD7B-7841-4D85-990B-D80A60659BAE}" type="slidenum">
              <a:rPr lang="ru-RU"/>
              <a:pPr/>
              <a:t>5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73670-923A-4049-8C26-527CC5A11736}" type="slidenum">
              <a:rPr lang="ru-RU"/>
              <a:pPr/>
              <a:t>6</a:t>
            </a:fld>
            <a:endParaRPr lang="ru-RU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B4E8E-A75C-4E0F-AECF-D707A3C16CF7}" type="slidenum">
              <a:rPr lang="ru-RU"/>
              <a:pPr/>
              <a:t>7</a:t>
            </a:fld>
            <a:endParaRPr lang="ru-RU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8FEB-A7BE-4001-9B4F-628CBB442ACF}" type="slidenum">
              <a:rPr lang="ru-RU"/>
              <a:pPr/>
              <a:t>8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83625-2CF1-48EF-8851-37DC146A57A4}" type="slidenum">
              <a:rPr lang="ru-RU"/>
              <a:pPr/>
              <a:t>9</a:t>
            </a:fld>
            <a:endParaRPr lang="ru-RU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3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731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73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3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73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3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732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732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732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23D36B-2E3A-48F4-BE03-17C43AFCB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7DB4A-C2ED-4D43-8AE0-EBD221C25F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92947-EFFD-4363-9D10-880CDF3A66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7D1F-B097-46FD-A43E-38EC02EF3F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4460-2F6A-479F-A01B-E441D31F37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AE442-79D3-4B15-A40B-433202B6B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C34E7-5EA5-4348-9B6A-63604C9505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9D87F-2D7C-46F9-8FD9-57303ED67F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21600-2FA8-44CA-B2B0-4243BC6562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A9A0-2E7A-411D-93CA-F9267B6D20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A759-7142-4BE4-B428-A1C7CB541F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629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62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3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63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63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554CB8-7E2D-4148-ACBD-F988F3FD6A5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2951163"/>
          </a:xfrm>
        </p:spPr>
        <p:txBody>
          <a:bodyPr/>
          <a:lstStyle/>
          <a:p>
            <a:r>
              <a:rPr lang="ru-RU" sz="5400" b="1"/>
              <a:t>Методы управления</a:t>
            </a:r>
            <a:r>
              <a:rPr lang="en-US" b="1"/>
              <a:t/>
            </a:r>
            <a:br>
              <a:rPr lang="en-US" b="1"/>
            </a:br>
            <a:r>
              <a:rPr lang="ru-RU" sz="3600"/>
              <a:t>Менеджмент в управлении</a:t>
            </a:r>
            <a:r>
              <a:rPr lang="ru-RU" b="1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6663" y="4868863"/>
            <a:ext cx="4097337" cy="153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Выполнили: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   </a:t>
            </a:r>
            <a:r>
              <a:rPr lang="ru-RU" sz="3200" dirty="0" err="1"/>
              <a:t>Ситникова</a:t>
            </a:r>
            <a:r>
              <a:rPr lang="ru-RU" sz="3200" dirty="0"/>
              <a:t> Ю.А.</a:t>
            </a:r>
          </a:p>
          <a:p>
            <a:pPr>
              <a:lnSpc>
                <a:spcPct val="90000"/>
              </a:lnSpc>
            </a:pPr>
            <a:endParaRPr lang="ru-RU" sz="32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65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2. Методы </a:t>
            </a:r>
            <a:r>
              <a:rPr lang="ru-RU" sz="2800" b="1" i="1"/>
              <a:t>распорядительного</a:t>
            </a:r>
            <a:r>
              <a:rPr lang="ru-RU" sz="2800"/>
              <a:t> воздействия предназначены на реагирование на неучтенные моменты организации, корректировки сложившейся системы организации под новые задачи и условия работы.</a:t>
            </a:r>
          </a:p>
          <a:p>
            <a:pPr>
              <a:buFont typeface="Wingdings" pitchFamily="2" charset="2"/>
              <a:buNone/>
            </a:pPr>
            <a:r>
              <a:rPr lang="ru-RU" sz="2800" i="1"/>
              <a:t>Методы данной группы реализуются в форме директивы, приказа, указания, распоряжения, резолюции, предписания и т. д.</a:t>
            </a:r>
          </a:p>
          <a:p>
            <a:pPr>
              <a:buFont typeface="Wingdings" pitchFamily="2" charset="2"/>
              <a:buNone/>
            </a:pPr>
            <a:endParaRPr lang="ru-RU" sz="2800" i="1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  <a:ln/>
        </p:spPr>
        <p:txBody>
          <a:bodyPr/>
          <a:lstStyle/>
          <a:p>
            <a:r>
              <a:rPr lang="ru-RU" b="1"/>
              <a:t>Организационные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Организационные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3. Методы </a:t>
            </a:r>
            <a:r>
              <a:rPr lang="ru-RU" b="1" i="1"/>
              <a:t>дисциплинарного</a:t>
            </a:r>
            <a:r>
              <a:rPr lang="ru-RU" i="1"/>
              <a:t> </a:t>
            </a:r>
            <a:r>
              <a:rPr lang="ru-RU"/>
              <a:t>воздействия предназначены для поддержания организационных основ работы, четкого и своевременного выполнения установленных задач и обязанностей, ликвидации возникающих отклонений в системе организации.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000" b="1"/>
              <a:t>Административные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327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Методы</a:t>
            </a:r>
            <a:r>
              <a:rPr lang="ru-RU" sz="1400" b="1"/>
              <a:t> </a:t>
            </a:r>
            <a:r>
              <a:rPr lang="ru-RU" sz="2400" b="1"/>
              <a:t>управления</a:t>
            </a:r>
            <a:r>
              <a:rPr lang="ru-RU" sz="2400"/>
              <a:t> связаны с властной природой управления: одна сторона (вышестоящий орган, должностное лицо) наделяется властными полномочиями и вследствие этого может приказывать другой стороне – управляемому. В этом случае наблюдается прямая подчиненность. Каждое нижестоящее звено организационно подчиненно вышестоящему органу и обязано выполнять все его решения независимо от собственного мнения.</a:t>
            </a:r>
          </a:p>
          <a:p>
            <a:pPr>
              <a:lnSpc>
                <a:spcPct val="90000"/>
              </a:lnSpc>
            </a:pPr>
            <a:r>
              <a:rPr lang="ru-RU" sz="2400"/>
              <a:t>Этот метод предполагает использование </a:t>
            </a:r>
            <a:r>
              <a:rPr lang="ru-RU" sz="2400" b="1" i="1"/>
              <a:t>административных механизмов</a:t>
            </a:r>
            <a:r>
              <a:rPr lang="ru-RU" sz="2400"/>
              <a:t> (приказов, распоряжений, указаний), а также </a:t>
            </a:r>
            <a:r>
              <a:rPr lang="ru-RU" sz="2400" b="1" i="1"/>
              <a:t>нормативных механизмов</a:t>
            </a:r>
            <a:r>
              <a:rPr lang="ru-RU" sz="2400"/>
              <a:t> (закон, положение, инструкция, план, спущенный сверху и обязательный для выполнения).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</a:t>
            </a:r>
            <a:endParaRPr lang="ru-RU" sz="200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Административные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С экономической точки зрения, он опирается главным образом на использование </a:t>
            </a:r>
            <a:r>
              <a:rPr lang="ru-RU" sz="2400" b="1" i="1"/>
              <a:t>материальных механизмов</a:t>
            </a:r>
            <a:r>
              <a:rPr lang="ru-RU" sz="2400"/>
              <a:t>, то есть выплату зарплаты (назначенной), материальные санкции, установленные сверху.</a:t>
            </a:r>
          </a:p>
          <a:p>
            <a:pPr>
              <a:lnSpc>
                <a:spcPct val="90000"/>
              </a:lnSpc>
            </a:pPr>
            <a:r>
              <a:rPr lang="ru-RU" sz="2400"/>
              <a:t>Достаточно узок и набор </a:t>
            </a:r>
            <a:r>
              <a:rPr lang="ru-RU" sz="2400" b="1" i="1"/>
              <a:t>социально-психологических способов</a:t>
            </a:r>
            <a:r>
              <a:rPr lang="ru-RU" sz="2400"/>
              <a:t> управления, которые он использует: это, как правило, меры вроде выговора, объявленного в приказе, награждения грамотой по распоряжению руководства, благодарности в приказе, внедрения плана</a:t>
            </a:r>
            <a:r>
              <a:rPr lang="ru-RU" sz="2000"/>
              <a:t> </a:t>
            </a:r>
            <a:r>
              <a:rPr lang="ru-RU" sz="2400"/>
              <a:t>социального развития коллектива и мероприятий по реализации</a:t>
            </a:r>
            <a:r>
              <a:rPr lang="ru-RU" sz="200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Достоинства административного метода</a:t>
            </a:r>
            <a:r>
              <a:rPr lang="ru-RU" sz="200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он обеспечивает единство воли руководства в достижении цели;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  не предполагает крупных материальных затрат;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 в малых организациях оперативно достигаются цели и обеспечивается быстрая реакция на изменение внешней среды.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Недостатки административного метода управления</a:t>
            </a:r>
            <a:r>
              <a:rPr lang="ru-RU" sz="200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практически полностью подавляются или, по крайней мере, не приветствуются инициатива и творческая работа;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  не используются действенные стимулы труда, а потому могут возникать антистимулы;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•   в крупных организациях менеджеры оказываются не заинтересованными в повышении компетентности, формируется бюрократический аппарат управления, требуется громоздкая система контроля.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ru-RU" b="1"/>
              <a:t>Административные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/>
              <a:t>Экономические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800" i="1"/>
              <a:t>методы управления предназначены для воздействия на экономические отношения.</a:t>
            </a:r>
          </a:p>
          <a:p>
            <a:pPr>
              <a:buFont typeface="Wingdings" pitchFamily="2" charset="2"/>
              <a:buNone/>
            </a:pPr>
            <a:endParaRPr lang="ru-RU" sz="2800" i="1"/>
          </a:p>
          <a:p>
            <a:pPr>
              <a:buFont typeface="Wingdings" pitchFamily="2" charset="2"/>
              <a:buNone/>
            </a:pPr>
            <a:r>
              <a:rPr lang="ru-RU" sz="2800" b="1"/>
              <a:t>Здесь выделяются следующие методы:</a:t>
            </a:r>
          </a:p>
          <a:p>
            <a:pPr>
              <a:buFontTx/>
              <a:buChar char="-"/>
            </a:pPr>
            <a:r>
              <a:rPr lang="ru-RU" sz="2800"/>
              <a:t>хозяйственный расчет, капитальные вложения, система амортизационных отчислений;</a:t>
            </a:r>
          </a:p>
          <a:p>
            <a:pPr>
              <a:buFontTx/>
              <a:buChar char="-"/>
            </a:pPr>
            <a:r>
              <a:rPr lang="ru-RU" sz="2800"/>
              <a:t>плата за фонды;</a:t>
            </a:r>
          </a:p>
          <a:p>
            <a:pPr>
              <a:buFontTx/>
              <a:buChar char="-"/>
            </a:pPr>
            <a:r>
              <a:rPr lang="ru-RU" sz="2800"/>
              <a:t>использование фондов развития производства;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Экономические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системы материального стимулирования, распределение прибыли;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ценообразование, кредитование, система дотаций, осуществление материальных санкций.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Часть из этих методов возможно использовать только в широких масштабах управления – народное хозяйство, отрасль и т. д., другие же используются независимо от уровня управления.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/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Экономический метод непосредственно связывает управление с материальным стимулированием, когда назначается договорная зарплата, материальные санкции, предусмотренные договором. </a:t>
            </a:r>
          </a:p>
          <a:p>
            <a:pPr>
              <a:lnSpc>
                <a:spcPct val="90000"/>
              </a:lnSpc>
            </a:pPr>
            <a:r>
              <a:rPr lang="ru-RU" sz="2400"/>
              <a:t>В рамках экономического метода управления отношения между руководителем и подчиненным договорные, причем они носят ярко выраженный товарно-денежный характер ("как работаешь, так и получаешь"). </a:t>
            </a:r>
          </a:p>
          <a:p>
            <a:pPr>
              <a:lnSpc>
                <a:spcPct val="90000"/>
              </a:lnSpc>
            </a:pPr>
            <a:r>
              <a:rPr lang="ru-RU" sz="2400"/>
              <a:t>Руководитель и подчиненный имеют достаточно свободы, необходимой для реализации их интересов в договорном процессе.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ru-RU" b="1"/>
              <a:t>Экономические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Достоинства этого метода</a:t>
            </a:r>
            <a:r>
              <a:rPr lang="ru-RU" sz="2800"/>
              <a:t> состоят в том, что: </a:t>
            </a:r>
          </a:p>
          <a:p>
            <a:pPr marL="533400" indent="-533400">
              <a:lnSpc>
                <a:spcPct val="80000"/>
              </a:lnSpc>
            </a:pPr>
            <a:r>
              <a:rPr lang="ru-RU" sz="2800"/>
              <a:t> стимулируется, проявление инициативы,</a:t>
            </a:r>
          </a:p>
          <a:p>
            <a:pPr marL="533400" indent="-533400">
              <a:lnSpc>
                <a:spcPct val="80000"/>
              </a:lnSpc>
            </a:pPr>
            <a:r>
              <a:rPr lang="ru-RU" sz="2800"/>
              <a:t> реализуется творческий потенциал работников на основе удовлетворения материальных потребностей.</a:t>
            </a:r>
          </a:p>
          <a:p>
            <a:pPr marL="533400" indent="-533400">
              <a:lnSpc>
                <a:spcPct val="80000"/>
              </a:lnSpc>
            </a:pPr>
            <a:endParaRPr lang="ru-RU" sz="28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Метод также  имеет недостатки</a:t>
            </a:r>
            <a:r>
              <a:rPr lang="ru-RU" sz="2800"/>
              <a:t>, которые сводятся в основном к тому, что остаются неудовлетворенными многие потребности, лежащие вне сферы материального интереса, а это снижает мотивацию.</a:t>
            </a:r>
          </a:p>
          <a:p>
            <a:pPr marL="533400" indent="-533400">
              <a:lnSpc>
                <a:spcPct val="80000"/>
              </a:lnSpc>
            </a:pPr>
            <a:endParaRPr lang="ru-RU" sz="280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ru-RU" b="1"/>
              <a:t>Экономические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000" b="1"/>
              <a:t>Социально – психологические методы управления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2216150"/>
            <a:ext cx="3617912" cy="3052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800" i="1"/>
              <a:t>Предназначены для воздействия на социально – психологические отношения между людьми</a:t>
            </a:r>
            <a:r>
              <a:rPr lang="ru-RU" sz="2800"/>
              <a:t>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pic>
        <p:nvPicPr>
          <p:cNvPr id="26629" name="Picture 5" descr="Картинка 17 из 1022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84313"/>
            <a:ext cx="3656012" cy="4321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Методы управления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3816350" cy="4525963"/>
          </a:xfrm>
        </p:spPr>
        <p:txBody>
          <a:bodyPr/>
          <a:lstStyle/>
          <a:p>
            <a:r>
              <a:rPr lang="ru-RU"/>
              <a:t>Способы воздействия управляющего субъекта на управляемый объект, руководителя на возглавляемый им коллектив.</a:t>
            </a:r>
          </a:p>
        </p:txBody>
      </p:sp>
      <p:pic>
        <p:nvPicPr>
          <p:cNvPr id="4100" name="Picture 4" descr="Картинка 12 из 1022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916113"/>
            <a:ext cx="4889500" cy="3667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000" b="1"/>
              <a:t>Социально – психологические методы управления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Социально-психологический метод управления опирается на договорные механизмы: убеждение, критика, информирование, выступление руководителя перед людьми. </a:t>
            </a:r>
          </a:p>
          <a:p>
            <a:pPr>
              <a:lnSpc>
                <a:spcPct val="90000"/>
              </a:lnSpc>
            </a:pPr>
            <a:r>
              <a:rPr lang="ru-RU" sz="2800"/>
              <a:t>При использовании социально-психологических методов управленческие отношения между руководителем и подчиненным также договорные, но без специфической материальной, товарно-денежной основы.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Социально – психологические методы управления включают: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1. Социальное планирование и социальную поддержку;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2. Развитие потенциала коллектива, групп и работников;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3. Формирование и поддержание благоприятной социально – психологической атмосферы в организации;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4. Формирование команд;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Социально – психологические методы управления включают: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5. Соучастие работников в принятии решений;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6. Формирование привлекательной миссии видения будущего коллектива, группы, организации;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7. Повышение качества трудовой жизни;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8. Индивидуальный подход к работникам;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9. Создание высокого уровня качества трудовой жизни.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62950" cy="504031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Достоинства </a:t>
            </a:r>
            <a:r>
              <a:rPr lang="ru-RU" sz="2800"/>
              <a:t>метода заключаются в том, что: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• включаются механизмы трудовой мотивации, не связанные с удовлетворением материальных потребностей;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•  практически не требуются материальные затраты.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Недостатки</a:t>
            </a:r>
            <a:r>
              <a:rPr lang="ru-RU" sz="2800"/>
              <a:t> этого метода состоят в том, что: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• достаточно трудно прогнозировать результаты;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•   не используются стимулы, опирающиеся на материальные потребности людей.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ru-RU" sz="4000" b="1"/>
              <a:t>Социально – психологические методы управления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Армстронг М. «Основы менеджмента». М., 1998</a:t>
            </a:r>
          </a:p>
          <a:p>
            <a:pPr>
              <a:buFont typeface="Wingdings" pitchFamily="2" charset="2"/>
              <a:buNone/>
            </a:pPr>
            <a:r>
              <a:rPr lang="ru-RU"/>
              <a:t>Файоль А., Эмереон Г., Тейлор Ф., Форд Г. «Управление – это наука и искусство»: Пер. с англ. М., 1992</a:t>
            </a:r>
          </a:p>
          <a:p>
            <a:pPr>
              <a:buFont typeface="Wingdings" pitchFamily="2" charset="2"/>
              <a:buNone/>
            </a:pPr>
            <a:r>
              <a:rPr lang="ru-RU"/>
              <a:t>Мескон М.Х., Альберт М., Хедоури Ф. «Основы менеджмента». М., 1992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4038600" cy="1944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 Методы управления</a:t>
            </a:r>
            <a:r>
              <a:rPr lang="ru-RU" sz="1600"/>
              <a:t> – </a:t>
            </a:r>
            <a:r>
              <a:rPr lang="ru-RU" sz="2000"/>
              <a:t>законченный акт воздействия на объект управления</a:t>
            </a:r>
            <a:r>
              <a:rPr lang="ru-RU" sz="1600"/>
              <a:t>	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33375"/>
            <a:ext cx="4038600" cy="172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</a:t>
            </a:r>
            <a:r>
              <a:rPr lang="ru-RU" sz="2000" b="1"/>
              <a:t>Методы процесса управления</a:t>
            </a:r>
            <a:r>
              <a:rPr lang="ru-RU" sz="2000"/>
              <a:t> – способы выполнения отдельных операций, процедур, работ, образующих процесс управления.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43438" y="1989138"/>
            <a:ext cx="40322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 методам процесса управления относятся: </a:t>
            </a:r>
          </a:p>
          <a:p>
            <a:r>
              <a:rPr lang="ru-RU"/>
              <a:t>• правила определения целей; </a:t>
            </a:r>
          </a:p>
          <a:p>
            <a:r>
              <a:rPr lang="ru-RU"/>
              <a:t>• методы разработки и оптимизации управленческих решений; </a:t>
            </a:r>
          </a:p>
          <a:p>
            <a:r>
              <a:rPr lang="ru-RU"/>
              <a:t>• методы организационно-практической работы по реализации управленческих решений; </a:t>
            </a:r>
          </a:p>
          <a:p>
            <a:r>
              <a:rPr lang="ru-RU"/>
              <a:t>• методы прогнозирования и планирования, организации регулирования и контроля и т.д.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1188" y="2060575"/>
            <a:ext cx="33115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Различают организационные, экономические и социально-психологические методы управления.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140200" y="404813"/>
            <a:ext cx="0" cy="568801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082" name="Picture 10" descr="Картинка 8 из 1162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644900"/>
            <a:ext cx="3168650" cy="2425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20713"/>
            <a:ext cx="8434387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Методы управления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b="1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600"/>
              <a:t>Методы прямого воздействия: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(Приказ, стимул) </a:t>
            </a:r>
          </a:p>
          <a:p>
            <a:pPr>
              <a:lnSpc>
                <a:spcPct val="90000"/>
              </a:lnSpc>
            </a:pPr>
            <a:r>
              <a:rPr lang="ru-RU"/>
              <a:t>предполагается непосредственный результат воздействия</a:t>
            </a:r>
            <a:endParaRPr lang="ru-RU" sz="4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600"/>
              <a:t>Методы косвенного воздействия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000"/>
              <a:t>(качество трудовой жизни)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ru-RU"/>
              <a:t>Направлены на создание условий для достижения высоких результатов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ru-RU"/>
          </a:p>
        </p:txBody>
      </p:sp>
      <p:pic>
        <p:nvPicPr>
          <p:cNvPr id="6152" name="Picture 8" descr="88cc30cab33519b0-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013325"/>
            <a:ext cx="1422400" cy="15446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31686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/>
              <a:t>Методы формального воздействия: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Давать указания, разрешения, распоряжения, подписывать приказы, накладывать резолюции, устанавливать ответственность и требовать выполнения функций.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/>
              <a:t>Методы неформального воздействия: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Воспитательная работа руководителя, психологическая атмосфера, взаимодействие с подчиненными, поведение в коллективе.</a:t>
            </a:r>
          </a:p>
        </p:txBody>
      </p:sp>
      <p:pic>
        <p:nvPicPr>
          <p:cNvPr id="8197" name="Picture 5" descr="Картинка 180 из 1032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860800"/>
            <a:ext cx="4210050" cy="2117725"/>
          </a:xfrm>
          <a:prstGeom prst="rect">
            <a:avLst/>
          </a:prstGeom>
          <a:noFill/>
        </p:spPr>
      </p:pic>
      <p:pic>
        <p:nvPicPr>
          <p:cNvPr id="8199" name="Picture 7" descr="25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789363"/>
            <a:ext cx="2979737" cy="22336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/>
              <a:t>Классификация методов</a:t>
            </a:r>
            <a:r>
              <a:rPr lang="ru-RU"/>
              <a:t> управления на основе специфики отношений, складывающихся в процессе совместного труда: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Организационные (административные)</a:t>
            </a:r>
          </a:p>
          <a:p>
            <a:r>
              <a:rPr lang="ru-RU"/>
              <a:t>Экономические </a:t>
            </a:r>
          </a:p>
          <a:p>
            <a:r>
              <a:rPr lang="ru-RU"/>
              <a:t>Социально-психологические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z="4000"/>
              <a:t>Организационные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i="1"/>
              <a:t>методы управления базируются на организационных отношениях между людьми.</a:t>
            </a:r>
          </a:p>
          <a:p>
            <a:pPr>
              <a:buFont typeface="Wingdings" pitchFamily="2" charset="2"/>
              <a:buNone/>
            </a:pPr>
            <a:endParaRPr lang="ru-RU" i="1"/>
          </a:p>
        </p:txBody>
      </p:sp>
      <p:pic>
        <p:nvPicPr>
          <p:cNvPr id="11269" name="Picture 5" descr="Картинка 65 из 102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997200"/>
            <a:ext cx="5295900" cy="3324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6610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4000"/>
              <a:t>  Эти методы управления включают в себя три группы:</a:t>
            </a:r>
          </a:p>
          <a:p>
            <a:pPr marL="609600" indent="-609600">
              <a:buFontTx/>
              <a:buAutoNum type="arabicPeriod"/>
            </a:pPr>
            <a:r>
              <a:rPr lang="ru-RU" sz="2800"/>
              <a:t>Методы </a:t>
            </a:r>
            <a:r>
              <a:rPr lang="ru-RU" sz="2800" i="1"/>
              <a:t>организационно-стабилизирующего</a:t>
            </a:r>
            <a:r>
              <a:rPr lang="ru-RU" sz="2800"/>
              <a:t> воздействия предназначены для создания организационной основы совместной работы.</a:t>
            </a:r>
          </a:p>
          <a:p>
            <a:pPr marL="609600" indent="-609600">
              <a:buFontTx/>
              <a:buNone/>
            </a:pPr>
            <a:r>
              <a:rPr lang="ru-RU" sz="2800" i="1"/>
              <a:t>Это – распределение функций, обязанностей, ответственности, полномочий, установление порядка деловых взаимоотношений</a:t>
            </a:r>
            <a:r>
              <a:rPr lang="ru-RU" sz="2800"/>
              <a:t>.</a:t>
            </a:r>
          </a:p>
          <a:p>
            <a:pPr marL="609600" indent="-609600">
              <a:buFontTx/>
              <a:buNone/>
            </a:pPr>
            <a:endParaRPr lang="ru-RU" sz="2800"/>
          </a:p>
          <a:p>
            <a:pPr marL="609600" indent="-609600">
              <a:buFontTx/>
              <a:buNone/>
            </a:pPr>
            <a:endParaRPr lang="ru-RU" sz="2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  <a:ln/>
        </p:spPr>
        <p:txBody>
          <a:bodyPr/>
          <a:lstStyle/>
          <a:p>
            <a:r>
              <a:rPr lang="ru-RU" b="1"/>
              <a:t>Организационные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Организационные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Включают: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регламентирование - четкое закрепление функций и работ; нормирование – установление нормативов выполнения работ, допустимых границ деятельности;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инструктирование – ознакомление с обстоятельствами выполнения работы, её разъяснение.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260</TotalTime>
  <Words>1114</Words>
  <Application>Microsoft Office PowerPoint</Application>
  <PresentationFormat>Экран (4:3)</PresentationFormat>
  <Paragraphs>140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Лучи</vt:lpstr>
      <vt:lpstr>Методы управления Менеджмент в управлении </vt:lpstr>
      <vt:lpstr>Методы управления</vt:lpstr>
      <vt:lpstr>Слайд 3</vt:lpstr>
      <vt:lpstr>Слайд 4</vt:lpstr>
      <vt:lpstr>Слайд 5</vt:lpstr>
      <vt:lpstr>Слайд 6</vt:lpstr>
      <vt:lpstr>Организационные</vt:lpstr>
      <vt:lpstr>Организационные</vt:lpstr>
      <vt:lpstr>Организационные</vt:lpstr>
      <vt:lpstr>Организационные</vt:lpstr>
      <vt:lpstr>Организационные</vt:lpstr>
      <vt:lpstr>Административные</vt:lpstr>
      <vt:lpstr>Административные</vt:lpstr>
      <vt:lpstr>Административные</vt:lpstr>
      <vt:lpstr>Экономические</vt:lpstr>
      <vt:lpstr>Экономические</vt:lpstr>
      <vt:lpstr>Экономические</vt:lpstr>
      <vt:lpstr>Экономические</vt:lpstr>
      <vt:lpstr>Социально – психологические методы управления</vt:lpstr>
      <vt:lpstr>Социально – психологические методы управления</vt:lpstr>
      <vt:lpstr>Социально – психологические методы управления включают:</vt:lpstr>
      <vt:lpstr>Социально – психологические методы управления включают:</vt:lpstr>
      <vt:lpstr>Социально – психологические методы управления</vt:lpstr>
      <vt:lpstr>Литература</vt:lpstr>
    </vt:vector>
  </TitlesOfParts>
  <Company>sc543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управления</dc:title>
  <dc:creator>user</dc:creator>
  <cp:lastModifiedBy>User</cp:lastModifiedBy>
  <cp:revision>7</cp:revision>
  <dcterms:created xsi:type="dcterms:W3CDTF">2011-04-16T11:03:17Z</dcterms:created>
  <dcterms:modified xsi:type="dcterms:W3CDTF">2013-11-25T17:22:12Z</dcterms:modified>
</cp:coreProperties>
</file>