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9650D9-D5B6-481B-A9F6-03D3BEDE8719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55DA8D-DEF2-4B33-B6B9-D0F91D1373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21457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Курсовой проект по дисциплине «Образование взрослых»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Тема: Учитель как субъект управления качеством образовательного процесса.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ru-RU" sz="2800" dirty="0" err="1" smtClean="0">
                <a:solidFill>
                  <a:schemeClr val="tx1"/>
                </a:solidFill>
              </a:rPr>
              <a:t>Ситникова</a:t>
            </a:r>
            <a:r>
              <a:rPr lang="ru-RU" sz="2800" dirty="0" smtClean="0">
                <a:solidFill>
                  <a:schemeClr val="tx1"/>
                </a:solidFill>
              </a:rPr>
              <a:t> Ю.А.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321471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effectLst/>
                <a:latin typeface="+mn-lt"/>
                <a:cs typeface="Times New Roman" pitchFamily="18" charset="0"/>
              </a:rPr>
              <a:t>Управление</a:t>
            </a:r>
            <a:r>
              <a:rPr lang="ru-RU" sz="4000" dirty="0" smtClean="0">
                <a:latin typeface="+mn-lt"/>
                <a:cs typeface="Times New Roman" pitchFamily="18" charset="0"/>
              </a:rPr>
              <a:t> качеством </a:t>
            </a:r>
            <a:r>
              <a:rPr lang="ru-RU" sz="3600" dirty="0" smtClean="0">
                <a:latin typeface="+mn-lt"/>
                <a:cs typeface="Times New Roman" pitchFamily="18" charset="0"/>
              </a:rPr>
              <a:t>– есть управление качеством </a:t>
            </a:r>
            <a:r>
              <a:rPr lang="ru-RU" sz="3600" dirty="0" smtClean="0">
                <a:effectLst/>
                <a:latin typeface="+mn-lt"/>
                <a:cs typeface="Times New Roman" pitchFamily="18" charset="0"/>
              </a:rPr>
              <a:t>по</a:t>
            </a:r>
            <a:r>
              <a:rPr lang="ru-RU" sz="3600" dirty="0" smtClean="0">
                <a:latin typeface="+mn-lt"/>
                <a:cs typeface="Times New Roman" pitchFamily="18" charset="0"/>
              </a:rPr>
              <a:t> </a:t>
            </a:r>
            <a:r>
              <a:rPr lang="ru-RU" sz="3600" dirty="0" smtClean="0">
                <a:effectLst/>
                <a:latin typeface="+mn-lt"/>
                <a:cs typeface="Times New Roman" pitchFamily="18" charset="0"/>
              </a:rPr>
              <a:t>отношению</a:t>
            </a:r>
            <a:r>
              <a:rPr lang="ru-RU" sz="3600" dirty="0" smtClean="0">
                <a:latin typeface="+mn-lt"/>
                <a:cs typeface="Times New Roman" pitchFamily="18" charset="0"/>
              </a:rPr>
              <a:t> ко всем объектам и </a:t>
            </a:r>
            <a:r>
              <a:rPr lang="ru-RU" sz="3600" dirty="0" smtClean="0">
                <a:effectLst/>
                <a:latin typeface="+mn-lt"/>
                <a:cs typeface="Times New Roman" pitchFamily="18" charset="0"/>
              </a:rPr>
              <a:t>процессам</a:t>
            </a:r>
            <a:r>
              <a:rPr lang="ru-RU" sz="3600" dirty="0" smtClean="0">
                <a:latin typeface="+mn-lt"/>
                <a:cs typeface="Times New Roman" pitchFamily="18" charset="0"/>
              </a:rPr>
              <a:t> в образовании.                                                  (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Н.А. Селезнёва</a:t>
            </a:r>
            <a:r>
              <a:rPr lang="ru-RU" sz="3600" dirty="0" smtClean="0">
                <a:latin typeface="+mn-lt"/>
                <a:cs typeface="Times New Roman" pitchFamily="18" charset="0"/>
              </a:rPr>
              <a:t>)</a:t>
            </a:r>
            <a:br>
              <a:rPr lang="ru-RU" sz="3600" dirty="0" smtClean="0">
                <a:latin typeface="+mn-lt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000372"/>
            <a:ext cx="7854696" cy="3143272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3600" dirty="0" smtClean="0"/>
          </a:p>
          <a:p>
            <a:pPr algn="l"/>
            <a:r>
              <a:rPr lang="ru-RU" sz="3600" dirty="0" smtClean="0"/>
              <a:t>Цель управленческой деятельности </a:t>
            </a:r>
            <a:r>
              <a:rPr lang="ru-RU" sz="3200" dirty="0" smtClean="0"/>
              <a:t>– создание условий теми, кто управляет, для успешной деятельности тех, кем управляют.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135732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Общие принципы управления качеством образовательного процесса: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307183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400" dirty="0" smtClean="0"/>
              <a:t>- системность, целостность, единство и иерархичность;</a:t>
            </a:r>
            <a:endParaRPr lang="ru-RU" sz="3400" b="1" dirty="0" smtClean="0"/>
          </a:p>
          <a:p>
            <a:pPr algn="l"/>
            <a:r>
              <a:rPr lang="ru-RU" sz="3400" dirty="0" smtClean="0"/>
              <a:t>− непрерывность, цикличность и динамичности;</a:t>
            </a:r>
            <a:endParaRPr lang="ru-RU" sz="3400" b="1" dirty="0" smtClean="0"/>
          </a:p>
          <a:p>
            <a:pPr algn="l"/>
            <a:r>
              <a:rPr lang="ru-RU" sz="3400" dirty="0" smtClean="0"/>
              <a:t>− социальная обусловленность; перспективность и опережающий характер управления;</a:t>
            </a:r>
            <a:endParaRPr lang="ru-RU" sz="3400" b="1" dirty="0" smtClean="0"/>
          </a:p>
          <a:p>
            <a:pPr algn="l"/>
            <a:r>
              <a:rPr lang="ru-RU" sz="3400" dirty="0" smtClean="0"/>
              <a:t>− технологичность и гибкость, адаптивность управления;</a:t>
            </a:r>
            <a:endParaRPr lang="ru-RU" sz="3400" b="1" dirty="0" smtClean="0"/>
          </a:p>
          <a:p>
            <a:pPr algn="l"/>
            <a:r>
              <a:rPr lang="ru-RU" sz="3400" dirty="0" smtClean="0"/>
              <a:t>− результативность и эффективность, оптимальность.</a:t>
            </a:r>
            <a:endParaRPr lang="ru-RU" sz="3400" b="1" dirty="0" smtClean="0"/>
          </a:p>
          <a:p>
            <a:pPr algn="l"/>
            <a:endParaRPr lang="ru-RU" sz="3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270035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+mn-lt"/>
              </a:rPr>
              <a:t>Успех в работе учителя определяется комплексом конкретных способностей, умений, навыков, которые должны целенаправленно развиваться в процессе обучения, в период профессиональной переподготовки, повышения квалификации или в процессе самообразования.</a:t>
            </a:r>
            <a:endParaRPr lang="ru-RU" sz="2400" dirty="0"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0086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u="sng" dirty="0" smtClean="0"/>
              <a:t>Составляющие содержания программы обучения взрослых</a:t>
            </a:r>
          </a:p>
          <a:p>
            <a:pPr algn="l"/>
            <a:r>
              <a:rPr lang="ru-RU" i="1" dirty="0" smtClean="0"/>
              <a:t>- Организация деятельности кадрового ресурса в ГБОУ в маркетинговой среде;</a:t>
            </a:r>
            <a:endParaRPr lang="ru-RU" dirty="0" smtClean="0"/>
          </a:p>
          <a:p>
            <a:pPr algn="l"/>
            <a:r>
              <a:rPr lang="ru-RU" i="1" dirty="0" smtClean="0"/>
              <a:t>- Информационные технологии и средства ИКТ;</a:t>
            </a:r>
            <a:endParaRPr lang="ru-RU" dirty="0" smtClean="0"/>
          </a:p>
          <a:p>
            <a:pPr algn="l"/>
            <a:r>
              <a:rPr lang="ru-RU" i="1" dirty="0" smtClean="0"/>
              <a:t>- Современные образовательные технологии как условие повышения  качества образования;</a:t>
            </a:r>
            <a:endParaRPr lang="ru-RU" b="1" dirty="0" smtClean="0"/>
          </a:p>
          <a:p>
            <a:pPr algn="l"/>
            <a:r>
              <a:rPr lang="ru-RU" i="1" dirty="0" smtClean="0"/>
              <a:t>- Проектно-программный подход в организации образовательной работы;</a:t>
            </a:r>
            <a:endParaRPr lang="ru-RU" b="1" dirty="0" smtClean="0"/>
          </a:p>
          <a:p>
            <a:pPr algn="l"/>
            <a:r>
              <a:rPr lang="ru-RU" i="1" dirty="0" smtClean="0"/>
              <a:t>- Исследовательский подход.</a:t>
            </a:r>
            <a:endParaRPr lang="ru-RU" b="1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215370" cy="178595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effectLst/>
                <a:latin typeface="+mn-lt"/>
              </a:rPr>
              <a:t/>
            </a:r>
            <a:br>
              <a:rPr lang="ru-RU" sz="1800" dirty="0" smtClean="0">
                <a:effectLst/>
                <a:latin typeface="+mn-lt"/>
              </a:rPr>
            </a:br>
            <a:r>
              <a:rPr lang="ru-RU" sz="1800" dirty="0" smtClean="0">
                <a:effectLst/>
                <a:latin typeface="+mn-lt"/>
              </a:rPr>
              <a:t/>
            </a:r>
            <a:br>
              <a:rPr lang="ru-RU" sz="1800" dirty="0" smtClean="0">
                <a:effectLst/>
                <a:latin typeface="+mn-lt"/>
              </a:rPr>
            </a:br>
            <a:r>
              <a:rPr lang="ru-RU" sz="1800" dirty="0" smtClean="0">
                <a:effectLst/>
                <a:latin typeface="+mn-lt"/>
              </a:rPr>
              <a:t/>
            </a:r>
            <a:br>
              <a:rPr lang="ru-RU" sz="1800" dirty="0" smtClean="0">
                <a:effectLst/>
                <a:latin typeface="+mn-lt"/>
              </a:rPr>
            </a:br>
            <a:r>
              <a:rPr lang="ru-RU" sz="1800" dirty="0" smtClean="0">
                <a:effectLst/>
                <a:latin typeface="+mn-lt"/>
              </a:rPr>
              <a:t/>
            </a:r>
            <a:br>
              <a:rPr lang="ru-RU" sz="1800" dirty="0" smtClean="0">
                <a:effectLst/>
                <a:latin typeface="+mn-lt"/>
              </a:rPr>
            </a:br>
            <a:r>
              <a:rPr lang="ru-RU" sz="1800" dirty="0" smtClean="0">
                <a:effectLst/>
                <a:latin typeface="+mn-lt"/>
              </a:rPr>
              <a:t/>
            </a:r>
            <a:br>
              <a:rPr lang="ru-RU" sz="1800" dirty="0" smtClean="0">
                <a:effectLst/>
                <a:latin typeface="+mn-lt"/>
              </a:rPr>
            </a:br>
            <a:r>
              <a:rPr lang="ru-RU" sz="1800" dirty="0" smtClean="0">
                <a:effectLst/>
                <a:latin typeface="+mn-lt"/>
              </a:rPr>
              <a:t/>
            </a:r>
            <a:br>
              <a:rPr lang="ru-RU" sz="1800" dirty="0" smtClean="0">
                <a:effectLst/>
                <a:latin typeface="+mn-lt"/>
              </a:rPr>
            </a:br>
            <a:r>
              <a:rPr lang="ru-RU" sz="1800" dirty="0" smtClean="0">
                <a:effectLst/>
                <a:latin typeface="+mn-lt"/>
              </a:rPr>
              <a:t/>
            </a:r>
            <a:br>
              <a:rPr lang="ru-RU" sz="1800" dirty="0" smtClean="0">
                <a:effectLst/>
                <a:latin typeface="+mn-lt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Содержание программы повышения квалификации педагогов ГБОУ школа № 543 </a:t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Московского района.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35719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освещает цель, задачи, направления и содержание деятельности, направленной на повышение квалификации, формирование готовности педагогического коллектива к повышению качества образования. При этом уровень педагогического  мастерства педагогов на всех этапах становления развивается, систематизируется, наращивается по принципу: перевод учителя на более высокий уровень. Программа реализуется на основе использования различных форм методической работы и предусматривает возможность построения индивидуальных маршрутов.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85014" cy="31432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Ожидаемые результаты: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Повышение квалификации и наращивание кадрового потенциала в школе.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Повышение показателей управления качеством образования педагогических работников и деятельности школы в целом.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Создание условий для изменения статуса учителя, перевод его с позиции «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урокодателя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 на позиции педагога-менеджера, педагога-методиста, педагога-исследователя и экспериментатора.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endParaRPr lang="ru-RU" sz="2200" dirty="0"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571876"/>
            <a:ext cx="7854696" cy="1214446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эффективности программы: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количественные и качественные показатели;</a:t>
            </a:r>
          </a:p>
          <a:p>
            <a:pPr lvl="0" algn="l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повысивших квалификацию педагогов;</a:t>
            </a:r>
          </a:p>
          <a:p>
            <a:pPr lvl="0" algn="l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преподавания и воспитания;</a:t>
            </a:r>
          </a:p>
          <a:p>
            <a:pPr lvl="0" algn="l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качества образования;</a:t>
            </a:r>
          </a:p>
          <a:p>
            <a:pPr lvl="0" algn="l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педагогов школы, пожелавших представить и обобщить свой опыт работы. </a:t>
            </a:r>
          </a:p>
          <a:p>
            <a:pPr algn="l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274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Курсовой проект по дисциплине «Образование взрослых»</vt:lpstr>
      <vt:lpstr>                   Управление качеством – есть управление качеством по отношению ко всем объектам и процессам в образовании.                                                  (Н.А. Селезнёва)  </vt:lpstr>
      <vt:lpstr>Общие принципы управления качеством образовательного процесса:</vt:lpstr>
      <vt:lpstr>Успех в работе учителя определяется комплексом конкретных способностей, умений, навыков, которые должны целенаправленно развиваться в процессе обучения, в период профессиональной переподготовки, повышения квалификации или в процессе самообразования.</vt:lpstr>
      <vt:lpstr>        Содержание программы повышения квалификации педагогов ГБОУ школа № 543  Московского района.   </vt:lpstr>
      <vt:lpstr>Ожидаемые результаты: - Повышение квалификации и наращивание кадрового потенциала в школе. - Повышение показателей управления качеством образования педагогических работников и деятельности школы в целом. - Создание условий для изменения статуса учителя, перевод его с позиции «урокодателя» на позиции педагога-менеджера, педагога-методиста, педагога-исследователя и экспериментатора.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Курсовой проект по дисциплине «Образование взрослых»</dc:title>
  <dc:creator>User</dc:creator>
  <cp:lastModifiedBy>User</cp:lastModifiedBy>
  <cp:revision>13</cp:revision>
  <dcterms:created xsi:type="dcterms:W3CDTF">2013-04-11T18:57:22Z</dcterms:created>
  <dcterms:modified xsi:type="dcterms:W3CDTF">2013-11-25T17:33:11Z</dcterms:modified>
</cp:coreProperties>
</file>