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8537-F67A-4B3E-BF78-F02B11B3337F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D104-9556-445D-A965-9C50391C4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8537-F67A-4B3E-BF78-F02B11B3337F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D104-9556-445D-A965-9C50391C4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8537-F67A-4B3E-BF78-F02B11B3337F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D104-9556-445D-A965-9C50391C4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8537-F67A-4B3E-BF78-F02B11B3337F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D104-9556-445D-A965-9C50391C4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8537-F67A-4B3E-BF78-F02B11B3337F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D104-9556-445D-A965-9C50391C4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8537-F67A-4B3E-BF78-F02B11B3337F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D104-9556-445D-A965-9C50391C4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8537-F67A-4B3E-BF78-F02B11B3337F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D104-9556-445D-A965-9C50391C4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8537-F67A-4B3E-BF78-F02B11B3337F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D104-9556-445D-A965-9C50391C4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8537-F67A-4B3E-BF78-F02B11B3337F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D104-9556-445D-A965-9C50391C4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8537-F67A-4B3E-BF78-F02B11B3337F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D104-9556-445D-A965-9C50391C4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B8537-F67A-4B3E-BF78-F02B11B3337F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D104-9556-445D-A965-9C50391C4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B8537-F67A-4B3E-BF78-F02B11B3337F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0D104-9556-445D-A965-9C50391C4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0%D0%BA%D0%B0%D0%B4%D0%B5%D0%BC%D0%B8%D1%8F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ru.wikipedia.org/wiki/1919_%D0%B3%D0%BE%D0%B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A4%D0%B0%D0%B9%D0%BB:%D0%92%D0%90%D0%A1_%D0%B8%D0%BC_%D0%91%D1%83%D0%B4%D1%91%D0%BD%D0%BE%D0%B3%D0%BE.JPG" TargetMode="External"/><Relationship Id="rId5" Type="http://schemas.openxmlformats.org/officeDocument/2006/relationships/hyperlink" Target="http://ru.wikipedia.org/wiki/%D0%9A%D1%80%D0%B0%D1%81%D0%BD%D0%BE%D0%B4%D0%B0%D1%80" TargetMode="External"/><Relationship Id="rId4" Type="http://schemas.openxmlformats.org/officeDocument/2006/relationships/hyperlink" Target="http://ru.wikipedia.org/wiki/%D0%A4%D0%B8%D0%BB%D0%B8%D0%B0%D0%BB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2%D0%BE%D0%B5%D0%BD%D0%BD%D0%BE-%D1%83%D1%87%D0%B5%D0%B1%D0%BD%D1%8B%D0%B5_%D0%B7%D0%B0%D0%B2%D0%B5%D0%B4%D0%B5%D0%BD%D0%B8%D1%8F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ru.wikipedia.org/wiki/%D0%92%D1%8B%D1%81%D1%88%D0%B5%D0%B5_%D1%83%D1%87%D0%B5%D0%B1%D0%BD%D0%BE%D0%B5_%D0%B7%D0%B0%D0%B2%D0%B5%D0%B4%D0%B5%D0%BD%D0%B8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2%D0%BE%D0%BE%D1%80%D1%83%D0%B6%D1%91%D0%BD%D0%BD%D1%8B%D0%B5_%D1%81%D0%B8%D0%BB%D1%8B_%D0%A0%D0%BE%D1%81%D1%81%D0%B8%D0%B9%D1%81%D0%BA%D0%BE%D0%B9_%D0%A4%D0%B5%D0%B4%D0%B5%D1%80%D0%B0%D1%86%D0%B8%D0%B8" TargetMode="External"/><Relationship Id="rId5" Type="http://schemas.openxmlformats.org/officeDocument/2006/relationships/hyperlink" Target="http://ru.wikipedia.org/wiki/%D0%9D%D0%B0%D1%83%D1%87%D0%BD%D1%8B%D0%B9_%D1%86%D0%B5%D0%BD%D1%82%D1%80" TargetMode="External"/><Relationship Id="rId4" Type="http://schemas.openxmlformats.org/officeDocument/2006/relationships/hyperlink" Target="http://ru.wikipedia.org/wiki/%D0%9C%D0%B8%D0%BD%D0%B8%D1%81%D1%82%D0%B5%D1%80%D1%81%D1%82%D0%B2%D0%BE_%D0%BE%D0%B1%D0%BE%D1%80%D0%BE%D0%BD%D1%8B_%D0%A0%D0%BE%D1%81%D1%81%D0%B8%D0%B9%D1%81%D0%BA%D0%BE%D0%B9_%D0%A4%D0%B5%D0%B4%D0%B5%D1%80%D0%B0%D1%86%D0%B8%D0%B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yandex.ru/clck/jsredir?from=yandex.ru;yandsearch;web;;&amp;text=%D1%81%D0%B0%D1%80%D0%B0%D1%82%D0%BE%D0%B2%D1%81%D0%BA%D0%B8%D0%B9%20%D0%B2%D0%BE%D0%B5%D0%BD%D0%BD%D1%8B%D0%B9%20%D0%B8%D0%BD%D1%81%D1%82%D0%B8%D1%82%D1%83%D1%82%20%D0%B2%D0%BD%D1%83%D1%82%D1%80%D0%B5%D0%BD%D0%BD%D0%B8%D1%85%20%D0%B2%D0%BE%D0%B9%D1%81%D0%BA%20%D0%BC%D0%B2%D0%B4%20%D1%80%D0%BE%D1%81%D1%81%D0%B8%D0%B8&amp;uuid=&amp;state=AiuY0DBWFJ4ePaEse6rgeAjgs2pI3DW99KUdgowt9XvqxGyo_rnZJs2OH5yL61yGP_r3UGuHm-gKgRcZ_ZSO_lEtK4tBRfMQYGgpRcYEB19v2ymzLcbGzh6oLifvmzWequtYC9Iu0sG8VQNfQ8I-f474C6pOCCgpWzS8442wt_iVYNi3IomB04v_mQEKGnFdz7S9_FYpxD2QsT4B1aBOkoGtnEkcSmWCHCgatSlD_X4&amp;data=UlNrNmk5WktYejR0eWJFYk1Ldmtxc2s4ZnBqYTktQ1F2emk0X0J0RGlxUW90MDBobVRucm96M0xaZmRkbjRpeUxFSkhIbTdtTTU0dFZXQS01T1VHUHhmZk51OWpBR3NC&amp;b64e=2&amp;sign=4df11ce1e13860f4e2f81d75bf52068d&amp;keyno=0&amp;l10n=ru&amp;mc=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5%D0%BB%D1%8C%D1%86%D0%B8%D0%BD,_%D0%91%D0%BE%D1%80%D0%B8%D1%81_%D0%9D%D0%B8%D0%BA%D0%BE%D0%BB%D0%B0%D0%B5%D0%B2%D0%B8%D1%87" TargetMode="External"/><Relationship Id="rId3" Type="http://schemas.openxmlformats.org/officeDocument/2006/relationships/hyperlink" Target="http://ru.wikipedia.org/wiki/%D0%95%D0%BA%D0%B0%D1%82%D0%B5%D1%80%D0%B8%D0%BD%D0%B1%D1%83%D1%80%D0%B3" TargetMode="External"/><Relationship Id="rId7" Type="http://schemas.openxmlformats.org/officeDocument/2006/relationships/hyperlink" Target="http://ru.wikipedia.org/wiki/2008_%D0%B3%D0%BE%D0%B4" TargetMode="External"/><Relationship Id="rId2" Type="http://schemas.openxmlformats.org/officeDocument/2006/relationships/hyperlink" Target="http://ru.wikipedia.org/wiki/%D0%92%D1%8B%D1%81%D1%88%D0%B5%D0%B5_%D1%83%D1%87%D0%B5%D0%B1%D0%BD%D0%BE%D0%B5_%D0%B7%D0%B0%D0%B2%D0%B5%D0%B4%D0%B5%D0%BD%D0%B8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23_%D0%B0%D0%BF%D1%80%D0%B5%D0%BB%D1%8F" TargetMode="External"/><Relationship Id="rId11" Type="http://schemas.openxmlformats.org/officeDocument/2006/relationships/image" Target="../media/image4.jpeg"/><Relationship Id="rId5" Type="http://schemas.openxmlformats.org/officeDocument/2006/relationships/hyperlink" Target="http://ru.wikipedia.org/wiki/%D0%9A%D0%B8%D1%80%D0%BE%D0%B2,_%D0%A1%D0%B5%D1%80%D0%B3%D0%B5%D0%B9_%D0%9C%D0%B8%D1%80%D0%BE%D0%BD%D0%BE%D0%B2%D0%B8%D1%87" TargetMode="External"/><Relationship Id="rId10" Type="http://schemas.openxmlformats.org/officeDocument/2006/relationships/hyperlink" Target="http://ru.wikipedia.org/wiki/%D0%A3%D1%80%D0%B0%D0%BB%D1%8C%D1%81%D0%BA%D0%B8%D0%B9_%D1%84%D0%B5%D0%B4%D0%B5%D1%80%D0%B0%D0%BB%D1%8C%D0%BD%D1%8B%D0%B9_%D1%83%D0%BD%D0%B8%D0%B2%D0%B5%D1%80%D1%81%D0%B8%D1%82%D0%B5%D1%82" TargetMode="External"/><Relationship Id="rId4" Type="http://schemas.openxmlformats.org/officeDocument/2006/relationships/hyperlink" Target="http://ru.wikipedia.org/wiki/1992" TargetMode="External"/><Relationship Id="rId9" Type="http://schemas.openxmlformats.org/officeDocument/2006/relationships/hyperlink" Target="http://ru.wikipedia.org/wiki/2010_%D0%B3%D0%BE%D0%B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Презентация на тему: 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14348" y="2285992"/>
            <a:ext cx="7772400" cy="3643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Система военно-профессионального образования в России.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900" b="1" i="1" dirty="0" smtClean="0">
                <a:solidFill>
                  <a:schemeClr val="bg2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Предмет: ОБЖ</a:t>
            </a:r>
            <a:endParaRPr kumimoji="0" lang="ru-RU" sz="1900" b="1" i="1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900" b="1" i="1" dirty="0" smtClean="0">
                <a:solidFill>
                  <a:schemeClr val="bg2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Класс : 11 </a:t>
            </a:r>
            <a:endParaRPr kumimoji="0" lang="ru-RU" sz="1900" b="1" i="1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900" b="1" i="1" dirty="0" smtClean="0">
                <a:solidFill>
                  <a:schemeClr val="bg2">
                    <a:lumMod val="10000"/>
                  </a:schemeClr>
                </a:solidFill>
                <a:latin typeface="+mj-lt"/>
                <a:ea typeface="+mj-ea"/>
                <a:cs typeface="+mj-cs"/>
              </a:rPr>
              <a:t>Выполнил : учитель ОБЖ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Тельминова</a:t>
            </a:r>
            <a:r>
              <a:rPr kumimoji="0" lang="ru-RU" sz="19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Галина Александровна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06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Цель: Познакомить учащихся с системой военных учреждений России , готовящих офицеров запаса.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35718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sz="2000" b="1" dirty="0" smtClean="0"/>
              <a:t>Система военно-профессионального образования в России.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071546"/>
            <a:ext cx="8143932" cy="4286280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Военные академии</a:t>
            </a:r>
            <a:r>
              <a:rPr lang="ru-RU" dirty="0" smtClean="0">
                <a:solidFill>
                  <a:schemeClr val="tx1"/>
                </a:solidFill>
              </a:rPr>
              <a:t> - ведущие научные, учебно-методические центры в системе военного образования. Их основное предназначение – готовить высококвалифицированных офицеров, уже имеющих высшее образование и опыт офицерской службы, на более высокие должности.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Военная академия связи имени Маршала Советского Союза 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С. М. Буденного</a:t>
            </a:r>
            <a:r>
              <a:rPr lang="ru-RU" dirty="0" smtClean="0">
                <a:solidFill>
                  <a:schemeClr val="tx1"/>
                </a:solidFill>
              </a:rPr>
              <a:t> — высшее военное учебное заведение Санкт-Петербурга, основанное в </a:t>
            </a:r>
            <a:r>
              <a:rPr lang="ru-RU" dirty="0" smtClean="0">
                <a:solidFill>
                  <a:schemeClr val="tx1"/>
                </a:solidFill>
                <a:hlinkClick r:id="rId2" tooltip="1919 год"/>
              </a:rPr>
              <a:t>1919 году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  <a:hlinkClick r:id="rId3" tooltip="Академия"/>
              </a:rPr>
              <a:t>Академия</a:t>
            </a:r>
            <a:r>
              <a:rPr lang="ru-RU" dirty="0" smtClean="0">
                <a:solidFill>
                  <a:schemeClr val="tx1"/>
                </a:solidFill>
              </a:rPr>
              <a:t> имеет </a:t>
            </a:r>
            <a:r>
              <a:rPr lang="ru-RU" dirty="0" smtClean="0">
                <a:solidFill>
                  <a:schemeClr val="tx1"/>
                </a:solidFill>
                <a:hlinkClick r:id="rId4" tooltip="Филиал"/>
              </a:rPr>
              <a:t>филиал</a:t>
            </a:r>
            <a:r>
              <a:rPr lang="ru-RU" dirty="0" smtClean="0">
                <a:solidFill>
                  <a:schemeClr val="tx1"/>
                </a:solidFill>
              </a:rPr>
              <a:t> — Филиал ВА связи имени Маршала Советского Союза С. М. Буденного (город </a:t>
            </a:r>
            <a:r>
              <a:rPr lang="ru-RU" dirty="0" smtClean="0">
                <a:solidFill>
                  <a:schemeClr val="tx1"/>
                </a:solidFill>
                <a:hlinkClick r:id="rId5" tooltip="Краснодар"/>
              </a:rPr>
              <a:t>Краснодар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5362" name="Picture 2" descr="Главное здание">
            <a:hlinkClick r:id="rId6" tooltip="Главное здание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86446" y="4429132"/>
            <a:ext cx="2857500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600" b="1" i="1" dirty="0" smtClean="0"/>
              <a:t>Военные университеты</a:t>
            </a:r>
            <a:r>
              <a:rPr lang="ru-RU" sz="2600" dirty="0" smtClean="0"/>
              <a:t> –военно-учебные заведения, имеющие широкий спектр направлений подготовки будущих офицеров.</a:t>
            </a:r>
          </a:p>
          <a:p>
            <a:r>
              <a:rPr lang="ru-RU" sz="2600" b="1" dirty="0" smtClean="0"/>
              <a:t>Военный университет</a:t>
            </a:r>
            <a:r>
              <a:rPr lang="ru-RU" sz="2600" dirty="0" smtClean="0"/>
              <a:t> — </a:t>
            </a:r>
            <a:r>
              <a:rPr lang="ru-RU" sz="2600" dirty="0" smtClean="0">
                <a:hlinkClick r:id="rId2" tooltip="Высшее учебное заведение"/>
              </a:rPr>
              <a:t>высшее</a:t>
            </a:r>
            <a:r>
              <a:rPr lang="ru-RU" sz="2600" dirty="0" smtClean="0"/>
              <a:t> </a:t>
            </a:r>
            <a:r>
              <a:rPr lang="ru-RU" sz="2600" dirty="0" smtClean="0">
                <a:hlinkClick r:id="rId3" tooltip="Военно-учебные заведения"/>
              </a:rPr>
              <a:t>военное учебное заведение</a:t>
            </a:r>
            <a:r>
              <a:rPr lang="ru-RU" sz="2600" dirty="0" smtClean="0"/>
              <a:t> </a:t>
            </a:r>
            <a:r>
              <a:rPr lang="ru-RU" sz="2600" dirty="0" smtClean="0">
                <a:hlinkClick r:id="rId4" tooltip="Министерство обороны Российской Федерации"/>
              </a:rPr>
              <a:t>Министерства обороны Российской Федерации</a:t>
            </a:r>
            <a:r>
              <a:rPr lang="ru-RU" sz="2600" dirty="0" smtClean="0"/>
              <a:t>, ведущий учебно-методический и </a:t>
            </a:r>
            <a:r>
              <a:rPr lang="ru-RU" sz="2600" dirty="0" smtClean="0">
                <a:hlinkClick r:id="rId5" tooltip="Научный центр"/>
              </a:rPr>
              <a:t>научный центр</a:t>
            </a:r>
            <a:r>
              <a:rPr lang="ru-RU" sz="2600" dirty="0" smtClean="0"/>
              <a:t> </a:t>
            </a:r>
            <a:r>
              <a:rPr lang="ru-RU" sz="2600" dirty="0" smtClean="0">
                <a:hlinkClick r:id="rId6" tooltip="Вооружённые силы Российской Федерации"/>
              </a:rPr>
              <a:t>Вооружённых Сил Российской Федерации</a:t>
            </a:r>
            <a:r>
              <a:rPr lang="ru-RU" sz="2600" dirty="0" smtClean="0"/>
              <a:t> по военной проблематике гуманитарного, социального, юридического, филологического, финансового, экономического и дирижёрского направлений подготовки офицерских кадров.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3314" name="Picture 2" descr="Картинки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71934" y="5000636"/>
            <a:ext cx="1857388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1100" dirty="0" smtClean="0"/>
              <a:t>: </a:t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/>
            </a:r>
            <a:br>
              <a:rPr lang="ru-RU" sz="1100" dirty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/>
            </a:r>
            <a:br>
              <a:rPr lang="ru-RU" sz="1100" dirty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/>
              <a:t/>
            </a:r>
            <a:br>
              <a:rPr lang="ru-RU" sz="1100" dirty="0"/>
            </a:br>
            <a:r>
              <a:rPr lang="ru-RU" sz="1600" b="1" i="1" dirty="0" smtClean="0"/>
              <a:t>Военные институты</a:t>
            </a:r>
            <a:r>
              <a:rPr lang="ru-RU" sz="1600" dirty="0" smtClean="0"/>
              <a:t> – основное звено в подготовке военных кадров для замещения первичных офицерских должностей. Они готовят дипломированных специалистов с высшим военно-специальным образованием более, чем по 250 специальностям, необходимым для армии и флота. В соответствии с родами войск ВС РФ военные институты имеют следующие разновидности: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>
              <a:buNone/>
            </a:pPr>
            <a:r>
              <a:rPr lang="ru-RU" sz="1600" dirty="0" smtClean="0"/>
              <a:t>ракетных войск стратегического назначения</a:t>
            </a:r>
            <a:br>
              <a:rPr lang="ru-RU" sz="1600" dirty="0" smtClean="0"/>
            </a:br>
            <a:r>
              <a:rPr lang="ru-RU" sz="1600" dirty="0" smtClean="0"/>
              <a:t>сухопутных войск</a:t>
            </a:r>
            <a:br>
              <a:rPr lang="ru-RU" sz="1600" dirty="0" smtClean="0"/>
            </a:br>
            <a:r>
              <a:rPr lang="ru-RU" sz="1600" dirty="0" smtClean="0"/>
              <a:t>ракетных войск и артиллерии</a:t>
            </a:r>
            <a:br>
              <a:rPr lang="ru-RU" sz="1600" dirty="0" smtClean="0"/>
            </a:br>
            <a:r>
              <a:rPr lang="ru-RU" sz="1600" dirty="0" smtClean="0"/>
              <a:t>войск противовоздушной обороны</a:t>
            </a:r>
            <a:br>
              <a:rPr lang="ru-RU" sz="1600" dirty="0" smtClean="0"/>
            </a:br>
            <a:r>
              <a:rPr lang="ru-RU" sz="1600" dirty="0" smtClean="0"/>
              <a:t>военно-воздушных сил</a:t>
            </a:r>
            <a:br>
              <a:rPr lang="ru-RU" sz="1600" dirty="0" smtClean="0"/>
            </a:br>
            <a:r>
              <a:rPr lang="ru-RU" sz="1600" dirty="0" smtClean="0"/>
              <a:t>военно-морского флота</a:t>
            </a:r>
            <a:br>
              <a:rPr lang="ru-RU" sz="1600" dirty="0" smtClean="0"/>
            </a:br>
            <a:r>
              <a:rPr lang="ru-RU" sz="1600" dirty="0" smtClean="0"/>
              <a:t>воздушно-десантных войск</a:t>
            </a:r>
            <a:br>
              <a:rPr lang="ru-RU" sz="1600" dirty="0" smtClean="0"/>
            </a:br>
            <a:r>
              <a:rPr lang="ru-RU" sz="1600" dirty="0" smtClean="0"/>
              <a:t>войск связи</a:t>
            </a:r>
            <a:br>
              <a:rPr lang="ru-RU" sz="1600" dirty="0" smtClean="0"/>
            </a:br>
            <a:r>
              <a:rPr lang="ru-RU" sz="1600" dirty="0" smtClean="0"/>
              <a:t>инженерных войск</a:t>
            </a:r>
            <a:br>
              <a:rPr lang="ru-RU" sz="1600" dirty="0" smtClean="0"/>
            </a:br>
            <a:r>
              <a:rPr lang="ru-RU" sz="1600" dirty="0" smtClean="0"/>
              <a:t>войск радиационной, химической, биологической защиты</a:t>
            </a:r>
            <a:br>
              <a:rPr lang="ru-RU" sz="1600" dirty="0" smtClean="0"/>
            </a:br>
            <a:r>
              <a:rPr lang="ru-RU" sz="1600" dirty="0" smtClean="0"/>
              <a:t>медицинской службы</a:t>
            </a:r>
            <a:br>
              <a:rPr lang="ru-RU" sz="1600" dirty="0" smtClean="0"/>
            </a:br>
            <a:r>
              <a:rPr lang="ru-RU" sz="1600" dirty="0" smtClean="0"/>
              <a:t>внутренних войск МВД РФ</a:t>
            </a:r>
            <a:br>
              <a:rPr lang="ru-RU" sz="1600" dirty="0" smtClean="0"/>
            </a:br>
            <a:r>
              <a:rPr lang="ru-RU" sz="1600" dirty="0" smtClean="0"/>
              <a:t>железнодорожных войск</a:t>
            </a:r>
            <a:br>
              <a:rPr lang="ru-RU" sz="1600" dirty="0" smtClean="0"/>
            </a:br>
            <a:r>
              <a:rPr lang="ru-RU" sz="1600" dirty="0" smtClean="0"/>
              <a:t>федеральной пограничной службы</a:t>
            </a:r>
          </a:p>
          <a:p>
            <a:pPr>
              <a:buNone/>
            </a:pPr>
            <a:r>
              <a:rPr lang="ru-RU" sz="2000" b="1" dirty="0" smtClean="0">
                <a:hlinkClick r:id="rId2"/>
              </a:rPr>
              <a:t>Саратовский</a:t>
            </a:r>
            <a:r>
              <a:rPr lang="ru-RU" sz="2000" dirty="0" smtClean="0">
                <a:hlinkClick r:id="rId2"/>
              </a:rPr>
              <a:t> </a:t>
            </a:r>
            <a:r>
              <a:rPr lang="ru-RU" sz="2000" b="1" dirty="0">
                <a:hlinkClick r:id="rId2"/>
              </a:rPr>
              <a:t>военный</a:t>
            </a:r>
            <a:r>
              <a:rPr lang="ru-RU" sz="2000" dirty="0">
                <a:hlinkClick r:id="rId2"/>
              </a:rPr>
              <a:t> </a:t>
            </a:r>
            <a:r>
              <a:rPr lang="ru-RU" sz="2000" b="1" dirty="0">
                <a:hlinkClick r:id="rId2"/>
              </a:rPr>
              <a:t>институт</a:t>
            </a:r>
            <a:r>
              <a:rPr lang="ru-RU" sz="2000" dirty="0">
                <a:hlinkClick r:id="rId2"/>
              </a:rPr>
              <a:t> </a:t>
            </a:r>
            <a:r>
              <a:rPr lang="ru-RU" sz="2000" b="1" dirty="0">
                <a:hlinkClick r:id="rId2"/>
              </a:rPr>
              <a:t>ВВ</a:t>
            </a:r>
            <a:r>
              <a:rPr lang="ru-RU" sz="2000" dirty="0">
                <a:hlinkClick r:id="rId2"/>
              </a:rPr>
              <a:t> </a:t>
            </a:r>
            <a:r>
              <a:rPr lang="ru-RU" sz="2000" b="1" dirty="0">
                <a:hlinkClick r:id="rId2"/>
              </a:rPr>
              <a:t>МВД</a:t>
            </a:r>
            <a:r>
              <a:rPr lang="ru-RU" sz="2000" dirty="0">
                <a:hlinkClick r:id="rId2"/>
              </a:rPr>
              <a:t> </a:t>
            </a:r>
            <a:r>
              <a:rPr lang="ru-RU" sz="2000" b="1" dirty="0">
                <a:hlinkClick r:id="rId2"/>
              </a:rPr>
              <a:t>России</a:t>
            </a:r>
            <a:endParaRPr lang="ru-RU" sz="2000" dirty="0"/>
          </a:p>
          <a:p>
            <a:pPr>
              <a:buNone/>
            </a:pP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pic>
        <p:nvPicPr>
          <p:cNvPr id="12290" name="Picture 2" descr="http://im2-tub-ru.yandex.net/i?id=191735763-13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214686"/>
            <a:ext cx="2214578" cy="22431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В последнее время возникла новая привлекательная форма получения высшего военного образования</a:t>
            </a:r>
            <a:r>
              <a:rPr lang="ru-RU" sz="2000" b="1" i="1" dirty="0" smtClean="0"/>
              <a:t> – </a:t>
            </a:r>
            <a:r>
              <a:rPr lang="ru-RU" sz="2000" dirty="0" smtClean="0"/>
              <a:t>через</a:t>
            </a:r>
            <a:r>
              <a:rPr lang="ru-RU" sz="2000" b="1" i="1" dirty="0" smtClean="0"/>
              <a:t> Учебные военные центры</a:t>
            </a:r>
            <a:r>
              <a:rPr lang="ru-RU" sz="2000" dirty="0" smtClean="0"/>
              <a:t> . УВЦ создаются на базе гражданских высших учебных заведений. Студент получает сразу два образования: гражданское и на его основе - военное. По окончании вуза и УВЦ молодой специалист обязан заключить контракт о прохождении военной службы сроком на 3 года, которые зачисляются в общий трудовой стаж. Последующие контракты могут быть заключены только при желании специалиста.</a:t>
            </a:r>
          </a:p>
          <a:p>
            <a:r>
              <a:rPr lang="ru-RU" sz="2000" b="1" dirty="0" err="1" smtClean="0"/>
              <a:t>Ура́льский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госуда́рственный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техни́ческий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университе́т</a:t>
            </a:r>
            <a:r>
              <a:rPr lang="ru-RU" sz="2000" b="1" dirty="0" smtClean="0"/>
              <a:t> — УПИ́ </a:t>
            </a:r>
            <a:r>
              <a:rPr lang="ru-RU" sz="2000" b="1" dirty="0" err="1" smtClean="0"/>
              <a:t>и́мени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пе́рвого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Президе́нта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Росси́и</a:t>
            </a:r>
            <a:r>
              <a:rPr lang="ru-RU" sz="2000" b="1" dirty="0" smtClean="0"/>
              <a:t> Б. Н. </a:t>
            </a:r>
            <a:r>
              <a:rPr lang="ru-RU" sz="2000" b="1" dirty="0" err="1" smtClean="0"/>
              <a:t>Е́льцина</a:t>
            </a:r>
            <a:r>
              <a:rPr lang="ru-RU" sz="2000" dirty="0" smtClean="0"/>
              <a:t> (</a:t>
            </a:r>
            <a:r>
              <a:rPr lang="ru-RU" sz="2000" b="1" dirty="0" smtClean="0"/>
              <a:t>УГТУ-УПИ</a:t>
            </a:r>
            <a:r>
              <a:rPr lang="ru-RU" sz="2000" dirty="0" smtClean="0"/>
              <a:t>) — </a:t>
            </a:r>
            <a:r>
              <a:rPr lang="ru-RU" sz="2000" dirty="0" smtClean="0">
                <a:hlinkClick r:id="rId2" tooltip="Высшее учебное заведение"/>
              </a:rPr>
              <a:t>вуз</a:t>
            </a:r>
            <a:r>
              <a:rPr lang="ru-RU" sz="2000" dirty="0" smtClean="0"/>
              <a:t> в </a:t>
            </a:r>
            <a:r>
              <a:rPr lang="ru-RU" sz="2000" dirty="0" smtClean="0">
                <a:hlinkClick r:id="rId3" tooltip="Екатеринбург"/>
              </a:rPr>
              <a:t>Екатеринбурге</a:t>
            </a:r>
            <a:r>
              <a:rPr lang="ru-RU" sz="2000" dirty="0" smtClean="0"/>
              <a:t>. До </a:t>
            </a:r>
            <a:r>
              <a:rPr lang="ru-RU" sz="2000" dirty="0" smtClean="0">
                <a:hlinkClick r:id="rId4" tooltip="1992"/>
              </a:rPr>
              <a:t>1992</a:t>
            </a:r>
            <a:r>
              <a:rPr lang="ru-RU" sz="2000" dirty="0" smtClean="0"/>
              <a:t> назывался </a:t>
            </a:r>
            <a:r>
              <a:rPr lang="ru-RU" sz="2000" i="1" dirty="0" smtClean="0"/>
              <a:t>Уральский политехнический институт им. </a:t>
            </a:r>
            <a:r>
              <a:rPr lang="ru-RU" sz="2000" i="1" dirty="0" smtClean="0">
                <a:hlinkClick r:id="rId5" tooltip="Киров, Сергей Миронович"/>
              </a:rPr>
              <a:t>С. М. Кирова</a:t>
            </a:r>
            <a:r>
              <a:rPr lang="ru-RU" sz="2000" dirty="0" smtClean="0"/>
              <a:t>, с 1992 года — УГТУ (УГТУ-УПИ), </a:t>
            </a:r>
            <a:r>
              <a:rPr lang="ru-RU" sz="2000" dirty="0" smtClean="0">
                <a:hlinkClick r:id="rId6" tooltip="23 апреля"/>
              </a:rPr>
              <a:t>23 апреля</a:t>
            </a:r>
            <a:r>
              <a:rPr lang="ru-RU" sz="2000" dirty="0" smtClean="0"/>
              <a:t> </a:t>
            </a:r>
            <a:r>
              <a:rPr lang="ru-RU" sz="2000" dirty="0" smtClean="0">
                <a:hlinkClick r:id="rId7" tooltip="2008 год"/>
              </a:rPr>
              <a:t>2008 года</a:t>
            </a:r>
            <a:r>
              <a:rPr lang="ru-RU" sz="2000" dirty="0" smtClean="0"/>
              <a:t> присвоено имя </a:t>
            </a:r>
            <a:r>
              <a:rPr lang="ru-RU" sz="2000" dirty="0" smtClean="0">
                <a:hlinkClick r:id="rId8" tooltip="Ельцин, Борис Николаевич"/>
              </a:rPr>
              <a:t>Б. Н. Ельцина</a:t>
            </a:r>
            <a:r>
              <a:rPr lang="ru-RU" sz="2000" baseline="30000" dirty="0" smtClean="0">
                <a:hlinkClick r:id=""/>
              </a:rPr>
              <a:t>[2]</a:t>
            </a:r>
            <a:r>
              <a:rPr lang="ru-RU" sz="2000" dirty="0" smtClean="0"/>
              <a:t>. В </a:t>
            </a:r>
            <a:r>
              <a:rPr lang="ru-RU" sz="2000" dirty="0" smtClean="0">
                <a:hlinkClick r:id="rId9" tooltip="2010 год"/>
              </a:rPr>
              <a:t>2010 году</a:t>
            </a:r>
            <a:r>
              <a:rPr lang="ru-RU" sz="2000" dirty="0" smtClean="0"/>
              <a:t> на базе университета создан </a:t>
            </a:r>
            <a:r>
              <a:rPr lang="ru-RU" sz="2000" dirty="0" smtClean="0">
                <a:hlinkClick r:id="rId10" tooltip="Уральский федеральный университет"/>
              </a:rPr>
              <a:t>Уральский федеральный университет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11266" name="Picture 2" descr="http://upload.wikimedia.org/wikipedia/commons/thumb/f/f0/Ustu_day_1.JPG/120px-Ustu_day_1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429256" y="4857760"/>
            <a:ext cx="2071694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47500" lnSpcReduction="20000"/>
          </a:bodyPr>
          <a:lstStyle/>
          <a:p>
            <a:r>
              <a:rPr lang="ru-RU" sz="3800" dirty="0" smtClean="0"/>
              <a:t>Существует, кроме того, целый ряд льгот и преимуществ: </a:t>
            </a:r>
            <a:br>
              <a:rPr lang="ru-RU" sz="3800" dirty="0" smtClean="0"/>
            </a:b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>курсантам 2-ого и последующих курсов может быть разрешена досрочная сдача экзаменов, а высвободившееся время они могут использовать по своему усмотрению, в том числе для увеличения отпуска;</a:t>
            </a:r>
            <a:br>
              <a:rPr lang="ru-RU" sz="3800" dirty="0" smtClean="0"/>
            </a:br>
            <a:endParaRPr lang="ru-RU" sz="3800" dirty="0" smtClean="0"/>
          </a:p>
          <a:p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>курсанты 2-ого и последующих курсов могут переводиться на обучение по индивидуальным планам, которые могут предусматривать сокращение общего срока обучения до 1 года;</a:t>
            </a:r>
            <a:br>
              <a:rPr lang="ru-RU" sz="3800" dirty="0" smtClean="0"/>
            </a:br>
            <a:endParaRPr lang="ru-RU" sz="3800" dirty="0" smtClean="0"/>
          </a:p>
          <a:p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>дополнительно к основной специальности могут быть изучены дисциплины другой специальности, получен второй диплом о высшем образовании;</a:t>
            </a:r>
            <a:br>
              <a:rPr lang="ru-RU" sz="3800" dirty="0" smtClean="0"/>
            </a:br>
            <a:endParaRPr lang="ru-RU" sz="3800" dirty="0" smtClean="0"/>
          </a:p>
          <a:p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>Учебный Военный Центр предполагает, что студент обучается в гражданском вузе, проживает в обычных условиях, и лишь один раз в неделю обучается по военной специальности, в определённые дни проходит военную практику, учения, сборы; по окончании вуза получает две специальности: гражданскую и военную.</a:t>
            </a:r>
            <a:br>
              <a:rPr lang="ru-RU" sz="3800" dirty="0" smtClean="0"/>
            </a:br>
            <a:endParaRPr lang="ru-RU" sz="3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«Как я отношусь к возможности обучения в военном вузе? </a:t>
            </a:r>
          </a:p>
          <a:p>
            <a:r>
              <a:rPr lang="ru-RU" b="1" dirty="0" smtClean="0"/>
              <a:t>Какие вижу в этом «плюсы»? </a:t>
            </a:r>
          </a:p>
          <a:p>
            <a:r>
              <a:rPr lang="ru-RU" b="1" dirty="0" smtClean="0"/>
              <a:t>Какие «минусы»?»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226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</vt:lpstr>
      <vt:lpstr>Слайд 2</vt:lpstr>
      <vt:lpstr> Система военно-профессионального образования в России. </vt:lpstr>
      <vt:lpstr>Слайд 4</vt:lpstr>
      <vt:lpstr>:        Военные институты – основное звено в подготовке военных кадров для замещения первичных офицерских должностей. Они готовят дипломированных специалистов с высшим военно-специальным образованием более, чем по 250 специальностям, необходимым для армии и флота. В соответствии с родами войск ВС РФ военные институты имеют следующие разновидности:  </vt:lpstr>
      <vt:lpstr>Слайд 6</vt:lpstr>
      <vt:lpstr>Слайд 7</vt:lpstr>
      <vt:lpstr>Слайд 8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Система военно-профессионального образования в России. </dc:title>
  <dc:creator>Учитель</dc:creator>
  <cp:lastModifiedBy>Учитель</cp:lastModifiedBy>
  <cp:revision>10</cp:revision>
  <dcterms:created xsi:type="dcterms:W3CDTF">2013-12-20T13:23:48Z</dcterms:created>
  <dcterms:modified xsi:type="dcterms:W3CDTF">2013-12-22T10:28:01Z</dcterms:modified>
</cp:coreProperties>
</file>