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7B03"/>
    <a:srgbClr val="66FFFF"/>
    <a:srgbClr val="66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14" autoAdjust="0"/>
  </p:normalViewPr>
  <p:slideViewPr>
    <p:cSldViewPr>
      <p:cViewPr varScale="1">
        <p:scale>
          <a:sx n="103" d="100"/>
          <a:sy n="103" d="100"/>
        </p:scale>
        <p:origin x="-121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042894-298C-4DCF-95B9-DACE87447A6C}" type="datetimeFigureOut">
              <a:rPr lang="ru-RU" smtClean="0"/>
              <a:pPr/>
              <a:t>24.10.2011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F29988-95D3-4A72-A4E0-DE0371567B9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Идеи личностно – ориентированного образования (Ш. А.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Амонашвили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С. Н.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Лысенковой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И. П. Волкова, В. Ф. Шаталова, Е. Н. Ильина, Т. И. Гончаровой, А. Б. Резника, И. П. Иванова, Е. Ю. Сазонова, А. А. Дубровского)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F29988-95D3-4A72-A4E0-DE0371567B9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Ведущий просит участников тренинга по очереди ответить на следующие вопросы: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твое любимое занятие...,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твой любимый цвет...,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твое любимое животное...,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твой лучший друг...,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 хочу быть...,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твоя любимая одежда...,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твое любимое время года...,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твой любимый герой...,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любимая игра и т.п.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F29988-95D3-4A72-A4E0-DE0371567B95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3FB30-0263-4D7E-91F1-C61A15590497}" type="datetimeFigureOut">
              <a:rPr lang="ru-RU" smtClean="0"/>
              <a:pPr/>
              <a:t>24.10.2011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412D9F0-74F4-4870-890E-747797A1C6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3FB30-0263-4D7E-91F1-C61A15590497}" type="datetimeFigureOut">
              <a:rPr lang="ru-RU" smtClean="0"/>
              <a:pPr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D9F0-74F4-4870-890E-747797A1C6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3FB30-0263-4D7E-91F1-C61A15590497}" type="datetimeFigureOut">
              <a:rPr lang="ru-RU" smtClean="0"/>
              <a:pPr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D9F0-74F4-4870-890E-747797A1C6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3FB30-0263-4D7E-91F1-C61A15590497}" type="datetimeFigureOut">
              <a:rPr lang="ru-RU" smtClean="0"/>
              <a:pPr/>
              <a:t>24.10.2011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412D9F0-74F4-4870-890E-747797A1C6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3FB30-0263-4D7E-91F1-C61A15590497}" type="datetimeFigureOut">
              <a:rPr lang="ru-RU" smtClean="0"/>
              <a:pPr/>
              <a:t>24.10.2011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D9F0-74F4-4870-890E-747797A1C6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3FB30-0263-4D7E-91F1-C61A15590497}" type="datetimeFigureOut">
              <a:rPr lang="ru-RU" smtClean="0"/>
              <a:pPr/>
              <a:t>24.10.2011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D9F0-74F4-4870-890E-747797A1C6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3FB30-0263-4D7E-91F1-C61A15590497}" type="datetimeFigureOut">
              <a:rPr lang="ru-RU" smtClean="0"/>
              <a:pPr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412D9F0-74F4-4870-890E-747797A1C6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3FB30-0263-4D7E-91F1-C61A15590497}" type="datetimeFigureOut">
              <a:rPr lang="ru-RU" smtClean="0"/>
              <a:pPr/>
              <a:t>24.10.2011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D9F0-74F4-4870-890E-747797A1C6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3FB30-0263-4D7E-91F1-C61A15590497}" type="datetimeFigureOut">
              <a:rPr lang="ru-RU" smtClean="0"/>
              <a:pPr/>
              <a:t>24.10.2011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D9F0-74F4-4870-890E-747797A1C6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3FB30-0263-4D7E-91F1-C61A15590497}" type="datetimeFigureOut">
              <a:rPr lang="ru-RU" smtClean="0"/>
              <a:pPr/>
              <a:t>24.10.2011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D9F0-74F4-4870-890E-747797A1C6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3FB30-0263-4D7E-91F1-C61A15590497}" type="datetimeFigureOut">
              <a:rPr lang="ru-RU" smtClean="0"/>
              <a:pPr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D9F0-74F4-4870-890E-747797A1C6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5F3FB30-0263-4D7E-91F1-C61A15590497}" type="datetimeFigureOut">
              <a:rPr lang="ru-RU" smtClean="0"/>
              <a:pPr/>
              <a:t>24.10.2011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412D9F0-74F4-4870-890E-747797A1C6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Мои документы\Мои рисунки\fgosn_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142852"/>
            <a:ext cx="1943100" cy="235267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-642966"/>
            <a:ext cx="6786610" cy="542931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ru-RU" b="1" i="1" dirty="0" smtClean="0">
                <a:solidFill>
                  <a:srgbClr val="0070C0"/>
                </a:solidFill>
              </a:rPr>
              <a:t>Взаимодополняющая  </a:t>
            </a:r>
            <a:r>
              <a:rPr lang="ru-RU" b="1" i="1" dirty="0">
                <a:solidFill>
                  <a:srgbClr val="0070C0"/>
                </a:solidFill>
              </a:rPr>
              <a:t>работа</a:t>
            </a:r>
            <a:r>
              <a:rPr lang="ru-RU" dirty="0">
                <a:solidFill>
                  <a:srgbClr val="0070C0"/>
                </a:solidFill>
              </a:rPr>
              <a:t/>
            </a:r>
            <a:br>
              <a:rPr lang="ru-RU" dirty="0">
                <a:solidFill>
                  <a:srgbClr val="0070C0"/>
                </a:solidFill>
              </a:rPr>
            </a:br>
            <a:r>
              <a:rPr lang="ru-RU" b="1" i="1" dirty="0">
                <a:solidFill>
                  <a:srgbClr val="0070C0"/>
                </a:solidFill>
              </a:rPr>
              <a:t>педагога-психолога и учителя начальных классов</a:t>
            </a:r>
            <a:r>
              <a:rPr lang="ru-RU" dirty="0">
                <a:solidFill>
                  <a:srgbClr val="0070C0"/>
                </a:solidFill>
              </a:rPr>
              <a:t/>
            </a:r>
            <a:br>
              <a:rPr lang="ru-RU" dirty="0">
                <a:solidFill>
                  <a:srgbClr val="0070C0"/>
                </a:solidFill>
              </a:rPr>
            </a:br>
            <a:r>
              <a:rPr lang="ru-RU" b="1" i="1" dirty="0">
                <a:solidFill>
                  <a:srgbClr val="0070C0"/>
                </a:solidFill>
              </a:rPr>
              <a:t>на этапах формирования </a:t>
            </a:r>
            <a:r>
              <a:rPr lang="ru-RU" b="1" i="1" dirty="0" smtClean="0">
                <a:solidFill>
                  <a:srgbClr val="0070C0"/>
                </a:solidFill>
              </a:rPr>
              <a:t>УУД</a:t>
            </a:r>
            <a:br>
              <a:rPr lang="ru-RU" b="1" i="1" dirty="0" smtClean="0">
                <a:solidFill>
                  <a:srgbClr val="0070C0"/>
                </a:solidFill>
              </a:rPr>
            </a:br>
            <a:r>
              <a:rPr lang="ru-RU" b="1" i="1" dirty="0" smtClean="0">
                <a:solidFill>
                  <a:srgbClr val="0070C0"/>
                </a:solidFill>
              </a:rPr>
              <a:t> </a:t>
            </a:r>
            <a:r>
              <a:rPr lang="ru-RU" b="1" i="1" dirty="0">
                <a:solidFill>
                  <a:srgbClr val="0070C0"/>
                </a:solidFill>
              </a:rPr>
              <a:t>у учащихся </a:t>
            </a:r>
            <a:r>
              <a:rPr lang="ru-RU" b="1" i="1" dirty="0" smtClean="0">
                <a:solidFill>
                  <a:srgbClr val="0070C0"/>
                </a:solidFill>
              </a:rPr>
              <a:t>начальной </a:t>
            </a:r>
            <a:r>
              <a:rPr lang="ru-RU" b="1" i="1" dirty="0">
                <a:solidFill>
                  <a:srgbClr val="0070C0"/>
                </a:solidFill>
              </a:rPr>
              <a:t>школы</a:t>
            </a:r>
            <a:r>
              <a:rPr lang="ru-RU" dirty="0">
                <a:solidFill>
                  <a:srgbClr val="0070C0"/>
                </a:solidFill>
              </a:rPr>
              <a:t/>
            </a:r>
            <a:br>
              <a:rPr lang="ru-RU" dirty="0">
                <a:solidFill>
                  <a:srgbClr val="0070C0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ru-RU" dirty="0"/>
          </a:p>
        </p:txBody>
      </p:sp>
      <p:pic>
        <p:nvPicPr>
          <p:cNvPr id="1026" name="Picture 2" descr="D:\Мои документы\Мои рисунки\nsch-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488" y="3143248"/>
            <a:ext cx="3343278" cy="3059209"/>
          </a:xfrm>
          <a:prstGeom prst="rect">
            <a:avLst/>
          </a:prstGeom>
          <a:noFill/>
        </p:spPr>
      </p:pic>
      <p:sp>
        <p:nvSpPr>
          <p:cNvPr id="6" name="4-конечная звезда 5"/>
          <p:cNvSpPr/>
          <p:nvPr/>
        </p:nvSpPr>
        <p:spPr>
          <a:xfrm>
            <a:off x="142844" y="142852"/>
            <a:ext cx="342896" cy="342896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4-конечная звезда 6"/>
          <p:cNvSpPr/>
          <p:nvPr/>
        </p:nvSpPr>
        <p:spPr>
          <a:xfrm>
            <a:off x="8429652" y="6143644"/>
            <a:ext cx="414334" cy="55721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108111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00B050"/>
                </a:solidFill>
              </a:rPr>
              <a:t>АЛГОРИТМ ОЦЕНКИ: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85794"/>
            <a:ext cx="8686800" cy="592935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ctr">
              <a:buNone/>
            </a:pPr>
            <a:endParaRPr lang="ru-RU" sz="2000" b="1" i="1" dirty="0" smtClean="0"/>
          </a:p>
          <a:p>
            <a:pPr algn="ctr">
              <a:buNone/>
            </a:pPr>
            <a:r>
              <a:rPr lang="ru-RU" sz="2000" b="1" i="1" dirty="0" smtClean="0"/>
              <a:t>в оценочном суждении учитель сначала разъясняет</a:t>
            </a:r>
            <a:endParaRPr lang="ru-RU" sz="2000" dirty="0" smtClean="0"/>
          </a:p>
          <a:p>
            <a:pPr algn="ctr">
              <a:buNone/>
            </a:pPr>
            <a:r>
              <a:rPr lang="ru-RU" sz="2000" b="1" i="1" dirty="0" smtClean="0"/>
              <a:t>положительные и отрицательные стороны ответа (работы) ученика, отмечает наличие или отсутствие продвижений, дает рекомендации, выражает уверенность в продвижении ученика</a:t>
            </a:r>
            <a:endParaRPr lang="ru-RU" sz="2000" dirty="0" smtClean="0"/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rgbClr val="002060"/>
                </a:solidFill>
              </a:rPr>
              <a:t>- Отметка </a:t>
            </a:r>
            <a:r>
              <a:rPr lang="ru-RU" sz="2000" b="1" dirty="0" smtClean="0">
                <a:solidFill>
                  <a:srgbClr val="002060"/>
                </a:solidFill>
              </a:rPr>
              <a:t>ученика — не самоцель, а инструмент </a:t>
            </a:r>
            <a:r>
              <a:rPr lang="ru-RU" sz="2000" b="1" dirty="0" smtClean="0">
                <a:solidFill>
                  <a:srgbClr val="002060"/>
                </a:solidFill>
              </a:rPr>
              <a:t>совершенствования его </a:t>
            </a:r>
            <a:r>
              <a:rPr lang="ru-RU" sz="2000" b="1" dirty="0" smtClean="0">
                <a:solidFill>
                  <a:srgbClr val="002060"/>
                </a:solidFill>
              </a:rPr>
              <a:t>учебной деятельности </a:t>
            </a:r>
            <a:r>
              <a:rPr lang="ru-RU" sz="2000" b="1" dirty="0" smtClean="0">
                <a:solidFill>
                  <a:srgbClr val="002060"/>
                </a:solidFill>
              </a:rPr>
              <a:t>;</a:t>
            </a: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rgbClr val="002060"/>
                </a:solidFill>
              </a:rPr>
              <a:t>- Оценивайте знания ученика, а не его личность;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rgbClr val="002060"/>
                </a:solidFill>
              </a:rPr>
              <a:t>- Начинайте оценку с того, что ученику удалось сделать (лишь после оценки сделанного ученик менее конфликтно будет воспринимать указания на то, что он должен был сделать, но не сделал). </a:t>
            </a: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rgbClr val="002060"/>
                </a:solidFill>
              </a:rPr>
              <a:t>- Учитывайте, что отметка учителя всегда индивидуальна (одни учителя оценивают точно воспроизведенный материал, другие считают главным умение рассуждать, отстаивать свою точку зрения; учитель должен заранее предупредить класс по каким критериям оценивает ответ).</a:t>
            </a: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rgbClr val="002060"/>
                </a:solidFill>
              </a:rPr>
              <a:t>- Постарайтесь объяснить ученику причины его ошибок и недоработок. Аргументируйте выставление отметки </a:t>
            </a: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rgbClr val="002060"/>
                </a:solidFill>
              </a:rPr>
              <a:t>- Предоставляйте ученикам возможность самооценки проделанной работы. </a:t>
            </a: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rgbClr val="002060"/>
                </a:solidFill>
              </a:rPr>
              <a:t>- Оценивайте на уроке конкретный ответ, не учитывая прошлых достижений и промахов учащегося (если слабо успевающий учащийся отвечает на отлично, следует без колебаний ставить ему эту отметку).</a:t>
            </a: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rgbClr val="002060"/>
                </a:solidFill>
              </a:rPr>
              <a:t>- Выставляя низкую отметку, постарайтесь сгладить её травмирующий эффект (найдите способ поддержать ученика). </a:t>
            </a:r>
          </a:p>
          <a:p>
            <a:pPr>
              <a:buFontTx/>
              <a:buChar char="-"/>
            </a:pPr>
            <a:endParaRPr lang="ru-RU" sz="1800" dirty="0" smtClean="0"/>
          </a:p>
          <a:p>
            <a:pPr>
              <a:buFontTx/>
              <a:buChar char="-"/>
            </a:pPr>
            <a:endParaRPr lang="ru-RU" sz="1800" dirty="0" smtClean="0"/>
          </a:p>
          <a:p>
            <a:pPr>
              <a:buFontTx/>
              <a:buChar char="-"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solidFill>
                  <a:srgbClr val="00B0F0"/>
                </a:solidFill>
              </a:rPr>
              <a:t>Рекомендации педагогам о  </a:t>
            </a:r>
            <a:r>
              <a:rPr lang="ru-RU" sz="2700" dirty="0" smtClean="0">
                <a:solidFill>
                  <a:srgbClr val="00B0F0"/>
                </a:solidFill>
              </a:rPr>
              <a:t/>
            </a:r>
            <a:br>
              <a:rPr lang="ru-RU" sz="2700" dirty="0" smtClean="0">
                <a:solidFill>
                  <a:srgbClr val="00B0F0"/>
                </a:solidFill>
              </a:rPr>
            </a:br>
            <a:r>
              <a:rPr lang="ru-RU" sz="2700" b="1" dirty="0" smtClean="0">
                <a:solidFill>
                  <a:srgbClr val="00B0F0"/>
                </a:solidFill>
              </a:rPr>
              <a:t>психолого-педагогических основах оценивания знаний учащихся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- </a:t>
            </a:r>
            <a:r>
              <a:rPr lang="ru-RU" b="1" dirty="0" smtClean="0">
                <a:solidFill>
                  <a:srgbClr val="002060"/>
                </a:solidFill>
              </a:rPr>
              <a:t>Помните о необходимости минимизации влияния субъективных факторов на оценку школьников (научитесь нейтрализовать воздействие субъективных факторов: симпатии, антипатии и т.п.).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Любите, а если это трудно, по крайней мере, уважайте своих учеников (это рождает чувство ответного уважения).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- Не превращайте оценивание знаний в инструмент решения собственных внутриличностных проблем (не унижайте учеников, не срывайте на них свое плохое настроение).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- Стремитесь помочь учащимся сформировать у них ответственное и в то же время философское отношение к оценкам (ученик должен понимать значимость хороших и плохих отметок).</a:t>
            </a:r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7148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rgbClr val="00B050"/>
                </a:solidFill>
              </a:rPr>
              <a:t>Воспитывая других мы воспитываем прежде всего самих себя.</a:t>
            </a:r>
            <a:r>
              <a:rPr lang="ru-RU" sz="3100" dirty="0" smtClean="0">
                <a:solidFill>
                  <a:srgbClr val="00B0F0"/>
                </a:solidFill>
              </a:rPr>
              <a:t/>
            </a:r>
            <a:br>
              <a:rPr lang="ru-RU" sz="3100" dirty="0" smtClean="0">
                <a:solidFill>
                  <a:srgbClr val="00B0F0"/>
                </a:solidFill>
              </a:rPr>
            </a:br>
            <a:r>
              <a:rPr lang="ru-RU" sz="1800" dirty="0" smtClean="0">
                <a:solidFill>
                  <a:srgbClr val="00B0F0"/>
                </a:solidFill>
              </a:rPr>
              <a:t> (А. Острогорский)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К каждому ребенку следует примерять его собственное мерило, побуждать каждого к его собственной обязанности и награждать его собственной заслуженной похвалой. </a:t>
            </a:r>
          </a:p>
          <a:p>
            <a:pPr algn="ctr">
              <a:buNone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Не успех, а усилие заслуживает награды. 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5602" name="Picture 2" descr="D:\Мои документы\Мои рисунки\28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4581894"/>
            <a:ext cx="3505204" cy="22761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rgbClr val="00B050"/>
                </a:solidFill>
              </a:rPr>
              <a:t>Рекомендации учителю по формированию коммуникативных УУД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На протяжении младшего школьного возраста происходит активное становление такой ключевой компетентности, как </a:t>
            </a:r>
            <a:r>
              <a:rPr lang="ru-RU" b="1" i="1" dirty="0" smtClean="0">
                <a:solidFill>
                  <a:srgbClr val="0070C0"/>
                </a:solidFill>
              </a:rPr>
              <a:t>коммуникативная. </a:t>
            </a:r>
            <a:r>
              <a:rPr lang="ru-RU" b="1" dirty="0" smtClean="0"/>
              <a:t>Необходимы  специальные условия, непосредственно связанные с внедрением принципов сотрудничества в обучение. </a:t>
            </a:r>
          </a:p>
          <a:p>
            <a:pPr>
              <a:buNone/>
            </a:pPr>
            <a:r>
              <a:rPr lang="ru-RU" b="1" dirty="0" smtClean="0"/>
              <a:t>очень важны такие </a:t>
            </a:r>
            <a:r>
              <a:rPr lang="ru-RU" b="1" i="1" dirty="0" smtClean="0">
                <a:solidFill>
                  <a:srgbClr val="0070C0"/>
                </a:solidFill>
              </a:rPr>
              <a:t>формы работы</a:t>
            </a:r>
            <a:r>
              <a:rPr lang="ru-RU" b="1" dirty="0" smtClean="0"/>
              <a:t>, как </a:t>
            </a:r>
            <a:r>
              <a:rPr lang="ru-RU" b="1" i="1" dirty="0" smtClean="0">
                <a:solidFill>
                  <a:srgbClr val="0070C0"/>
                </a:solidFill>
              </a:rPr>
              <a:t>организация взаимной проверки заданий</a:t>
            </a:r>
            <a:r>
              <a:rPr lang="ru-RU" b="1" dirty="0" smtClean="0"/>
              <a:t>, </a:t>
            </a:r>
            <a:r>
              <a:rPr lang="ru-RU" b="1" dirty="0" smtClean="0">
                <a:solidFill>
                  <a:srgbClr val="0070C0"/>
                </a:solidFill>
              </a:rPr>
              <a:t>взаимные задания групп, учебный конфликт</a:t>
            </a:r>
            <a:r>
              <a:rPr lang="ru-RU" b="1" dirty="0" smtClean="0"/>
              <a:t>, а также </a:t>
            </a:r>
            <a:r>
              <a:rPr lang="ru-RU" b="1" dirty="0" smtClean="0">
                <a:solidFill>
                  <a:srgbClr val="0070C0"/>
                </a:solidFill>
              </a:rPr>
              <a:t>обсуждение участниками способов своего действия</a:t>
            </a:r>
            <a:r>
              <a:rPr lang="ru-RU" b="1" dirty="0" smtClean="0"/>
              <a:t>.</a:t>
            </a:r>
          </a:p>
          <a:p>
            <a:pPr>
              <a:buNone/>
            </a:pPr>
            <a:r>
              <a:rPr lang="ru-RU" b="1" dirty="0" smtClean="0"/>
              <a:t>Совместная деятельность младших школьников будет эффективной в том случае, если она строится по типу </a:t>
            </a:r>
            <a:r>
              <a:rPr lang="ru-RU" b="1" dirty="0" smtClean="0">
                <a:solidFill>
                  <a:srgbClr val="0070C0"/>
                </a:solidFill>
              </a:rPr>
              <a:t>совместно-разделенной деятельности с динамикой ролей</a:t>
            </a:r>
            <a:r>
              <a:rPr lang="ru-RU" b="1" dirty="0" smtClean="0"/>
              <a:t>. Такой тип деятельности может быть рекомендован, в первую очередь, для организации занятий по курсу «Технология».</a:t>
            </a:r>
            <a:endParaRPr lang="ru-RU" b="1" dirty="0"/>
          </a:p>
        </p:txBody>
      </p:sp>
      <p:pic>
        <p:nvPicPr>
          <p:cNvPr id="26626" name="Picture 2" descr="D:\Мои документы\Мои рисунки\ANQDVTDCAONTEIPCADX48XDCA6W60Q3CA2JIMP8CAFD7JUPCAT6CK18CAK27LCKCAAPH2ASCAFHYOAVCAP88O06CAZ1J1WLCAYSRFJ6CAHILYIICA8LNNUUCAH565RTCABPL1CSCACIIBT8CA2R5P19CAP419M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5000636"/>
            <a:ext cx="2286016" cy="18573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Упражнения для тренинга психологической готовности педагогов</a:t>
            </a: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</a:rPr>
              <a:t>к инновационной деятельности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rgbClr val="7030A0"/>
                </a:solidFill>
              </a:rPr>
              <a:t>Практическое упражнение «Руки»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rgbClr val="7030A0"/>
                </a:solidFill>
              </a:rPr>
              <a:t>Упражнение «Мое педагогическое кредо»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rgbClr val="7030A0"/>
                </a:solidFill>
              </a:rPr>
              <a:t>Необходимо сформулировать девиз, создать образ-символ, эмблему своей профессиональной деятельности, а затем представить ее группе. Это может быть рисунок, песня, четверостишие, схема, жест, пословица и т.д.</a:t>
            </a:r>
          </a:p>
          <a:p>
            <a:pPr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rgbClr val="7030A0"/>
                </a:solidFill>
              </a:rPr>
              <a:t>«Волшебные очки».</a:t>
            </a:r>
            <a:r>
              <a:rPr lang="ru-RU" sz="2400" b="1" dirty="0" smtClean="0">
                <a:solidFill>
                  <a:srgbClr val="7030A0"/>
                </a:solidFill>
              </a:rPr>
              <a:t> Каждый игрок, который надевает волшебные очки, все и всех видит только с хорошей стороны, о чем и рассказывает всем.</a:t>
            </a:r>
          </a:p>
          <a:p>
            <a:pPr>
              <a:buFont typeface="Wingdings" pitchFamily="2" charset="2"/>
              <a:buChar char="ü"/>
            </a:pPr>
            <a:r>
              <a:rPr lang="ru-RU" sz="2400" b="1" i="1" dirty="0" smtClean="0">
                <a:solidFill>
                  <a:srgbClr val="7030A0"/>
                </a:solidFill>
              </a:rPr>
              <a:t>Упражнение «Комплименты и подарки», («Горячий стул»):</a:t>
            </a:r>
            <a:r>
              <a:rPr lang="ru-RU" sz="2400" b="1" u="sng" dirty="0" smtClean="0">
                <a:solidFill>
                  <a:srgbClr val="7030A0"/>
                </a:solidFill>
              </a:rPr>
              <a:t> </a:t>
            </a:r>
            <a:endParaRPr lang="ru-RU" sz="2400" b="1" dirty="0" smtClean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rgbClr val="7030A0"/>
                </a:solidFill>
              </a:rPr>
              <a:t>Упражнение «Моя Вселенная»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rgbClr val="7030A0"/>
                </a:solidFill>
              </a:rPr>
              <a:t>Упражнение «Я люблю себя» (в парах)</a:t>
            </a:r>
          </a:p>
          <a:p>
            <a:pPr>
              <a:buFont typeface="Wingdings" pitchFamily="2" charset="2"/>
              <a:buChar char="ü"/>
            </a:pPr>
            <a:endParaRPr lang="ru-RU" sz="2400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B0F0"/>
                </a:solidFill>
              </a:rPr>
              <a:t>Домашнее задание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8686800" cy="45259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Упражнение «Ода о себе»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</a:rPr>
              <a:t>Возьмите лист бумаги. Успокойтесь, расслабьтесь, при необходимости посмотрите на себя в зеркало. Напишите себе хвалебную оду. Хвалите себя! Желайте себе добра, здоровья, успехов в делах, работе. Любви и всего остального. Форма изложения – небольшие предложения из 5-10 слов в прозе или в стихах. Напишите себе несколько од. Выберите из них ту, которая нравиться больше всего. Красиво перепишите, если можно – поместите в рамочку и повесьте (поставьте) на видном месте. Каждое утро прочитывайте эту оду вслух или мысленно. Почувствуйте, как при чтении оды у вас повышается настроение, жизненный тонус, как вы наполняетесь жизненными силами, и окружающий мир становится светлым и радостным.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7650" name="Picture 2" descr="D:\Мои документы\Мои рисунки\AM0WO88CANHIZKOCA4067XMCAFYCLP7CAU9Y794CAB2HHBTCASQWHIPCA4JLDX2CA5N86HDCAN2TWGHCATKJ3XWCAJOGDYRCAWSXGJPCA44D8UACAJZ83O9CAFJ6VB2CASXG2U8CA2VON8UCAQJEW0TCAXYVCI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5675" y="4362450"/>
            <a:ext cx="1838325" cy="2495550"/>
          </a:xfrm>
          <a:prstGeom prst="rect">
            <a:avLst/>
          </a:prstGeom>
          <a:noFill/>
        </p:spPr>
      </p:pic>
      <p:pic>
        <p:nvPicPr>
          <p:cNvPr id="27651" name="Picture 3" descr="D:\Мои документы\Мои рисунки\A8LCCBPCAEDNHJ6CAIQGJV5CAN5F6XMCAYZ2UROCANG8USLCA3NAVHLCA54O1NWCA36K22VCAUV84J2CAK06FRRCA4P5S07CAPE6K3ACA25M430CA8DT0DRCATM1B4KCASEPJE4CA9O8ZQBCA7IW2OGCAR299W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214546" cy="1654956"/>
          </a:xfrm>
          <a:prstGeom prst="rect">
            <a:avLst/>
          </a:prstGeom>
          <a:noFill/>
        </p:spPr>
      </p:pic>
      <p:pic>
        <p:nvPicPr>
          <p:cNvPr id="27652" name="Picture 4" descr="D:\Мои документы\Мои рисунки\AB3S5EDCA3JXBE1CAUHO905CAT7O4K1CAO6GXP9CA3M80OJCAVYQLUECARULLF1CA5JPLEPCAWP1Q67CAR2YYD0CAENUBG0CADG7PYTCA4PVDYBCAPE7AX7CA4FQXTNCAZRXO4RCAEN5E3TCAAPNQV0CA7SNLVJ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929198"/>
            <a:ext cx="1714480" cy="19288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D:\Мои документы\Мои рисунки\AZZRZWVCA1CH3NZCA63ZHLECAIGMLRXCAEWL16RCA83QRX6CA9PT8ESCAEMNHP0CAGBQ5POCAABQF8HCAL92K98CAKH8G8PCASZ205ACAWRBLZICADLMZLJCAOZ7V3XCA49RKKMCACHR9E1CAOJC320CAA3DX6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2357422" cy="2148183"/>
          </a:xfrm>
          <a:prstGeom prst="rect">
            <a:avLst/>
          </a:prstGeom>
          <a:noFill/>
        </p:spPr>
      </p:pic>
      <p:pic>
        <p:nvPicPr>
          <p:cNvPr id="28675" name="Picture 3" descr="D:\Мои документы\Мои рисунки\muzika_relak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0"/>
            <a:ext cx="2774443" cy="212244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00042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«Свободный </a:t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b="1" dirty="0" smtClean="0">
                <a:solidFill>
                  <a:srgbClr val="00B050"/>
                </a:solidFill>
              </a:rPr>
              <a:t>отчет»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214554"/>
            <a:ext cx="8686800" cy="45259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buNone/>
            </a:pPr>
            <a:r>
              <a:rPr lang="ru-RU" sz="2600" b="1" dirty="0" smtClean="0">
                <a:solidFill>
                  <a:srgbClr val="0070C0"/>
                </a:solidFill>
              </a:rPr>
              <a:t>В течение месяца постоянно говорите себе: «Я одобряю себя». Говорите это 300-400 раз в день.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0070C0"/>
                </a:solidFill>
              </a:rPr>
              <a:t> Каждое утро подходите к зеркалу и произносите: «Я люблю тебя и принимаю такой, какая ты есть. Что я могу сделать, чтобы ты была счастлива?» или «Я люблю тебя, я действительно люблю тебя», «Ты прекрасна, и я люблю тебя» или просто хвалите себя: «Я такая замечательная, красивая, умная, веселая, приятная во всех отношениях».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0070C0"/>
                </a:solidFill>
              </a:rPr>
              <a:t> Посмотрите в зеркало и скажите: «Я заслуживаю того, чтобы иметь... (или быть...) и принимаю это сейчас». Скажите это себе 2-3 раза.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Спасибо за внимание!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 descr="D:\Мои документы\Мои рисунки\29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285860"/>
            <a:ext cx="4357686" cy="3731387"/>
          </a:xfrm>
          <a:prstGeom prst="rect">
            <a:avLst/>
          </a:prstGeom>
          <a:noFill/>
        </p:spPr>
      </p:pic>
      <p:pic>
        <p:nvPicPr>
          <p:cNvPr id="1028" name="Picture 4" descr="D:\Мои документы\Мои рисунки\nashashkola_jp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5826" y="3500439"/>
            <a:ext cx="4458174" cy="33575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Мои документы\Мои рисунки\ATNZAMJCAXUNBNQCAL50W3JCAMTCBPQCAP0P2B3CA5RAV14CAO21VA8CAC6YY6WCAXAMTMSCA4Y4OXBCAXHZ9USCAU2KU1ICAU30ORACADNUZOACAUV60FICANXFX5SCAORP7RRCACSUWL8CAGZLTE8CANJ5T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28758" y="0"/>
            <a:ext cx="1315242" cy="126332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i="1" dirty="0" smtClean="0">
                <a:solidFill>
                  <a:srgbClr val="7030A0"/>
                </a:solidFill>
              </a:rPr>
              <a:t/>
            </a:r>
            <a:br>
              <a:rPr lang="en-US" b="1" i="1" dirty="0" smtClean="0">
                <a:solidFill>
                  <a:srgbClr val="7030A0"/>
                </a:solidFill>
              </a:rPr>
            </a:br>
            <a:r>
              <a:rPr lang="en-US" b="1" i="1" dirty="0" smtClean="0">
                <a:solidFill>
                  <a:srgbClr val="7030A0"/>
                </a:solidFill>
              </a:rPr>
              <a:t/>
            </a:r>
            <a:br>
              <a:rPr lang="en-US" b="1" i="1" dirty="0" smtClean="0">
                <a:solidFill>
                  <a:srgbClr val="7030A0"/>
                </a:solidFill>
              </a:rPr>
            </a:br>
            <a:r>
              <a:rPr lang="en-US" b="1" i="1" dirty="0" smtClean="0">
                <a:solidFill>
                  <a:srgbClr val="7030A0"/>
                </a:solidFill>
              </a:rPr>
              <a:t/>
            </a:r>
            <a:br>
              <a:rPr lang="en-US" b="1" i="1" dirty="0" smtClean="0">
                <a:solidFill>
                  <a:srgbClr val="7030A0"/>
                </a:solidFill>
              </a:rPr>
            </a:br>
            <a:r>
              <a:rPr lang="en-US" b="1" i="1" dirty="0" smtClean="0">
                <a:solidFill>
                  <a:srgbClr val="7030A0"/>
                </a:solidFill>
              </a:rPr>
              <a:t/>
            </a:r>
            <a:br>
              <a:rPr lang="en-US" b="1" i="1" dirty="0" smtClean="0">
                <a:solidFill>
                  <a:srgbClr val="7030A0"/>
                </a:solidFill>
              </a:rPr>
            </a:br>
            <a:r>
              <a:rPr lang="en-US" b="1" i="1" dirty="0" smtClean="0">
                <a:solidFill>
                  <a:srgbClr val="7030A0"/>
                </a:solidFill>
              </a:rPr>
              <a:t/>
            </a:r>
            <a:br>
              <a:rPr lang="en-US" b="1" i="1" dirty="0" smtClean="0">
                <a:solidFill>
                  <a:srgbClr val="7030A0"/>
                </a:solidFill>
              </a:rPr>
            </a:br>
            <a:r>
              <a:rPr lang="en-US" b="1" i="1" dirty="0" smtClean="0">
                <a:solidFill>
                  <a:srgbClr val="7030A0"/>
                </a:solidFill>
              </a:rPr>
              <a:t/>
            </a:r>
            <a:br>
              <a:rPr lang="en-US" b="1" i="1" dirty="0" smtClean="0">
                <a:solidFill>
                  <a:srgbClr val="7030A0"/>
                </a:solidFill>
              </a:rPr>
            </a:br>
            <a:r>
              <a:rPr lang="en-US" b="1" i="1" dirty="0" smtClean="0">
                <a:solidFill>
                  <a:srgbClr val="7030A0"/>
                </a:solidFill>
              </a:rPr>
              <a:t/>
            </a:r>
            <a:br>
              <a:rPr lang="en-US" b="1" i="1" dirty="0" smtClean="0">
                <a:solidFill>
                  <a:srgbClr val="7030A0"/>
                </a:solidFill>
              </a:rPr>
            </a:br>
            <a:r>
              <a:rPr lang="ru-RU" b="1" i="1" dirty="0" smtClean="0">
                <a:solidFill>
                  <a:srgbClr val="7030A0"/>
                </a:solidFill>
              </a:rPr>
              <a:t>Психологическая поддержка </a:t>
            </a:r>
            <a:r>
              <a:rPr lang="ru-RU" dirty="0" smtClean="0">
                <a:solidFill>
                  <a:srgbClr val="7030A0"/>
                </a:solidFill>
              </a:rPr>
              <a:t>педагога</a:t>
            </a:r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r>
              <a:rPr lang="ru-RU" dirty="0" smtClean="0"/>
              <a:t>направлена на повышение внутренней,  профессиональной мотивации учителя, укрепления доверия к инновациям, понимания необходимости перемен и  оптимизации обучения.</a:t>
            </a:r>
            <a:br>
              <a:rPr lang="ru-RU" dirty="0" smtClean="0"/>
            </a:b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4" name="Содержимое 3" descr="LOG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14282" y="4143380"/>
            <a:ext cx="3645352" cy="226933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 descr="D:\Мои документы\Мои рисунки\reform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3929066"/>
            <a:ext cx="4714908" cy="29289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362" name="Picture 2" descr="D:\Мои документы\Мои рисунки\A4SPZV3CAM92ZNOCALGKH4ECALWNL66CAINYCYBCANM1PN8CAUQQEJ2CA8D9P2VCAE0AU1VCA8T5DADCAS1Z01SCALCMJE5CAVJ0R8JCAL2VJE4CANFVQM8CA17CK6WCADX1EQVCAI5268JCAPXWH6ICAS11YE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388" y="142852"/>
            <a:ext cx="2571736" cy="188776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857232"/>
            <a:ext cx="8686800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Что будет?....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1600" dirty="0" smtClean="0"/>
              <a:t>Цель обучение ребенка состоит в том,</a:t>
            </a:r>
            <a:br>
              <a:rPr lang="ru-RU" sz="1600" dirty="0" smtClean="0"/>
            </a:br>
            <a:r>
              <a:rPr lang="ru-RU" sz="1600" dirty="0" smtClean="0"/>
              <a:t>чтобы сделать его способным развиваться дальше </a:t>
            </a:r>
            <a:br>
              <a:rPr lang="ru-RU" sz="1600" dirty="0" smtClean="0"/>
            </a:br>
            <a:r>
              <a:rPr lang="ru-RU" sz="1600" dirty="0" smtClean="0"/>
              <a:t>без помощи учителя.</a:t>
            </a:r>
            <a:br>
              <a:rPr lang="ru-RU" sz="1600" dirty="0" smtClean="0"/>
            </a:br>
            <a:r>
              <a:rPr lang="ru-RU" sz="1600" dirty="0" smtClean="0"/>
              <a:t> (Э. </a:t>
            </a:r>
            <a:r>
              <a:rPr lang="ru-RU" sz="1600" dirty="0" err="1" smtClean="0"/>
              <a:t>Хаббард</a:t>
            </a:r>
            <a:r>
              <a:rPr lang="ru-RU" sz="1600" dirty="0" smtClean="0"/>
              <a:t>)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71546"/>
            <a:ext cx="8696356" cy="6143668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   </a:t>
            </a:r>
            <a:endParaRPr lang="ru-RU" dirty="0" smtClean="0"/>
          </a:p>
          <a:p>
            <a:pPr algn="ctr">
              <a:buNone/>
            </a:pPr>
            <a:r>
              <a:rPr lang="ru-RU" spc="-100" dirty="0" smtClean="0">
                <a:solidFill>
                  <a:srgbClr val="0070C0"/>
                </a:solidFill>
              </a:rPr>
              <a:t>Стресс вызывает не новое, а неизвестное.</a:t>
            </a:r>
          </a:p>
          <a:p>
            <a:pPr algn="ctr">
              <a:buNone/>
            </a:pPr>
            <a:r>
              <a:rPr lang="en-US" spc="-100" dirty="0" smtClean="0">
                <a:solidFill>
                  <a:srgbClr val="0070C0"/>
                </a:solidFill>
              </a:rPr>
              <a:t>   </a:t>
            </a:r>
            <a:r>
              <a:rPr lang="ru-RU" spc="-100" dirty="0" smtClean="0">
                <a:solidFill>
                  <a:srgbClr val="0070C0"/>
                </a:solidFill>
              </a:rPr>
              <a:t>Для избавления чувства тревожности, напряжённости необходимо вникнуть и разобраться со всеми главными моментами в модернизации образования.</a:t>
            </a:r>
          </a:p>
          <a:p>
            <a:pPr algn="ctr">
              <a:buNone/>
            </a:pPr>
            <a:endParaRPr lang="ru-RU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rgbClr val="0070C0"/>
              </a:solidFill>
            </a:endParaRPr>
          </a:p>
          <a:p>
            <a:pPr lvl="4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3" descr="D:\Мои документы\Мои рисунки\r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40" y="3857628"/>
            <a:ext cx="5000660" cy="300037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686800" cy="8382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Метапредметные  результаты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71480"/>
            <a:ext cx="7000892" cy="557216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dirty="0" smtClean="0"/>
              <a:t>Это  </a:t>
            </a:r>
            <a:r>
              <a:rPr lang="ru-RU" i="1" dirty="0" smtClean="0">
                <a:solidFill>
                  <a:srgbClr val="7030A0"/>
                </a:solidFill>
                <a:latin typeface="+mj-lt"/>
              </a:rPr>
              <a:t>сформированность у обучающегося     </a:t>
            </a:r>
            <a:r>
              <a:rPr lang="ru-RU" b="1" i="1" dirty="0" smtClean="0">
                <a:solidFill>
                  <a:srgbClr val="7030A0"/>
                </a:solidFill>
                <a:latin typeface="+mj-lt"/>
              </a:rPr>
              <a:t>регулятивных, коммуникативных и познавательных универсальных действий</a:t>
            </a:r>
            <a:r>
              <a:rPr lang="ru-RU" i="1" dirty="0" smtClean="0">
                <a:solidFill>
                  <a:srgbClr val="7030A0"/>
                </a:solidFill>
                <a:latin typeface="+mj-lt"/>
              </a:rPr>
              <a:t>, т. е. таких умственных действий обучающихся, которые направлены на анализ своей познавательной деятельности и управление ею.</a:t>
            </a:r>
          </a:p>
          <a:p>
            <a:pPr>
              <a:buFont typeface="Wingdings" pitchFamily="2" charset="2"/>
              <a:buChar char="ü"/>
            </a:pPr>
            <a:r>
              <a:rPr lang="ru-RU" i="1" dirty="0" smtClean="0">
                <a:solidFill>
                  <a:srgbClr val="7030A0"/>
                </a:solidFill>
                <a:latin typeface="+mj-lt"/>
              </a:rPr>
              <a:t>целеполагание (целеустремлённость),</a:t>
            </a:r>
          </a:p>
          <a:p>
            <a:pPr>
              <a:buFont typeface="Wingdings" pitchFamily="2" charset="2"/>
              <a:buChar char="ü"/>
            </a:pPr>
            <a:r>
              <a:rPr lang="ru-RU" i="1" dirty="0" smtClean="0">
                <a:solidFill>
                  <a:srgbClr val="7030A0"/>
                </a:solidFill>
                <a:latin typeface="+mj-lt"/>
              </a:rPr>
              <a:t>творчески – интеллектуальная</a:t>
            </a:r>
          </a:p>
          <a:p>
            <a:pPr>
              <a:buNone/>
            </a:pPr>
            <a:r>
              <a:rPr lang="ru-RU" i="1" dirty="0" smtClean="0">
                <a:solidFill>
                  <a:srgbClr val="7030A0"/>
                </a:solidFill>
                <a:latin typeface="+mj-lt"/>
              </a:rPr>
              <a:t> активность;</a:t>
            </a:r>
          </a:p>
          <a:p>
            <a:pPr>
              <a:buFont typeface="Wingdings" pitchFamily="2" charset="2"/>
              <a:buChar char="ü"/>
            </a:pPr>
            <a:r>
              <a:rPr lang="ru-RU" i="1" dirty="0" smtClean="0">
                <a:solidFill>
                  <a:srgbClr val="7030A0"/>
                </a:solidFill>
                <a:latin typeface="+mj-lt"/>
              </a:rPr>
              <a:t> самостоятельность и</a:t>
            </a:r>
          </a:p>
          <a:p>
            <a:pPr>
              <a:buFont typeface="Wingdings" pitchFamily="2" charset="2"/>
              <a:buChar char="ü"/>
            </a:pPr>
            <a:r>
              <a:rPr lang="ru-RU" i="1" dirty="0" smtClean="0">
                <a:solidFill>
                  <a:srgbClr val="7030A0"/>
                </a:solidFill>
                <a:latin typeface="+mj-lt"/>
              </a:rPr>
              <a:t> стремление к саморазвитию.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  <a:ln>
            <a:solidFill>
              <a:srgbClr val="FF0000"/>
            </a:solidFill>
          </a:ln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Задача современного образования 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571612"/>
            <a:ext cx="8686800" cy="4525963"/>
          </a:xfrm>
        </p:spPr>
        <p:style>
          <a:lnRef idx="2">
            <a:schemeClr val="accent4"/>
          </a:lnRef>
          <a:fillRef idx="1003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научить и воспитать компетентного человека будущего. Современный человек постоянно находится в процессе обучения, саморазвития.</a:t>
            </a:r>
          </a:p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</a:rPr>
              <a:t>Предметом измерения </a:t>
            </a:r>
            <a:r>
              <a:rPr lang="ru-RU" dirty="0" smtClean="0">
                <a:solidFill>
                  <a:srgbClr val="002060"/>
                </a:solidFill>
              </a:rPr>
              <a:t>становится уровень </a:t>
            </a:r>
            <a:r>
              <a:rPr lang="ru-RU" i="1" dirty="0" smtClean="0">
                <a:solidFill>
                  <a:srgbClr val="002060"/>
                </a:solidFill>
              </a:rPr>
              <a:t>присвоения </a:t>
            </a:r>
            <a:r>
              <a:rPr lang="ru-RU" dirty="0" smtClean="0">
                <a:solidFill>
                  <a:srgbClr val="002060"/>
                </a:solidFill>
              </a:rPr>
              <a:t>обучающимся универсального учебного действия, обнаруживающий себя в том, что действие занимает в структуре учебной деятельности обучающегося место </a:t>
            </a:r>
            <a:r>
              <a:rPr lang="ru-RU" i="1" dirty="0" smtClean="0">
                <a:solidFill>
                  <a:srgbClr val="002060"/>
                </a:solidFill>
              </a:rPr>
              <a:t>операции, выступая средством, а не целью </a:t>
            </a:r>
            <a:r>
              <a:rPr lang="ru-RU" dirty="0" smtClean="0">
                <a:solidFill>
                  <a:srgbClr val="002060"/>
                </a:solidFill>
              </a:rPr>
              <a:t>активности ребёнка.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7411" name="Picture 3" descr="D:\Мои документы\Мои рисунки\A3Z4QX1CAFCHEVJCAU6FLLKCAUSWQV2CAG0LPZRCA90LWWLCAVU2ORJCA6SP8M8CAO19GZXCA3NRY65CAMKA1WBCA0BJB78CAOHL89GCAZ96R8PCAGYNVHUCAEBWAXNCA2WDX5FCA4AJ4GJCAES5JL1CAP0QM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1214422"/>
            <a:ext cx="1143000" cy="1543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развивающая и коррекционная деятельность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000108"/>
            <a:ext cx="8686800" cy="4525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1A7B03"/>
                </a:solidFill>
              </a:rPr>
              <a:t>В </a:t>
            </a:r>
            <a:r>
              <a:rPr lang="ru-RU" b="1" dirty="0" smtClean="0">
                <a:solidFill>
                  <a:srgbClr val="00B0F0"/>
                </a:solidFill>
              </a:rPr>
              <a:t>сфере </a:t>
            </a:r>
            <a:r>
              <a:rPr lang="ru-RU" b="1" i="1" dirty="0" smtClean="0">
                <a:solidFill>
                  <a:srgbClr val="00B0F0"/>
                </a:solidFill>
              </a:rPr>
              <a:t>личностных универсальных учебных действий </a:t>
            </a:r>
            <a:r>
              <a:rPr lang="ru-RU" b="1" dirty="0" smtClean="0">
                <a:solidFill>
                  <a:srgbClr val="1A7B03"/>
                </a:solidFill>
              </a:rPr>
              <a:t>развивающая и коррекционная деятельность педагога-психолога должна быть направлена на  формирование внутренней позиции обучающегося, адекватной самооценки, мотивации учебной деятельности, включая широкие социальные и познавательные мотивы, ориентации на моральные нормы и их выполнение, способность к моральной </a:t>
            </a:r>
            <a:r>
              <a:rPr lang="ru-RU" b="1" dirty="0" err="1" smtClean="0">
                <a:solidFill>
                  <a:srgbClr val="1A7B03"/>
                </a:solidFill>
              </a:rPr>
              <a:t>децентрации</a:t>
            </a:r>
            <a:r>
              <a:rPr lang="ru-RU" b="1" dirty="0" smtClean="0">
                <a:solidFill>
                  <a:srgbClr val="1A7B03"/>
                </a:solidFill>
              </a:rPr>
              <a:t>.</a:t>
            </a:r>
          </a:p>
          <a:p>
            <a:pPr>
              <a:buNone/>
            </a:pPr>
            <a:r>
              <a:rPr lang="ru-RU" b="1" dirty="0" smtClean="0">
                <a:solidFill>
                  <a:srgbClr val="1A7B03"/>
                </a:solidFill>
              </a:rPr>
              <a:t>В </a:t>
            </a:r>
            <a:r>
              <a:rPr lang="ru-RU" b="1" dirty="0" smtClean="0">
                <a:solidFill>
                  <a:srgbClr val="00B0F0"/>
                </a:solidFill>
              </a:rPr>
              <a:t>сфере </a:t>
            </a:r>
            <a:r>
              <a:rPr lang="ru-RU" b="1" i="1" dirty="0" smtClean="0">
                <a:solidFill>
                  <a:srgbClr val="00B0F0"/>
                </a:solidFill>
              </a:rPr>
              <a:t>коммуникативных универсальных учебных действий </a:t>
            </a:r>
            <a:r>
              <a:rPr lang="ru-RU" b="1" dirty="0" smtClean="0">
                <a:solidFill>
                  <a:srgbClr val="1A7B03"/>
                </a:solidFill>
              </a:rPr>
              <a:t>с помощью педагога-психолога приобретаются и отрабатываются умения учитывать позицию собеседника, организовывать и осуществлять сотрудничество и кооперацию со сверстниками, адекватно воспринимать и передавать информацию</a:t>
            </a:r>
            <a:r>
              <a:rPr lang="ru-RU" b="1" i="1" dirty="0" smtClean="0">
                <a:solidFill>
                  <a:srgbClr val="1A7B03"/>
                </a:solidFill>
              </a:rPr>
              <a:t>, </a:t>
            </a:r>
            <a:r>
              <a:rPr lang="ru-RU" b="1" dirty="0" smtClean="0">
                <a:solidFill>
                  <a:srgbClr val="1A7B03"/>
                </a:solidFill>
              </a:rPr>
              <a:t>отображать предметное содержание и условия деятельности в сообщениях. </a:t>
            </a:r>
            <a:r>
              <a:rPr lang="ru-RU" b="1" i="1" dirty="0" smtClean="0">
                <a:solidFill>
                  <a:srgbClr val="1A7B03"/>
                </a:solidFill>
              </a:rPr>
              <a:t> </a:t>
            </a:r>
            <a:endParaRPr lang="ru-RU" b="1" dirty="0" smtClean="0">
              <a:solidFill>
                <a:srgbClr val="1A7B03"/>
              </a:solidFill>
            </a:endParaRP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08" y="4572008"/>
            <a:ext cx="2428892" cy="2285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В психологическом значении этот термин можно определить как совокупность способов действия учащегося (а также связанных с ними навыков учебной работы), обеспечивающих его способность к самостоятельному усвоению новых знаний и умений, включая организацию этого процесса. </a:t>
            </a:r>
            <a:r>
              <a:rPr lang="ru-RU" b="1" i="1" dirty="0" smtClean="0"/>
              <a:t> </a:t>
            </a:r>
            <a:endParaRPr lang="ru-RU" dirty="0" smtClean="0"/>
          </a:p>
          <a:p>
            <a:pPr algn="ctr"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четыре блока УУД</a:t>
            </a:r>
            <a:endParaRPr lang="ru-RU" dirty="0" smtClean="0">
              <a:solidFill>
                <a:srgbClr val="FF0000"/>
              </a:solidFill>
            </a:endParaRPr>
          </a:p>
          <a:p>
            <a:pPr lvl="0">
              <a:buNone/>
            </a:pPr>
            <a:r>
              <a:rPr lang="ru-RU" b="1" i="1" dirty="0" smtClean="0"/>
              <a:t>1) </a:t>
            </a:r>
            <a:r>
              <a:rPr lang="ru-RU" b="1" i="1" dirty="0" smtClean="0">
                <a:solidFill>
                  <a:srgbClr val="002060"/>
                </a:solidFill>
              </a:rPr>
              <a:t>личностный; </a:t>
            </a:r>
            <a:endParaRPr lang="ru-RU" dirty="0" smtClean="0">
              <a:solidFill>
                <a:srgbClr val="002060"/>
              </a:solidFill>
            </a:endParaRPr>
          </a:p>
          <a:p>
            <a:pPr lvl="0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2) регулятивный (включающий также действия саморегуляции); </a:t>
            </a:r>
            <a:endParaRPr lang="ru-RU" dirty="0" smtClean="0">
              <a:solidFill>
                <a:srgbClr val="002060"/>
              </a:solidFill>
            </a:endParaRPr>
          </a:p>
          <a:p>
            <a:pPr lvl="0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3) познавательный; </a:t>
            </a:r>
            <a:endParaRPr lang="ru-RU" dirty="0" smtClean="0">
              <a:solidFill>
                <a:srgbClr val="002060"/>
              </a:solidFill>
            </a:endParaRPr>
          </a:p>
          <a:p>
            <a:pPr lvl="0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4) коммуникативный. </a:t>
            </a:r>
            <a:endParaRPr lang="ru-RU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  <p:pic>
        <p:nvPicPr>
          <p:cNvPr id="18435" name="Picture 3" descr="D:\Мои документы\Мои рисунки\5307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48007" y="4429132"/>
            <a:ext cx="1695993" cy="221455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00042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0070C0"/>
                </a:solidFill>
              </a:rPr>
              <a:t>Определение понятия                          «универсальные учебные  действия»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D:\Мои документы\Мои рисунки\27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42900"/>
            <a:ext cx="2786050" cy="1785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Оценка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lvl="0"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Оценка позволяет определить, в какой степени усвоен способ решения учебной задачи и насколько результат учебных действий соответствует их конечной цели. Оценка «сообщает» школьнику, решена или не решена им данная учебная задача </a:t>
            </a:r>
            <a:endParaRPr lang="ru-RU" dirty="0" smtClean="0">
              <a:solidFill>
                <a:srgbClr val="0070C0"/>
              </a:solidFill>
            </a:endParaRPr>
          </a:p>
          <a:p>
            <a:pPr lvl="0" algn="ctr">
              <a:buNone/>
            </a:pPr>
            <a:r>
              <a:rPr lang="ru-RU" b="1" dirty="0" smtClean="0">
                <a:solidFill>
                  <a:srgbClr val="00B050"/>
                </a:solidFill>
              </a:rPr>
              <a:t>Важнейшими психолого-педагогическими условиями развития творческого потенциала учащихся являются </a:t>
            </a:r>
          </a:p>
          <a:p>
            <a:pPr lvl="0">
              <a:buNone/>
            </a:pPr>
            <a:r>
              <a:rPr lang="ru-RU" b="1" dirty="0" smtClean="0">
                <a:solidFill>
                  <a:srgbClr val="7030A0"/>
                </a:solidFill>
              </a:rPr>
              <a:t>- в общении и учебном сотрудничестве - создание атмосферы психологической безопасности на основе </a:t>
            </a:r>
            <a:r>
              <a:rPr lang="ru-RU" b="1" dirty="0" err="1" smtClean="0">
                <a:solidFill>
                  <a:srgbClr val="7030A0"/>
                </a:solidFill>
              </a:rPr>
              <a:t>безоценочного</a:t>
            </a:r>
            <a:r>
              <a:rPr lang="ru-RU" b="1" dirty="0" smtClean="0">
                <a:solidFill>
                  <a:srgbClr val="7030A0"/>
                </a:solidFill>
              </a:rPr>
              <a:t> принятия личности учащегося во всей ее индивидуальности; </a:t>
            </a:r>
          </a:p>
          <a:p>
            <a:pPr lvl="0">
              <a:buNone/>
            </a:pPr>
            <a:r>
              <a:rPr lang="ru-RU" b="1" dirty="0" smtClean="0">
                <a:solidFill>
                  <a:srgbClr val="7030A0"/>
                </a:solidFill>
              </a:rPr>
              <a:t>- организация учебной деятельности и усвоения учебного содержания на основе реализации принципов </a:t>
            </a:r>
            <a:r>
              <a:rPr lang="ru-RU" b="1" dirty="0" err="1" smtClean="0">
                <a:solidFill>
                  <a:srgbClr val="7030A0"/>
                </a:solidFill>
              </a:rPr>
              <a:t>проблемности</a:t>
            </a:r>
            <a:r>
              <a:rPr lang="ru-RU" b="1" dirty="0" smtClean="0">
                <a:solidFill>
                  <a:srgbClr val="7030A0"/>
                </a:solidFill>
              </a:rPr>
              <a:t>, диалогичности, индивидуализации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Важно:</a:t>
            </a:r>
            <a:endParaRPr lang="ru-RU" dirty="0" smtClean="0">
              <a:solidFill>
                <a:srgbClr val="FF0000"/>
              </a:solidFill>
            </a:endParaRPr>
          </a:p>
          <a:p>
            <a:pPr lvl="0"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Влияние на  развитие адекватной самооценки, </a:t>
            </a:r>
            <a:r>
              <a:rPr lang="ru-RU" b="1" i="1" dirty="0" err="1" smtClean="0">
                <a:solidFill>
                  <a:srgbClr val="0070C0"/>
                </a:solidFill>
              </a:rPr>
              <a:t>Я-концепции</a:t>
            </a:r>
            <a:r>
              <a:rPr lang="ru-RU" b="1" i="1" dirty="0" smtClean="0">
                <a:solidFill>
                  <a:srgbClr val="0070C0"/>
                </a:solidFill>
              </a:rPr>
              <a:t> младшего школьника</a:t>
            </a:r>
            <a:endParaRPr lang="ru-RU" dirty="0" smtClean="0">
              <a:solidFill>
                <a:srgbClr val="0070C0"/>
              </a:solidFill>
            </a:endParaRPr>
          </a:p>
          <a:p>
            <a:pPr lvl="0"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Формирование умения  анализировать содержание собственных действий и их основания с точки зрения их соответствия требуемому результату  (развитие рефлексии)</a:t>
            </a:r>
            <a:endParaRPr lang="ru-RU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D:\Мои документы\Мои рисунки\delausam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4124325"/>
            <a:ext cx="3457575" cy="27336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8401016" cy="4240211"/>
          </a:xfrm>
        </p:spPr>
        <p:txBody>
          <a:bodyPr/>
          <a:lstStyle/>
          <a:p>
            <a:pPr lvl="0">
              <a:buNone/>
            </a:pPr>
            <a:r>
              <a:rPr lang="ru-RU" sz="2800" b="1" i="1" dirty="0" smtClean="0">
                <a:solidFill>
                  <a:srgbClr val="00B050"/>
                </a:solidFill>
              </a:rPr>
              <a:t>Самооценка </a:t>
            </a:r>
            <a:r>
              <a:rPr lang="ru-RU" sz="2800" b="1" dirty="0" smtClean="0">
                <a:solidFill>
                  <a:srgbClr val="00B050"/>
                </a:solidFill>
              </a:rPr>
              <a:t>является ядерным образованием самосознания  личности, выступая как система оценок и  представлений о себе, своих качествах и возможностях, своем месте в мире и системе отношений с другими людьми. Важную роль в развитии самооценки на ступени начального образования играет учебная деятельность (Захарова А.В., </a:t>
            </a:r>
            <a:r>
              <a:rPr lang="ru-RU" sz="2800" b="1" dirty="0" err="1" smtClean="0">
                <a:solidFill>
                  <a:srgbClr val="00B050"/>
                </a:solidFill>
              </a:rPr>
              <a:t>Фельдштейн</a:t>
            </a:r>
            <a:r>
              <a:rPr lang="ru-RU" sz="2800" b="1" dirty="0" smtClean="0">
                <a:solidFill>
                  <a:srgbClr val="00B050"/>
                </a:solidFill>
              </a:rPr>
              <a:t> Д.И. и др.,).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0070C0"/>
                </a:solidFill>
              </a:rPr>
              <a:t>Оценка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234</TotalTime>
  <Words>753</Words>
  <Application>Microsoft Office PowerPoint</Application>
  <PresentationFormat>Экран (4:3)</PresentationFormat>
  <Paragraphs>96</Paragraphs>
  <Slides>17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Трек</vt:lpstr>
      <vt:lpstr>  Взаимодополняющая  работа педагога-психолога и учителя начальных классов на этапах формирования УУД  у учащихся начальной школы  </vt:lpstr>
      <vt:lpstr>       Психологическая поддержка педагога направлена на повышение внутренней,  профессиональной мотивации учителя, укрепления доверия к инновациям, понимания необходимости перемен и  оптимизации обучения. </vt:lpstr>
      <vt:lpstr>Что будет?....   Цель обучение ребенка состоит в том, чтобы сделать его способным развиваться дальше  без помощи учителя.  (Э. Хаббард) </vt:lpstr>
      <vt:lpstr>Метапредметные  результаты</vt:lpstr>
      <vt:lpstr>Задача современного образования </vt:lpstr>
      <vt:lpstr>развивающая и коррекционная деятельность</vt:lpstr>
      <vt:lpstr>Определение понятия                          «универсальные учебные  действия» </vt:lpstr>
      <vt:lpstr>Оценка </vt:lpstr>
      <vt:lpstr>Оценка </vt:lpstr>
      <vt:lpstr>АЛГОРИТМ ОЦЕНКИ: </vt:lpstr>
      <vt:lpstr>Рекомендации педагогам о   психолого-педагогических основах оценивания знаний учащихся </vt:lpstr>
      <vt:lpstr>Воспитывая других мы воспитываем прежде всего самих себя.  (А. Острогорский) </vt:lpstr>
      <vt:lpstr>Рекомендации учителю по формированию коммуникативных УУД </vt:lpstr>
      <vt:lpstr>Упражнения для тренинга психологической готовности педагогов к инновационной деятельности</vt:lpstr>
      <vt:lpstr>Домашнее задание </vt:lpstr>
      <vt:lpstr>«Свободный  отчет»</vt:lpstr>
      <vt:lpstr>Спасибо за внимание!</vt:lpstr>
    </vt:vector>
  </TitlesOfParts>
  <Company>oo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Взаимодополняющая  работа педагога-психолога и учителя начальных классов на этапах формирования УУД у учащихся начальной школы  </dc:title>
  <dc:creator>ooo</dc:creator>
  <cp:lastModifiedBy>ooo</cp:lastModifiedBy>
  <cp:revision>24</cp:revision>
  <dcterms:created xsi:type="dcterms:W3CDTF">2011-10-23T18:30:07Z</dcterms:created>
  <dcterms:modified xsi:type="dcterms:W3CDTF">2011-10-23T22:25:06Z</dcterms:modified>
</cp:coreProperties>
</file>