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81" r:id="rId4"/>
    <p:sldId id="282" r:id="rId5"/>
    <p:sldId id="283" r:id="rId6"/>
    <p:sldId id="259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0" r:id="rId16"/>
    <p:sldId id="284" r:id="rId17"/>
    <p:sldId id="285" r:id="rId18"/>
    <p:sldId id="286" r:id="rId19"/>
    <p:sldId id="287" r:id="rId20"/>
    <p:sldId id="288" r:id="rId21"/>
    <p:sldId id="289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Pt>
            <c:idx val="7"/>
            <c:spPr>
              <a:solidFill>
                <a:srgbClr val="92D05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C00000"/>
              </a:solidFill>
            </c:spPr>
          </c:dPt>
          <c:dPt>
            <c:idx val="10"/>
            <c:spPr>
              <a:solidFill>
                <a:srgbClr val="002060"/>
              </a:solidFill>
            </c:spPr>
          </c:dPt>
          <c:dPt>
            <c:idx val="11"/>
            <c:spPr>
              <a:solidFill>
                <a:srgbClr val="00B0F0"/>
              </a:solidFill>
            </c:spPr>
          </c:dPt>
          <c:dPt>
            <c:idx val="12"/>
            <c:spPr>
              <a:solidFill>
                <a:srgbClr val="FFFF00"/>
              </a:solidFill>
            </c:spPr>
          </c:dPt>
          <c:dPt>
            <c:idx val="13"/>
            <c:spPr>
              <a:solidFill>
                <a:srgbClr val="FFC000"/>
              </a:solidFill>
            </c:spPr>
          </c:dPt>
          <c:dPt>
            <c:idx val="14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Лист1!$A$2:$A$17</c:f>
              <c:strCache>
                <c:ptCount val="16"/>
                <c:pt idx="0">
                  <c:v>симпатия к учителям</c:v>
                </c:pt>
                <c:pt idx="1">
                  <c:v>желание приходить сюда</c:v>
                </c:pt>
                <c:pt idx="2">
                  <c:v>благодарность</c:v>
                </c:pt>
                <c:pt idx="3">
                  <c:v>тревогу за будущее</c:v>
                </c:pt>
                <c:pt idx="4">
                  <c:v>страх</c:v>
                </c:pt>
                <c:pt idx="5">
                  <c:v>чувство унижения</c:v>
                </c:pt>
                <c:pt idx="6">
                  <c:v>обиду</c:v>
                </c:pt>
                <c:pt idx="7">
                  <c:v>сомнение</c:v>
                </c:pt>
                <c:pt idx="8">
                  <c:v>раздражение</c:v>
                </c:pt>
                <c:pt idx="9">
                  <c:v>неудовлетворённость собой</c:v>
                </c:pt>
                <c:pt idx="10">
                  <c:v>беспокойство</c:v>
                </c:pt>
                <c:pt idx="11">
                  <c:v>уверенность в себе</c:v>
                </c:pt>
                <c:pt idx="12">
                  <c:v>радость</c:v>
                </c:pt>
                <c:pt idx="13">
                  <c:v>скуку</c:v>
                </c:pt>
                <c:pt idx="14">
                  <c:v>усталость</c:v>
                </c:pt>
                <c:pt idx="15">
                  <c:v>спокойствие</c:v>
                </c:pt>
              </c:strCache>
            </c:strRef>
          </c:cat>
          <c:val>
            <c:numRef>
              <c:f>Лист1!$B$2:$B$17</c:f>
              <c:numCache>
                <c:formatCode>0%</c:formatCode>
                <c:ptCount val="16"/>
                <c:pt idx="0">
                  <c:v>0.4</c:v>
                </c:pt>
                <c:pt idx="1">
                  <c:v>0.4400000000000005</c:v>
                </c:pt>
                <c:pt idx="2">
                  <c:v>0.48000000000000032</c:v>
                </c:pt>
                <c:pt idx="3">
                  <c:v>0.30000000000000032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0.12000000000000002</c:v>
                </c:pt>
                <c:pt idx="8">
                  <c:v>8.0000000000000224E-2</c:v>
                </c:pt>
                <c:pt idx="9">
                  <c:v>0.2</c:v>
                </c:pt>
                <c:pt idx="10">
                  <c:v>0.28000000000000008</c:v>
                </c:pt>
                <c:pt idx="11">
                  <c:v>0.36000000000000032</c:v>
                </c:pt>
                <c:pt idx="12">
                  <c:v>0.4</c:v>
                </c:pt>
                <c:pt idx="13">
                  <c:v>0.12000000000000002</c:v>
                </c:pt>
                <c:pt idx="14">
                  <c:v>0.36000000000000032</c:v>
                </c:pt>
                <c:pt idx="15">
                  <c:v>0.6800000000000016</c:v>
                </c:pt>
              </c:numCache>
            </c:numRef>
          </c:val>
        </c:ser>
        <c:axId val="77356032"/>
        <c:axId val="77357824"/>
      </c:barChart>
      <c:catAx>
        <c:axId val="77356032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357824"/>
        <c:crosses val="autoZero"/>
        <c:auto val="1"/>
        <c:lblAlgn val="ctr"/>
        <c:lblOffset val="100"/>
      </c:catAx>
      <c:valAx>
        <c:axId val="77357824"/>
        <c:scaling>
          <c:orientation val="minMax"/>
        </c:scaling>
        <c:axPos val="b"/>
        <c:majorGridlines/>
        <c:numFmt formatCode="0%" sourceLinked="1"/>
        <c:tickLblPos val="nextTo"/>
        <c:crossAx val="77356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997794546515256"/>
          <c:y val="0.14867475283834325"/>
          <c:w val="0.32002205453485205"/>
          <c:h val="0.7795559273335656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ln>
      <a:solidFill>
        <a:srgbClr val="0070C0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rgbClr val="0070C0"/>
              </a:solidFill>
            </c:spPr>
          </c:dPt>
          <c:dPt>
            <c:idx val="6"/>
            <c:spPr>
              <a:solidFill>
                <a:srgbClr val="C00000"/>
              </a:solidFill>
            </c:spPr>
          </c:dPt>
          <c:dPt>
            <c:idx val="7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проблемы и страхи в отношениях с учителем</c:v>
                </c:pt>
                <c:pt idx="1">
                  <c:v>низкая физиологическая сопротивляемость</c:v>
                </c:pt>
                <c:pt idx="2">
                  <c:v>страх несоответствовать ожиданиям</c:v>
                </c:pt>
                <c:pt idx="3">
                  <c:v>страх ситуации проверки знаний</c:v>
                </c:pt>
                <c:pt idx="4">
                  <c:v>страх самовыражения</c:v>
                </c:pt>
                <c:pt idx="5">
                  <c:v>фрустрация потребностив  достижения успеха</c:v>
                </c:pt>
                <c:pt idx="6">
                  <c:v>переживание социального стресса</c:v>
                </c:pt>
                <c:pt idx="7">
                  <c:v>общая тревожность в школе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0.30000000000000032</c:v>
                </c:pt>
                <c:pt idx="1">
                  <c:v>0.2</c:v>
                </c:pt>
                <c:pt idx="2">
                  <c:v>0.28000000000000008</c:v>
                </c:pt>
                <c:pt idx="3">
                  <c:v>0.30000000000000032</c:v>
                </c:pt>
                <c:pt idx="4">
                  <c:v>0.12000000000000002</c:v>
                </c:pt>
                <c:pt idx="5">
                  <c:v>0.32000000000000123</c:v>
                </c:pt>
                <c:pt idx="6">
                  <c:v>0.2</c:v>
                </c:pt>
                <c:pt idx="7">
                  <c:v>0.30000000000000032</c:v>
                </c:pt>
              </c:numCache>
            </c:numRef>
          </c:val>
        </c:ser>
        <c:axId val="43585536"/>
        <c:axId val="43587072"/>
      </c:barChart>
      <c:catAx>
        <c:axId val="43585536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3587072"/>
        <c:crosses val="autoZero"/>
        <c:auto val="1"/>
        <c:lblAlgn val="ctr"/>
        <c:lblOffset val="100"/>
      </c:catAx>
      <c:valAx>
        <c:axId val="43587072"/>
        <c:scaling>
          <c:orientation val="minMax"/>
        </c:scaling>
        <c:axPos val="b"/>
        <c:majorGridlines/>
        <c:numFmt formatCode="0%" sourceLinked="1"/>
        <c:tickLblPos val="nextTo"/>
        <c:crossAx val="435855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ln>
      <a:solidFill>
        <a:srgbClr val="00B0F0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негативное отношение к школе, школьная дезадаптация</c:v>
                </c:pt>
                <c:pt idx="1">
                  <c:v>низкая мотивация</c:v>
                </c:pt>
                <c:pt idx="2">
                  <c:v>положительное отношение к школе, но школа привлекает внеучебной деятельностью</c:v>
                </c:pt>
                <c:pt idx="3">
                  <c:v>хорошая школьная мотивация</c:v>
                </c:pt>
                <c:pt idx="4">
                  <c:v>высокий уровень школьной мотивации, учебная активность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0.24000000000000021</c:v>
                </c:pt>
                <c:pt idx="3">
                  <c:v>0.44</c:v>
                </c:pt>
                <c:pt idx="4">
                  <c:v>0.32000000000000101</c:v>
                </c:pt>
              </c:numCache>
            </c:numRef>
          </c:val>
        </c:ser>
        <c:axId val="79033472"/>
        <c:axId val="79035008"/>
      </c:barChart>
      <c:catAx>
        <c:axId val="79033472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035008"/>
        <c:crosses val="autoZero"/>
        <c:auto val="1"/>
        <c:lblAlgn val="ctr"/>
        <c:lblOffset val="100"/>
      </c:catAx>
      <c:valAx>
        <c:axId val="79035008"/>
        <c:scaling>
          <c:orientation val="minMax"/>
        </c:scaling>
        <c:axPos val="b"/>
        <c:majorGridlines/>
        <c:numFmt formatCode="0%" sourceLinked="1"/>
        <c:tickLblPos val="nextTo"/>
        <c:crossAx val="790334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ln>
      <a:solidFill>
        <a:srgbClr val="00B0F0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конец года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Лист1!$A$2:$A$17</c:f>
              <c:strCache>
                <c:ptCount val="16"/>
                <c:pt idx="0">
                  <c:v>проблемы и страхи в отношениях с учителем</c:v>
                </c:pt>
                <c:pt idx="1">
                  <c:v>низкая физиологическая сопротивляемость</c:v>
                </c:pt>
                <c:pt idx="2">
                  <c:v>страх несоответствовать ожиданиям</c:v>
                </c:pt>
                <c:pt idx="3">
                  <c:v>страх ситуации проверки знаний</c:v>
                </c:pt>
                <c:pt idx="4">
                  <c:v>страх самовыражения</c:v>
                </c:pt>
                <c:pt idx="5">
                  <c:v>фрустрация потребностив  достижения успеха</c:v>
                </c:pt>
                <c:pt idx="6">
                  <c:v>переживание социального стресса</c:v>
                </c:pt>
                <c:pt idx="7">
                  <c:v>общая тревожность в школе</c:v>
                </c:pt>
                <c:pt idx="8">
                  <c:v>раздражение</c:v>
                </c:pt>
                <c:pt idx="9">
                  <c:v>неудовлетворённость собой</c:v>
                </c:pt>
                <c:pt idx="10">
                  <c:v>беспокойство</c:v>
                </c:pt>
                <c:pt idx="11">
                  <c:v>уверенность в себе</c:v>
                </c:pt>
                <c:pt idx="12">
                  <c:v>радость</c:v>
                </c:pt>
                <c:pt idx="13">
                  <c:v>скуку</c:v>
                </c:pt>
                <c:pt idx="14">
                  <c:v>усталость</c:v>
                </c:pt>
                <c:pt idx="15">
                  <c:v>спокойствие</c:v>
                </c:pt>
              </c:strCache>
            </c:strRef>
          </c:cat>
          <c:val>
            <c:numRef>
              <c:f>Лист1!$B$2:$B$17</c:f>
              <c:numCache>
                <c:formatCode>0%</c:formatCode>
                <c:ptCount val="16"/>
                <c:pt idx="0">
                  <c:v>0.30000000000000032</c:v>
                </c:pt>
                <c:pt idx="1">
                  <c:v>0.2</c:v>
                </c:pt>
                <c:pt idx="2">
                  <c:v>0.28000000000000008</c:v>
                </c:pt>
                <c:pt idx="3">
                  <c:v>0.30000000000000032</c:v>
                </c:pt>
                <c:pt idx="4">
                  <c:v>0.12000000000000002</c:v>
                </c:pt>
                <c:pt idx="5">
                  <c:v>0.32000000000000123</c:v>
                </c:pt>
                <c:pt idx="6">
                  <c:v>0.2</c:v>
                </c:pt>
                <c:pt idx="7">
                  <c:v>0.30000000000000032</c:v>
                </c:pt>
                <c:pt idx="8">
                  <c:v>8.0000000000000043E-2</c:v>
                </c:pt>
                <c:pt idx="9">
                  <c:v>0.2</c:v>
                </c:pt>
                <c:pt idx="10">
                  <c:v>0.28000000000000008</c:v>
                </c:pt>
                <c:pt idx="11">
                  <c:v>0.36000000000000032</c:v>
                </c:pt>
                <c:pt idx="12">
                  <c:v>0.4</c:v>
                </c:pt>
                <c:pt idx="13">
                  <c:v>0.12000000000000002</c:v>
                </c:pt>
                <c:pt idx="14">
                  <c:v>0.36000000000000032</c:v>
                </c:pt>
                <c:pt idx="15">
                  <c:v>0.68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Лист1!$A$2:$A$17</c:f>
              <c:strCache>
                <c:ptCount val="16"/>
                <c:pt idx="0">
                  <c:v>проблемы и страхи в отношениях с учителем</c:v>
                </c:pt>
                <c:pt idx="1">
                  <c:v>низкая физиологическая сопротивляемость</c:v>
                </c:pt>
                <c:pt idx="2">
                  <c:v>страх несоответствовать ожиданиям</c:v>
                </c:pt>
                <c:pt idx="3">
                  <c:v>страх ситуации проверки знаний</c:v>
                </c:pt>
                <c:pt idx="4">
                  <c:v>страх самовыражения</c:v>
                </c:pt>
                <c:pt idx="5">
                  <c:v>фрустрация потребностив  достижения успеха</c:v>
                </c:pt>
                <c:pt idx="6">
                  <c:v>переживание социального стресса</c:v>
                </c:pt>
                <c:pt idx="7">
                  <c:v>общая тревожность в школе</c:v>
                </c:pt>
                <c:pt idx="8">
                  <c:v>раздражение</c:v>
                </c:pt>
                <c:pt idx="9">
                  <c:v>неудовлетворённость собой</c:v>
                </c:pt>
                <c:pt idx="10">
                  <c:v>беспокойство</c:v>
                </c:pt>
                <c:pt idx="11">
                  <c:v>уверенность в себе</c:v>
                </c:pt>
                <c:pt idx="12">
                  <c:v>радость</c:v>
                </c:pt>
                <c:pt idx="13">
                  <c:v>скуку</c:v>
                </c:pt>
                <c:pt idx="14">
                  <c:v>усталость</c:v>
                </c:pt>
                <c:pt idx="15">
                  <c:v>спокойствие</c:v>
                </c:pt>
              </c:strCache>
            </c:strRef>
          </c:cat>
          <c:val>
            <c:numRef>
              <c:f>Лист1!$C$2:$C$17</c:f>
              <c:numCache>
                <c:formatCode>0%</c:formatCode>
                <c:ptCount val="16"/>
                <c:pt idx="0">
                  <c:v>0.25</c:v>
                </c:pt>
                <c:pt idx="1">
                  <c:v>0.15000000000000024</c:v>
                </c:pt>
                <c:pt idx="2">
                  <c:v>0.60000000000000064</c:v>
                </c:pt>
                <c:pt idx="3">
                  <c:v>0.25</c:v>
                </c:pt>
                <c:pt idx="4">
                  <c:v>0.2</c:v>
                </c:pt>
                <c:pt idx="5">
                  <c:v>0.45</c:v>
                </c:pt>
                <c:pt idx="6">
                  <c:v>0.30000000000000032</c:v>
                </c:pt>
                <c:pt idx="7">
                  <c:v>0.76000000000000245</c:v>
                </c:pt>
                <c:pt idx="8">
                  <c:v>0.12000000000000002</c:v>
                </c:pt>
                <c:pt idx="9">
                  <c:v>0.25</c:v>
                </c:pt>
                <c:pt idx="10">
                  <c:v>0.72000000000000064</c:v>
                </c:pt>
                <c:pt idx="11">
                  <c:v>0.30000000000000032</c:v>
                </c:pt>
                <c:pt idx="12">
                  <c:v>0.35000000000000031</c:v>
                </c:pt>
                <c:pt idx="13">
                  <c:v>0.14000000000000001</c:v>
                </c:pt>
                <c:pt idx="14">
                  <c:v>0.30000000000000032</c:v>
                </c:pt>
                <c:pt idx="15">
                  <c:v>0.36000000000000032</c:v>
                </c:pt>
              </c:numCache>
            </c:numRef>
          </c:val>
        </c:ser>
        <c:marker val="1"/>
        <c:axId val="80051584"/>
        <c:axId val="80053376"/>
      </c:lineChart>
      <c:catAx>
        <c:axId val="800515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053376"/>
        <c:crosses val="autoZero"/>
        <c:auto val="1"/>
        <c:lblAlgn val="ctr"/>
        <c:lblOffset val="100"/>
      </c:catAx>
      <c:valAx>
        <c:axId val="80053376"/>
        <c:scaling>
          <c:orientation val="minMax"/>
        </c:scaling>
        <c:axPos val="l"/>
        <c:numFmt formatCode="0%" sourceLinked="1"/>
        <c:majorTickMark val="none"/>
        <c:tickLblPos val="nextTo"/>
        <c:crossAx val="80051584"/>
        <c:crosses val="autoZero"/>
        <c:crossBetween val="between"/>
      </c:valAx>
    </c:plotArea>
    <c:legend>
      <c:legendPos val="b"/>
      <c:layout/>
    </c:legend>
    <c:plotVisOnly val="1"/>
  </c:chart>
  <c:spPr>
    <a:ln>
      <a:solidFill>
        <a:srgbClr val="00B0F0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конец года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60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Лист1!$A$2:$A$9</c:f>
              <c:strCache>
                <c:ptCount val="8"/>
                <c:pt idx="0">
                  <c:v>проблемы и страхи в отношениях с учителем</c:v>
                </c:pt>
                <c:pt idx="1">
                  <c:v>низкая физиологическая сопротивляемость</c:v>
                </c:pt>
                <c:pt idx="2">
                  <c:v>страх несоответствовать ожиданиям</c:v>
                </c:pt>
                <c:pt idx="3">
                  <c:v>страх ситуации проверки знаний</c:v>
                </c:pt>
                <c:pt idx="4">
                  <c:v>страх самовыражения</c:v>
                </c:pt>
                <c:pt idx="5">
                  <c:v>фрустрация потребностив  достижения успеха</c:v>
                </c:pt>
                <c:pt idx="6">
                  <c:v>переживание социального стресса</c:v>
                </c:pt>
                <c:pt idx="7">
                  <c:v>общая тревожность в школе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0.30000000000000032</c:v>
                </c:pt>
                <c:pt idx="1">
                  <c:v>0.2</c:v>
                </c:pt>
                <c:pt idx="2">
                  <c:v>0.28000000000000008</c:v>
                </c:pt>
                <c:pt idx="3">
                  <c:v>0.30000000000000032</c:v>
                </c:pt>
                <c:pt idx="4">
                  <c:v>0.12000000000000002</c:v>
                </c:pt>
                <c:pt idx="5">
                  <c:v>0.32000000000000123</c:v>
                </c:pt>
                <c:pt idx="6">
                  <c:v>0.2</c:v>
                </c:pt>
                <c:pt idx="7">
                  <c:v>0.30000000000000032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Лист1!$A$2:$A$9</c:f>
              <c:strCache>
                <c:ptCount val="8"/>
                <c:pt idx="0">
                  <c:v>проблемы и страхи в отношениях с учителем</c:v>
                </c:pt>
                <c:pt idx="1">
                  <c:v>низкая физиологическая сопротивляемость</c:v>
                </c:pt>
                <c:pt idx="2">
                  <c:v>страх несоответствовать ожиданиям</c:v>
                </c:pt>
                <c:pt idx="3">
                  <c:v>страх ситуации проверки знаний</c:v>
                </c:pt>
                <c:pt idx="4">
                  <c:v>страх самовыражения</c:v>
                </c:pt>
                <c:pt idx="5">
                  <c:v>фрустрация потребностив  достижения успеха</c:v>
                </c:pt>
                <c:pt idx="6">
                  <c:v>переживание социального стресса</c:v>
                </c:pt>
                <c:pt idx="7">
                  <c:v>общая тревожность в школе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0.25</c:v>
                </c:pt>
                <c:pt idx="1">
                  <c:v>0.15000000000000024</c:v>
                </c:pt>
                <c:pt idx="2">
                  <c:v>0.60000000000000064</c:v>
                </c:pt>
                <c:pt idx="3">
                  <c:v>0.24000000000000021</c:v>
                </c:pt>
                <c:pt idx="4">
                  <c:v>0.2</c:v>
                </c:pt>
                <c:pt idx="5">
                  <c:v>0.45</c:v>
                </c:pt>
                <c:pt idx="6">
                  <c:v>0.30000000000000032</c:v>
                </c:pt>
                <c:pt idx="7">
                  <c:v>0.76000000000000245</c:v>
                </c:pt>
              </c:numCache>
            </c:numRef>
          </c:val>
        </c:ser>
        <c:marker val="1"/>
        <c:axId val="82163584"/>
        <c:axId val="82165120"/>
      </c:lineChart>
      <c:catAx>
        <c:axId val="821635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pc="-100" baseline="0">
                <a:latin typeface="Times New Roman" pitchFamily="18" charset="0"/>
              </a:defRPr>
            </a:pPr>
            <a:endParaRPr lang="ru-RU"/>
          </a:p>
        </c:txPr>
        <c:crossAx val="82165120"/>
        <c:crosses val="autoZero"/>
        <c:auto val="1"/>
        <c:lblAlgn val="ctr"/>
        <c:lblOffset val="100"/>
      </c:catAx>
      <c:valAx>
        <c:axId val="82165120"/>
        <c:scaling>
          <c:orientation val="minMax"/>
        </c:scaling>
        <c:axPos val="l"/>
        <c:numFmt formatCode="0%" sourceLinked="1"/>
        <c:majorTickMark val="none"/>
        <c:tickLblPos val="nextTo"/>
        <c:crossAx val="82163584"/>
        <c:crosses val="autoZero"/>
        <c:crossBetween val="between"/>
      </c:valAx>
    </c:plotArea>
    <c:legend>
      <c:legendPos val="b"/>
      <c:layout/>
    </c:legend>
    <c:plotVisOnly val="1"/>
  </c:chart>
  <c:spPr>
    <a:ln>
      <a:solidFill>
        <a:srgbClr val="00B0F0"/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7.185750636132314E-2"/>
          <c:y val="2.5219298245614096E-2"/>
          <c:w val="0.75230534351145062"/>
          <c:h val="0.6624122807017515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конец года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негативное отношение к школе, школьная дезадаптация</c:v>
                </c:pt>
                <c:pt idx="1">
                  <c:v>низкая мотивация</c:v>
                </c:pt>
                <c:pt idx="2">
                  <c:v>положительное отношение к школе</c:v>
                </c:pt>
                <c:pt idx="3">
                  <c:v>хорошая школьная мотивация</c:v>
                </c:pt>
                <c:pt idx="4">
                  <c:v>высокий уровень школьной мотивации, учебная активность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0.24000000000000021</c:v>
                </c:pt>
                <c:pt idx="3">
                  <c:v>0.44</c:v>
                </c:pt>
                <c:pt idx="4">
                  <c:v>0.32000000000000139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 cap="rnd">
                <a:bevel/>
              </a:ln>
            </c:spPr>
          </c:marke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негативное отношение к школе, школьная дезадаптация</c:v>
                </c:pt>
                <c:pt idx="1">
                  <c:v>низкая мотивация</c:v>
                </c:pt>
                <c:pt idx="2">
                  <c:v>положительное отношение к школе</c:v>
                </c:pt>
                <c:pt idx="3">
                  <c:v>хорошая школьная мотивация</c:v>
                </c:pt>
                <c:pt idx="4">
                  <c:v>высокий уровень школьной мотивации, учебная активность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0.05</c:v>
                </c:pt>
                <c:pt idx="1">
                  <c:v>0.12000000000000002</c:v>
                </c:pt>
                <c:pt idx="2">
                  <c:v>0.18000000000000024</c:v>
                </c:pt>
                <c:pt idx="3">
                  <c:v>0.37000000000000038</c:v>
                </c:pt>
                <c:pt idx="4">
                  <c:v>0.28000000000000008</c:v>
                </c:pt>
              </c:numCache>
            </c:numRef>
          </c:val>
        </c:ser>
        <c:marker val="1"/>
        <c:axId val="108897792"/>
        <c:axId val="108899712"/>
      </c:lineChart>
      <c:catAx>
        <c:axId val="108897792"/>
        <c:scaling>
          <c:orientation val="minMax"/>
        </c:scaling>
        <c:axPos val="b"/>
        <c:tickLblPos val="nextTo"/>
        <c:crossAx val="108899712"/>
        <c:crosses val="autoZero"/>
        <c:auto val="1"/>
        <c:lblAlgn val="ctr"/>
        <c:lblOffset val="100"/>
      </c:catAx>
      <c:valAx>
        <c:axId val="108899712"/>
        <c:scaling>
          <c:orientation val="minMax"/>
        </c:scaling>
        <c:axPos val="l"/>
        <c:majorGridlines/>
        <c:numFmt formatCode="0%" sourceLinked="1"/>
        <c:tickLblPos val="nextTo"/>
        <c:crossAx val="108897792"/>
        <c:crosses val="autoZero"/>
        <c:crossBetween val="between"/>
      </c:valAx>
    </c:plotArea>
    <c:legend>
      <c:legendPos val="r"/>
    </c:legend>
    <c:plotVisOnly val="1"/>
  </c:chart>
  <c:spPr>
    <a:ln>
      <a:solidFill>
        <a:srgbClr val="00B0F0"/>
      </a:solidFill>
    </a:ln>
  </c:spPr>
  <c:txPr>
    <a:bodyPr/>
    <a:lstStyle/>
    <a:p>
      <a:pPr>
        <a:defRPr spc="-100" baseline="0">
          <a:latin typeface="Times New Roman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F05E9-2F85-4D18-8859-6EB22DCFA922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8EBBC-C042-454B-8717-194B09CD8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8EBBC-C042-454B-8717-194B09CD82B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644F6-D97C-4601-8C9F-FA22716FF8E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644F6-D97C-4601-8C9F-FA22716FF8E7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2714620"/>
            <a:ext cx="9358346" cy="207170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Здоровьесберегающие технологии </a:t>
            </a:r>
            <a:r>
              <a:rPr lang="ru-RU" sz="32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контексте модели психологического сопровождения </a:t>
            </a:r>
            <a:br>
              <a:rPr lang="ru-RU" sz="32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реализации экспериментальной</a:t>
            </a:r>
            <a:br>
              <a:rPr lang="ru-RU" sz="32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программы ШНП</a:t>
            </a:r>
            <a:endParaRPr lang="ru-RU" sz="32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642974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Педагог-психолог 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МБОУСОШ№6 им.И.Т. Сидоренко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Шульга Марина Анатольевна</a:t>
            </a:r>
            <a:endParaRPr lang="ru-RU" sz="2000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user\Downloads\1jpg_7263705_64429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14356"/>
            <a:ext cx="2643166" cy="907487"/>
          </a:xfrm>
          <a:prstGeom prst="rect">
            <a:avLst/>
          </a:prstGeom>
          <a:noFill/>
        </p:spPr>
      </p:pic>
      <p:pic>
        <p:nvPicPr>
          <p:cNvPr id="1027" name="Picture 3" descr="C:\Users\user\Downloads\brain2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286256"/>
            <a:ext cx="2214568" cy="2214568"/>
          </a:xfrm>
          <a:prstGeom prst="rect">
            <a:avLst/>
          </a:prstGeom>
          <a:noFill/>
        </p:spPr>
      </p:pic>
      <p:pic>
        <p:nvPicPr>
          <p:cNvPr id="1028" name="Picture 4" descr="C:\Users\user\Downloads\картинки\s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42852"/>
            <a:ext cx="2762250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картинки\kollazhik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00042"/>
            <a:ext cx="1743071" cy="22870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Цветотерапия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7115196" cy="52864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Красный цвет  </a:t>
            </a:r>
            <a:r>
              <a:rPr lang="ru-RU" dirty="0" smtClean="0">
                <a:solidFill>
                  <a:srgbClr val="0070C0"/>
                </a:solidFill>
              </a:rPr>
              <a:t>влияет на физическое состояние(Красный и оранжевый – активные цвета, действуют на организм возбуждающе, ускоряют процессы жизнедеятельности)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жёлтый </a:t>
            </a:r>
            <a:r>
              <a:rPr lang="ru-RU" dirty="0" smtClean="0">
                <a:solidFill>
                  <a:srgbClr val="00B050"/>
                </a:solidFill>
              </a:rPr>
              <a:t>– на умственное, (это цвет хорошего настроения. Под его воздействием быстро принимается решение и мгновенно выполняется задача)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 голубой –</a:t>
            </a:r>
            <a:r>
              <a:rPr lang="ru-RU" dirty="0" smtClean="0">
                <a:solidFill>
                  <a:srgbClr val="00B050"/>
                </a:solidFill>
              </a:rPr>
              <a:t>влияет на эмоции.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Зелёный – </a:t>
            </a:r>
            <a:r>
              <a:rPr lang="ru-RU" dirty="0" smtClean="0">
                <a:solidFill>
                  <a:srgbClr val="0070C0"/>
                </a:solidFill>
              </a:rPr>
              <a:t>создаёт чувство лёгкости и успокоенности; помогает сконцентрироваться; помогает сохранять зрение (повесьте перед столом или компьютером зелёный коврик и периодически смотрите на него). Работоспособность детей выше при зелёной гамме цветов.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Синий</a:t>
            </a:r>
            <a:r>
              <a:rPr lang="ru-RU" dirty="0" smtClean="0">
                <a:solidFill>
                  <a:srgbClr val="00B050"/>
                </a:solidFill>
              </a:rPr>
              <a:t> цвет способствует восстановлению нервной системы, помогает при рассеянности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NA01064_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4572008"/>
            <a:ext cx="2071670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user\Downloads\картинки\здоровое сердце\1 (355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2202638" cy="23685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Факты:</a:t>
            </a:r>
            <a:endParaRPr lang="ru-RU" sz="54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500174"/>
            <a:ext cx="5114932" cy="46863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От цвета бумаги изменяется даже число верных ответов.</a:t>
            </a:r>
            <a:endParaRPr lang="ru-RU" dirty="0" smtClean="0">
              <a:solidFill>
                <a:srgbClr val="00B050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ru-RU" u="sng" dirty="0" smtClean="0">
                <a:solidFill>
                  <a:srgbClr val="0070C0"/>
                </a:solidFill>
              </a:rPr>
              <a:t> Например</a:t>
            </a:r>
            <a:r>
              <a:rPr lang="ru-RU" dirty="0" smtClean="0">
                <a:solidFill>
                  <a:srgbClr val="00B050"/>
                </a:solidFill>
              </a:rPr>
              <a:t>, на зелёной </a:t>
            </a:r>
            <a:r>
              <a:rPr lang="ru-RU" dirty="0" smtClean="0">
                <a:solidFill>
                  <a:srgbClr val="0070C0"/>
                </a:solidFill>
              </a:rPr>
              <a:t>бумаге число верных ответов было </a:t>
            </a:r>
            <a:r>
              <a:rPr lang="ru-RU" i="1" u="sng" dirty="0" smtClean="0">
                <a:solidFill>
                  <a:srgbClr val="0070C0"/>
                </a:solidFill>
              </a:rPr>
              <a:t>на 20% </a:t>
            </a:r>
            <a:r>
              <a:rPr lang="ru-RU" u="sng" dirty="0" smtClean="0">
                <a:solidFill>
                  <a:srgbClr val="0070C0"/>
                </a:solidFill>
              </a:rPr>
              <a:t>больше,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чем на белой,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dirty="0" smtClean="0">
                <a:solidFill>
                  <a:srgbClr val="00B050"/>
                </a:solidFill>
              </a:rPr>
              <a:t>  </a:t>
            </a:r>
            <a:r>
              <a:rPr lang="ru-RU" dirty="0" smtClean="0">
                <a:solidFill>
                  <a:srgbClr val="FF0000"/>
                </a:solidFill>
              </a:rPr>
              <a:t>на красной</a:t>
            </a:r>
            <a:r>
              <a:rPr lang="ru-RU" dirty="0" smtClean="0">
                <a:solidFill>
                  <a:srgbClr val="00B050"/>
                </a:solidFill>
              </a:rPr>
              <a:t>, </a:t>
            </a:r>
            <a:r>
              <a:rPr lang="ru-RU" dirty="0" smtClean="0">
                <a:solidFill>
                  <a:srgbClr val="0070C0"/>
                </a:solidFill>
              </a:rPr>
              <a:t>напротив, уменьшилось на 19%.</a:t>
            </a:r>
          </a:p>
          <a:p>
            <a:pPr marL="514350" indent="-514350"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11266" name="Picture 2" descr="C:\Users\user\Downloads\картинки\20101125_psy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714620"/>
            <a:ext cx="3133721" cy="3222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5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user\Downloads\картинки\FESTIV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571900" cy="3571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Музтерапия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2071654"/>
            <a:ext cx="6429420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использование музыки как оформления фона занятий и   сопровождения моментов урока.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музыка влияет на человека через ритм, которому подчинены все функции организма: ритмично бьется сердце, дышат легкие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Музыкальная </a:t>
            </a:r>
            <a:r>
              <a:rPr lang="ru-RU" sz="3100" dirty="0" err="1" smtClean="0"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психорегуляция</a:t>
            </a:r>
            <a:r>
              <a:rPr lang="ru-RU" sz="3100" dirty="0" smtClean="0"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используется для улучшения самочувствия, восстановления, снятия психоэмоционального напряжения:</a:t>
            </a:r>
            <a:r>
              <a:rPr lang="ru-RU" dirty="0" smtClean="0"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0070C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7786742" cy="4525963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rgbClr val="0070C0"/>
                </a:solidFill>
              </a:rPr>
              <a:t>Тихая мелодичная музыка </a:t>
            </a:r>
            <a:r>
              <a:rPr lang="ru-RU" sz="2400" dirty="0" smtClean="0">
                <a:solidFill>
                  <a:srgbClr val="00B050"/>
                </a:solidFill>
              </a:rPr>
              <a:t>обладает седативным (успокаивающего действия, способствующего развитию процессов торможения) действием и </a:t>
            </a:r>
            <a:r>
              <a:rPr lang="ru-RU" sz="2400" i="1" dirty="0" smtClean="0">
                <a:solidFill>
                  <a:srgbClr val="00B050"/>
                </a:solidFill>
              </a:rPr>
              <a:t>нормализует функции сердечно-сосудистой системы. </a:t>
            </a:r>
          </a:p>
          <a:p>
            <a:r>
              <a:rPr lang="ru-RU" sz="2400" b="1" i="1" u="sng" dirty="0" smtClean="0">
                <a:solidFill>
                  <a:srgbClr val="FFC000"/>
                </a:solidFill>
              </a:rPr>
              <a:t>Ритмичная музыка </a:t>
            </a:r>
            <a:r>
              <a:rPr lang="ru-RU" sz="2400" dirty="0" smtClean="0">
                <a:solidFill>
                  <a:srgbClr val="00B050"/>
                </a:solidFill>
              </a:rPr>
              <a:t>вызывает повышение тонуса скелетной мускулатуры </a:t>
            </a:r>
            <a:r>
              <a:rPr lang="ru-RU" sz="2400" i="1" dirty="0" smtClean="0">
                <a:solidFill>
                  <a:srgbClr val="00B050"/>
                </a:solidFill>
              </a:rPr>
              <a:t>оказывает благоприятное влияние на деятельность внутренних органов и систем.</a:t>
            </a:r>
          </a:p>
          <a:p>
            <a:r>
              <a:rPr lang="ru-RU" sz="2400" u="sng" dirty="0" smtClean="0">
                <a:solidFill>
                  <a:srgbClr val="7030A0"/>
                </a:solidFill>
              </a:rPr>
              <a:t>Мажорные мелодии </a:t>
            </a:r>
            <a:r>
              <a:rPr lang="ru-RU" sz="2400" dirty="0" smtClean="0">
                <a:solidFill>
                  <a:srgbClr val="00B050"/>
                </a:solidFill>
              </a:rPr>
              <a:t>придают человеку бодрость, </a:t>
            </a:r>
            <a:r>
              <a:rPr lang="ru-RU" sz="2400" i="1" dirty="0" smtClean="0">
                <a:solidFill>
                  <a:srgbClr val="00B050"/>
                </a:solidFill>
              </a:rPr>
              <a:t>улучшают самочувствие</a:t>
            </a:r>
            <a:r>
              <a:rPr lang="ru-RU" sz="2400" dirty="0" smtClean="0">
                <a:solidFill>
                  <a:srgbClr val="00B050"/>
                </a:solidFill>
              </a:rPr>
              <a:t>, психоэмоциональное состояние.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j0428111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4357694"/>
            <a:ext cx="1752600" cy="1428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02738U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928670"/>
            <a:ext cx="1357322" cy="1714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Арттерапия –коррекция через творчество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Рисунки на полях тетради символа дня, лепка рисование, вышивание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Используются в качестве вспомогательного средства как часть других технологий; для снятия напряжения.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214818"/>
            <a:ext cx="35719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j0078732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3714752"/>
            <a:ext cx="2304270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ownloads\картинки\здоровое сердце\pla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73672" cy="2000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8229600" cy="1143000"/>
          </a:xfrm>
        </p:spPr>
        <p:txBody>
          <a:bodyPr>
            <a:normAutofit/>
            <a:scene3d>
              <a:camera prst="obliqueBottomRight"/>
              <a:lightRig rig="threePt" dir="t"/>
            </a:scene3d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Мониторинг</a:t>
            </a:r>
            <a:endParaRPr lang="ru-RU" dirty="0"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785926"/>
            <a:ext cx="735808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За время адаптации детей, проводится </a:t>
            </a:r>
            <a:r>
              <a:rPr lang="ru-RU" dirty="0" smtClean="0">
                <a:solidFill>
                  <a:srgbClr val="00B050"/>
                </a:solidFill>
              </a:rPr>
              <a:t>два крупных диагностических исследования</a:t>
            </a:r>
            <a:r>
              <a:rPr lang="ru-RU" dirty="0" smtClean="0">
                <a:solidFill>
                  <a:srgbClr val="0070C0"/>
                </a:solidFill>
              </a:rPr>
              <a:t>: в начале и в конце года. В частности, </a:t>
            </a:r>
            <a:r>
              <a:rPr lang="ru-RU" i="1" u="sng" dirty="0" smtClean="0">
                <a:solidFill>
                  <a:srgbClr val="0070C0"/>
                </a:solidFill>
              </a:rPr>
              <a:t>отслеживается </a:t>
            </a:r>
            <a:r>
              <a:rPr lang="ru-RU" i="1" u="sng" dirty="0" smtClean="0">
                <a:solidFill>
                  <a:srgbClr val="00B050"/>
                </a:solidFill>
              </a:rPr>
              <a:t>школьная мотивация </a:t>
            </a:r>
            <a:r>
              <a:rPr lang="ru-RU" dirty="0" smtClean="0">
                <a:solidFill>
                  <a:srgbClr val="0070C0"/>
                </a:solidFill>
              </a:rPr>
              <a:t>(по методике А.Н. Лускановой), </a:t>
            </a:r>
            <a:r>
              <a:rPr lang="ru-RU" i="1" u="sng" dirty="0" smtClean="0">
                <a:solidFill>
                  <a:srgbClr val="FFC000"/>
                </a:solidFill>
              </a:rPr>
              <a:t>социально-психологическая адаптация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(методика «Чувства в школе»), </a:t>
            </a:r>
            <a:r>
              <a:rPr lang="ru-RU" i="1" u="sng" dirty="0" smtClean="0">
                <a:solidFill>
                  <a:srgbClr val="7030A0"/>
                </a:solidFill>
              </a:rPr>
              <a:t>уровень школьной тревожности</a:t>
            </a:r>
            <a:r>
              <a:rPr lang="ru-RU" i="1" u="sng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(по методике Филипса). 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диаграмме на рис.1 видно, что преобладают положительные чувства.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Рисунок 1. Адаптация в конце учебного года. Методика «Чувства в школе».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Рисунок 2. Тревожность в конце года по методике Филипса.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итогам диагностики школьной тревожности </a:t>
            </a: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методике Филлипса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отмечается снижение общего уровня тревожности.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Рисунок 3. Мотивация обучения по методике Лускановой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школьной мотивации по методике Лускановой были получены следующие данные: общий уровень школьной мотивации в классе выше среднего.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2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Рисунок 4. Динамика чувств в школе у пятиклассников.</a:t>
            </a:r>
            <a:br>
              <a:rPr lang="ru-RU" sz="2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диаграмме на рисунке 4 мы видим, как изменились приоритетные чувства, испытываемые пятиклассником в школе. На смену беспокойству, сомнениям и тревоге за будущее, лидировавшим в начале учебного года, теперь пришли спокойствие, радость и благодарность учителям. </a:t>
            </a:r>
            <a:b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centr-med-pro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14612" cy="21038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500174"/>
            <a:ext cx="7643866" cy="421484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0070C0"/>
                </a:solidFill>
              </a:rPr>
              <a:t>                    здоровьесберегающие              технологии </a:t>
            </a:r>
            <a:r>
              <a:rPr lang="ru-RU" b="1" dirty="0" smtClean="0">
                <a:solidFill>
                  <a:srgbClr val="0070C0"/>
                </a:solidFill>
              </a:rPr>
              <a:t>- </a:t>
            </a:r>
            <a:r>
              <a:rPr lang="ru-RU" b="1" i="1" dirty="0" smtClean="0">
                <a:solidFill>
                  <a:srgbClr val="0070C0"/>
                </a:solidFill>
              </a:rPr>
              <a:t>это система мер, включающая взаимосвязь и взаимодействие всех факторов образовательной среды, направленных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на сохранение здоровья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 ребенка на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всех этапах его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обучения и развития.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user\Downloads\dolg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696" y="4714884"/>
            <a:ext cx="2696340" cy="1865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видно, из сравнительной диаграммы на рисунке 5, уровень общей тревожности в школе снизился с 76% до 30%. Отмечено незначительное повышение уровня страха проверки знаний, что связано с итоговыми контрольными работами в конце учебного года.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Мотивация обучения пятиклассников заметно повысилась. На рисунке 6 видно, что по сравнению с началом учебного года, отмечается преобладание хорошей школьной мотивации.</a:t>
            </a:r>
            <a:b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Рисунок 6. Динамика мотивации обучения в начале и в конце учебного года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43552" y="173667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0425820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5072074"/>
            <a:ext cx="2000264" cy="1785926"/>
          </a:xfrm>
          <a:prstGeom prst="rect">
            <a:avLst/>
          </a:prstGeom>
        </p:spPr>
      </p:pic>
      <p:pic>
        <p:nvPicPr>
          <p:cNvPr id="14338" name="Picture 2" descr="C:\Users\user\Downloads\картинки\невербальное общени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2071692" cy="20716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00042"/>
            <a:ext cx="535785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Здоровье самого учителя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40"/>
            <a:ext cx="7643866" cy="50006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учительство, как профессиональная группа, отличается крайне низкими показателями физического и психического здоровья.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Эти показатели снижаются по мере увеличения стажа работы в школе.</a:t>
            </a:r>
          </a:p>
          <a:p>
            <a:pPr algn="ctr">
              <a:buNone/>
            </a:pPr>
            <a:r>
              <a:rPr lang="ru-RU" b="1" i="1" u="sng" dirty="0" smtClean="0">
                <a:solidFill>
                  <a:srgbClr val="00B050"/>
                </a:solidFill>
              </a:rPr>
              <a:t> Факты: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B050"/>
                </a:solidFill>
              </a:rPr>
              <a:t>Для учителей со стажем работы в школе 15 – 20 лет характерны “педагогические кризы”, “истощение”, “сгорание”.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B050"/>
                </a:solidFill>
              </a:rPr>
              <a:t> У трети учителей показатель степени социальной адаптации нередко ниже, чем у больных неврозами.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Тренинг-тест</a:t>
            </a:r>
            <a:br>
              <a:rPr lang="ru-RU" dirty="0" smtClean="0">
                <a:solidFill>
                  <a:srgbClr val="00B05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700" b="1" i="1" dirty="0" smtClean="0">
                <a:solidFill>
                  <a:srgbClr val="00B050"/>
                </a:solidFill>
              </a:rPr>
              <a:t>«</a:t>
            </a:r>
            <a:r>
              <a:rPr lang="ru-RU" sz="2700" b="1" i="1" dirty="0" smtClean="0">
                <a:solidFill>
                  <a:srgbClr val="0070C0"/>
                </a:solidFill>
              </a:rPr>
              <a:t>Умеете ли вы вести здоровый образ жизни и производительно работать»</a:t>
            </a:r>
            <a:br>
              <a:rPr lang="ru-RU" sz="2700" b="1" i="1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I</a:t>
            </a:r>
            <a:r>
              <a:rPr lang="ru-RU" sz="2400" b="1" u="sng" dirty="0" smtClean="0">
                <a:solidFill>
                  <a:srgbClr val="0070C0"/>
                </a:solidFill>
              </a:rPr>
              <a:t>. Если утром вам надо встать пораньше, вы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      1.  заводите будильник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      2.  доверяете внутреннему голосу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      3.полагаетесь на случай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II</a:t>
            </a:r>
            <a:r>
              <a:rPr lang="ru-RU" sz="2400" b="1" u="sng" dirty="0" smtClean="0">
                <a:solidFill>
                  <a:srgbClr val="0070C0"/>
                </a:solidFill>
              </a:rPr>
              <a:t>. Проснувшись утром</a:t>
            </a:r>
            <a:r>
              <a:rPr lang="ru-RU" sz="2400" u="sng" dirty="0" smtClean="0">
                <a:solidFill>
                  <a:srgbClr val="0070C0"/>
                </a:solidFill>
              </a:rPr>
              <a:t>, вы 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      1. сразу вскакиваете с постели и принимаетесь за дела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      2. встаете не спеша, делаете легкую гимнастику и только потом 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       начинаете собираться на занятия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      3. увидев, что у вас в запасе несколько минут, продолжаете нежиться под одеялом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 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5363" name="Picture 3" descr="C:\Users\user\Downloads\картинки\20101125_psy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285860"/>
            <a:ext cx="2236188" cy="2299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III</a:t>
            </a:r>
            <a:r>
              <a:rPr lang="ru-RU" sz="2800" b="1" u="sng" dirty="0" smtClean="0">
                <a:solidFill>
                  <a:srgbClr val="0070C0"/>
                </a:solidFill>
              </a:rPr>
              <a:t>. Из чего состоит ваш обычный завтрак?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1. из кофе или чая с бутербродами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2. из мясного блюда и кофе или чая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   3. вы вообще не завтракаете дома и предпочитаете более плотный завтрак  часов в десять</a:t>
            </a:r>
            <a:br>
              <a:rPr lang="ru-RU" sz="2800" dirty="0" smtClean="0">
                <a:solidFill>
                  <a:srgbClr val="00B050"/>
                </a:solidFill>
              </a:rPr>
            </a:b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500306"/>
            <a:ext cx="7143800" cy="452596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       </a:t>
            </a:r>
            <a:r>
              <a:rPr lang="en-US" sz="2800" b="1" u="sng" dirty="0" smtClean="0">
                <a:solidFill>
                  <a:srgbClr val="0070C0"/>
                </a:solidFill>
              </a:rPr>
              <a:t>IV</a:t>
            </a:r>
            <a:r>
              <a:rPr lang="ru-RU" sz="2800" b="1" u="sng" dirty="0" smtClean="0">
                <a:solidFill>
                  <a:srgbClr val="0070C0"/>
                </a:solidFill>
              </a:rPr>
              <a:t>. Вы предпочли бы</a:t>
            </a:r>
            <a:r>
              <a:rPr lang="ru-RU" sz="2800" u="sng" dirty="0" smtClean="0">
                <a:solidFill>
                  <a:srgbClr val="0070C0"/>
                </a:solidFill>
              </a:rPr>
              <a:t>,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             1. чтобы продолжительность обеденного перерыва давала вам возможность успеть поесть в столовой</a:t>
            </a:r>
          </a:p>
          <a:p>
            <a:pPr lvl="0"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             2.поесть не торопясь и  еще спокойно выпить чашку кофе</a:t>
            </a:r>
          </a:p>
          <a:p>
            <a:pPr lvl="0"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            3.поесть не торопясь еще немного отдохнуть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16386" name="Picture 2" descr="C:\Users\user\Downloads\картинки\20101125_psy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1633523" cy="1679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7072362" cy="60722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V</a:t>
            </a:r>
            <a:r>
              <a:rPr lang="ru-RU" sz="2400" b="1" u="sng" dirty="0" smtClean="0">
                <a:solidFill>
                  <a:srgbClr val="0070C0"/>
                </a:solidFill>
              </a:rPr>
              <a:t>. Как часто в суете учебных </a:t>
            </a:r>
            <a:r>
              <a:rPr lang="ru-RU" sz="2400" u="sng" dirty="0" smtClean="0">
                <a:solidFill>
                  <a:srgbClr val="0070C0"/>
                </a:solidFill>
              </a:rPr>
              <a:t>дел и обязанностей у вас выдается возможность немножко пошутить и посмеяться с коллегами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           1. каждый день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           2. иногда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           3. редко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VI</a:t>
            </a:r>
            <a:r>
              <a:rPr lang="ru-RU" sz="2400" b="1" u="sng" dirty="0" smtClean="0">
                <a:solidFill>
                  <a:srgbClr val="0070C0"/>
                </a:solidFill>
              </a:rPr>
              <a:t> . Если вы отказываетесь </a:t>
            </a:r>
            <a:r>
              <a:rPr lang="ru-RU" sz="2400" u="sng" dirty="0" smtClean="0">
                <a:solidFill>
                  <a:srgbClr val="0070C0"/>
                </a:solidFill>
              </a:rPr>
              <a:t>вовлеченным в конфликтную ситуацию, вы пытаетесь разрешить ее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           1. долгими дискуссиями, в которых упорно отстаиваете свою позицию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           2. флегматичным отстранением от споров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           3. ясным изложением своей позиции и отказом от           дальнейших споров</a:t>
            </a:r>
          </a:p>
          <a:p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7410" name="Picture 2" descr="C:\Users\user\Downloads\картинки\20101125_psy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357298"/>
            <a:ext cx="1730500" cy="1779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86058"/>
            <a:ext cx="6500858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u="sng" dirty="0" smtClean="0">
                <a:solidFill>
                  <a:srgbClr val="0070C0"/>
                </a:solidFill>
              </a:rPr>
              <a:t>VII</a:t>
            </a:r>
            <a:r>
              <a:rPr lang="ru-RU" sz="2800" b="1" u="sng" dirty="0" smtClean="0">
                <a:solidFill>
                  <a:srgbClr val="0070C0"/>
                </a:solidFill>
              </a:rPr>
              <a:t>. Надолго ли </a:t>
            </a:r>
            <a:r>
              <a:rPr lang="ru-RU" sz="2800" u="sng" dirty="0" smtClean="0">
                <a:solidFill>
                  <a:srgbClr val="0070C0"/>
                </a:solidFill>
              </a:rPr>
              <a:t>вы обычно задерживаетесь после окончания занятий</a:t>
            </a:r>
            <a:br>
              <a:rPr lang="ru-RU" sz="2800" u="sng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1.не более чем на 20 минут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2.до 1 часа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3.более 1 часа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en-US" sz="2800" b="1" u="sng" dirty="0" smtClean="0">
                <a:solidFill>
                  <a:srgbClr val="0070C0"/>
                </a:solidFill>
              </a:rPr>
              <a:t>VIII</a:t>
            </a:r>
            <a:r>
              <a:rPr lang="ru-RU" sz="2800" b="1" u="sng" dirty="0" smtClean="0">
                <a:solidFill>
                  <a:srgbClr val="0070C0"/>
                </a:solidFill>
              </a:rPr>
              <a:t>. Чему вы обычно посвящаете </a:t>
            </a:r>
            <a:r>
              <a:rPr lang="ru-RU" sz="2800" u="sng" dirty="0" smtClean="0">
                <a:solidFill>
                  <a:srgbClr val="0070C0"/>
                </a:solidFill>
              </a:rPr>
              <a:t>свое свободное время?</a:t>
            </a: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1.встречам с друзьями, общественной работе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2.хобби,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3.домашним делам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18434" name="Picture 2" descr="C:\Users\user\Downloads\картинки\20101125_psy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928670"/>
            <a:ext cx="1990713" cy="2047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4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 smtClean="0">
                <a:solidFill>
                  <a:srgbClr val="0070C0"/>
                </a:solidFill>
              </a:rPr>
              <a:t>IX</a:t>
            </a:r>
            <a:r>
              <a:rPr lang="ru-RU" sz="3200" b="1" u="sng" dirty="0" smtClean="0">
                <a:solidFill>
                  <a:srgbClr val="0070C0"/>
                </a:solidFill>
              </a:rPr>
              <a:t>. Встреча с друзьями </a:t>
            </a:r>
            <a:r>
              <a:rPr lang="ru-RU" sz="3200" u="sng" dirty="0" smtClean="0">
                <a:solidFill>
                  <a:srgbClr val="0070C0"/>
                </a:solidFill>
              </a:rPr>
              <a:t>и прием гостей для вас – это </a:t>
            </a: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1.возможность встряхнуться и отвлечься от забот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2.потеря времени и денег 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3.неизбежное зло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en-US" sz="3200" b="1" u="sng" dirty="0" smtClean="0">
                <a:solidFill>
                  <a:srgbClr val="0070C0"/>
                </a:solidFill>
              </a:rPr>
              <a:t>X</a:t>
            </a:r>
            <a:r>
              <a:rPr lang="ru-RU" sz="3200" b="1" u="sng" dirty="0" smtClean="0">
                <a:solidFill>
                  <a:srgbClr val="0070C0"/>
                </a:solidFill>
              </a:rPr>
              <a:t>. Когда вы ложитесь спать?</a:t>
            </a: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1.всегда примерно в одно и тоже время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2.по настроению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3.по окончанию всех дел</a:t>
            </a:r>
            <a:br>
              <a:rPr lang="ru-RU" sz="3200" dirty="0" smtClean="0">
                <a:solidFill>
                  <a:srgbClr val="00B050"/>
                </a:solidFill>
              </a:rPr>
            </a:b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19458" name="Picture 2" descr="C:\Users\user\Downloads\картинки\20101125_psy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285992"/>
            <a:ext cx="2062151" cy="2120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7143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u="sng" dirty="0" smtClean="0">
                <a:solidFill>
                  <a:srgbClr val="0070C0"/>
                </a:solidFill>
              </a:rPr>
              <a:t>XI</a:t>
            </a:r>
            <a:r>
              <a:rPr lang="ru-RU" sz="3600" b="1" u="sng" dirty="0" smtClean="0">
                <a:solidFill>
                  <a:srgbClr val="0070C0"/>
                </a:solidFill>
              </a:rPr>
              <a:t>. Как вы хотели </a:t>
            </a:r>
            <a:r>
              <a:rPr lang="ru-RU" sz="3600" u="sng" dirty="0" smtClean="0">
                <a:solidFill>
                  <a:srgbClr val="0070C0"/>
                </a:solidFill>
              </a:rPr>
              <a:t>бы использовать для отдыха свой отпуск?</a:t>
            </a:r>
            <a:br>
              <a:rPr lang="ru-RU" sz="3600" u="sng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1.все сразу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2.часть летом, а часть – зимой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3.по два-три дня, когда у вас накапливается много домашних дел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en-US" sz="3600" b="1" u="sng" dirty="0" smtClean="0">
                <a:solidFill>
                  <a:srgbClr val="0070C0"/>
                </a:solidFill>
              </a:rPr>
              <a:t>XII</a:t>
            </a:r>
            <a:r>
              <a:rPr lang="ru-RU" sz="3600" b="1" u="sng" dirty="0" smtClean="0">
                <a:solidFill>
                  <a:srgbClr val="0070C0"/>
                </a:solidFill>
              </a:rPr>
              <a:t>. Какое место занимает </a:t>
            </a:r>
            <a:r>
              <a:rPr lang="ru-RU" sz="3600" u="sng" dirty="0" smtClean="0">
                <a:solidFill>
                  <a:srgbClr val="0070C0"/>
                </a:solidFill>
              </a:rPr>
              <a:t>спорт в вашей жизни?</a:t>
            </a: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1.ограничиваетесь ролью болельщика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2.делаете зарядку на свежем воздухе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3.находите повседневную рабочую и домашнюю физическую нагрузку вполне достаточной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20482" name="Picture 2" descr="C:\Users\user\Downloads\картинки\20101125_psy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928670"/>
            <a:ext cx="2141447" cy="2202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7858180" cy="1571628"/>
          </a:xfrm>
        </p:spPr>
        <p:txBody>
          <a:bodyPr>
            <a:noAutofit/>
          </a:bodyPr>
          <a:lstStyle/>
          <a:p>
            <a:pPr algn="l"/>
            <a:r>
              <a:rPr lang="en-US" sz="2800" b="1" u="sng" dirty="0" smtClean="0">
                <a:solidFill>
                  <a:srgbClr val="0070C0"/>
                </a:solidFill>
              </a:rPr>
              <a:t>XIII</a:t>
            </a:r>
            <a:r>
              <a:rPr lang="ru-RU" sz="2800" b="1" u="sng" dirty="0" smtClean="0">
                <a:solidFill>
                  <a:srgbClr val="0070C0"/>
                </a:solidFill>
              </a:rPr>
              <a:t>. За последние 14 дней </a:t>
            </a:r>
            <a:r>
              <a:rPr lang="ru-RU" sz="2800" u="sng" dirty="0" smtClean="0">
                <a:solidFill>
                  <a:srgbClr val="0070C0"/>
                </a:solidFill>
              </a:rPr>
              <a:t>вы хотя бы раз</a:t>
            </a: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1.Танцевали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2.занимались физическим трудом или спортом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3.прошли пешком не менее 4 км. 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en-US" sz="2800" b="1" u="sng" dirty="0" smtClean="0">
                <a:solidFill>
                  <a:srgbClr val="0070C0"/>
                </a:solidFill>
              </a:rPr>
              <a:t>XIV</a:t>
            </a:r>
            <a:r>
              <a:rPr lang="ru-RU" sz="2800" b="1" u="sng" dirty="0" smtClean="0">
                <a:solidFill>
                  <a:srgbClr val="0070C0"/>
                </a:solidFill>
              </a:rPr>
              <a:t>. Как вы проводите летние каникулы</a:t>
            </a:r>
            <a:r>
              <a:rPr lang="ru-RU" sz="2800" u="sng" dirty="0" smtClean="0">
                <a:solidFill>
                  <a:srgbClr val="0070C0"/>
                </a:solidFill>
              </a:rPr>
              <a:t>?</a:t>
            </a: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1.пассивно отдыхаете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2.физически трудитесь, например, в саду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3.гуляете и занимаетесь спортом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en-US" sz="2800" b="1" u="sng" dirty="0" smtClean="0">
                <a:solidFill>
                  <a:srgbClr val="0070C0"/>
                </a:solidFill>
              </a:rPr>
              <a:t>XV</a:t>
            </a:r>
            <a:r>
              <a:rPr lang="ru-RU" sz="2800" b="1" u="sng" dirty="0" smtClean="0">
                <a:solidFill>
                  <a:srgbClr val="0070C0"/>
                </a:solidFill>
              </a:rPr>
              <a:t>. Ваше честолюбие проявляется </a:t>
            </a:r>
            <a:r>
              <a:rPr lang="ru-RU" sz="2800" u="sng" dirty="0" smtClean="0">
                <a:solidFill>
                  <a:srgbClr val="0070C0"/>
                </a:solidFill>
              </a:rPr>
              <a:t>в том, что вы</a:t>
            </a: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1.любой ценой стремитесь достичь своего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2.надеетесь, что ваше усердие принесет свои плоды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3.намекаете окружающим на вашу ценность, предоставляя им возможность делать надлежащие выводы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21506" name="Picture 2" descr="C:\Users\user\Downloads\картинки\20101125_psy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6666" y="2071678"/>
            <a:ext cx="2107334" cy="21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571480"/>
            <a:ext cx="6500858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Доказано</a:t>
            </a:r>
            <a:endParaRPr lang="ru-RU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ведущей причиной ухудшения </a:t>
            </a:r>
            <a:r>
              <a:rPr lang="ru-RU" sz="3600" u="sng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здоровья</a:t>
            </a:r>
            <a:r>
              <a:rPr lang="ru-RU" sz="3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школьников в процессе </a:t>
            </a:r>
            <a:r>
              <a:rPr lang="ru-RU" sz="3600" i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адаптации</a:t>
            </a:r>
            <a:r>
              <a:rPr lang="ru-RU" sz="3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являются </a:t>
            </a:r>
            <a:r>
              <a:rPr lang="ru-RU" sz="3600" u="sng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хронические психоэмоциональные учебные  стрессы. </a:t>
            </a: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Users\user\Downloads\картинки\здоровое сердце\деп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72008"/>
            <a:ext cx="3159420" cy="2143140"/>
          </a:xfrm>
          <a:prstGeom prst="rect">
            <a:avLst/>
          </a:prstGeom>
          <a:noFill/>
        </p:spPr>
      </p:pic>
      <p:pic>
        <p:nvPicPr>
          <p:cNvPr id="2052" name="Picture 4" descr="C:\Users\user\Downloads\картинки\progil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Оценка результатов</a:t>
            </a:r>
            <a:b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600200"/>
          <a:ext cx="8401080" cy="1757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608646"/>
                <a:gridCol w="840108"/>
                <a:gridCol w="840108"/>
                <a:gridCol w="840108"/>
                <a:gridCol w="840108"/>
                <a:gridCol w="840108"/>
                <a:gridCol w="840108"/>
                <a:gridCol w="840108"/>
                <a:gridCol w="8401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Вопрос-ответ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375602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42976" y="3429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2214546" y="5357826"/>
            <a:ext cx="4966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Теперь найдите в таблице оценки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каждого из ваших ответов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суммируйте их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785794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Результат</a:t>
            </a:r>
            <a:endParaRPr lang="ru-RU" sz="6600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0054" y="2143116"/>
            <a:ext cx="844394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>
                <a:solidFill>
                  <a:srgbClr val="00B050"/>
                </a:solidFill>
              </a:rPr>
              <a:t>400-480 очков</a:t>
            </a:r>
            <a:r>
              <a:rPr lang="ru-RU" u="sng" dirty="0" smtClean="0">
                <a:solidFill>
                  <a:srgbClr val="0070C0"/>
                </a:solidFill>
              </a:rPr>
              <a:t>: </a:t>
            </a:r>
            <a:r>
              <a:rPr lang="ru-RU" dirty="0" smtClean="0">
                <a:solidFill>
                  <a:srgbClr val="0070C0"/>
                </a:solidFill>
              </a:rPr>
              <a:t>у вас почти максимальная сумма очков, и можно сказать, что вы ведете правильный образ жизни. Вы хорошо организовали режим работы и эффективного отдыха, что, безусловно, положительно скажется на результатах вашей работы. Не бойтесь, что регламентированность вашей жизни  придает ей монотонность – напротив, сбереженные силы и здоровье сделают ее разнообразной и интересной.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531" name="Picture 3" descr="C:\Users\user\Downloads\картинки\zdorov_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2786082" cy="2039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ownloads\картинки\69894.326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2219852" cy="252413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8804" y="1357298"/>
            <a:ext cx="7115196" cy="5286412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>
                <a:solidFill>
                  <a:srgbClr val="00B050"/>
                </a:solidFill>
              </a:rPr>
              <a:t>280-400 очков</a:t>
            </a:r>
            <a:r>
              <a:rPr lang="ru-RU" u="sng" dirty="0" smtClean="0">
                <a:solidFill>
                  <a:srgbClr val="00B050"/>
                </a:solidFill>
              </a:rPr>
              <a:t> : </a:t>
            </a:r>
            <a:r>
              <a:rPr lang="ru-RU" dirty="0" smtClean="0">
                <a:solidFill>
                  <a:srgbClr val="0070C0"/>
                </a:solidFill>
              </a:rPr>
              <a:t>вы близки к идеалу, хотя и не достигли его. Во всяком случае, вы уже овладели искусством восстанавливать  свои силы  и при самой напряженной работе. Важно, чтобы ваша общественная и личная жизнь и впрямь оставались уравновешенными, без стихийных бедствий. Но у вас есть еще резервы повышения производительности за счет более разумной организации ритма своей работы в соответствии с особенностями вашего организма.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ownloads\картинки\здоровое сердце\images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38375" cy="20478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7143800" cy="4525963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>
                <a:solidFill>
                  <a:srgbClr val="00B050"/>
                </a:solidFill>
              </a:rPr>
              <a:t>160-280 очков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r>
              <a:rPr lang="ru-RU" dirty="0" smtClean="0">
                <a:solidFill>
                  <a:srgbClr val="0070C0"/>
                </a:solidFill>
              </a:rPr>
              <a:t>вы «середнячок».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Если вы будите и дальше жить в таком же режиме, ваши шансы дожить до пенсии в добром здравии невелики. Опомнитесь, пока не поздно, ведь время работает против вас. У вас есть все предпосылки, чтобы изменить свои вредные привычки. Примите наш совет как предостережение друга и не откладывайте профилактику на завтра.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4579" name="Picture 3" descr="C:\Users\user\Downloads\картинки\здоровое сердце\images (2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28604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7258072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u="sng" dirty="0" smtClean="0">
                <a:solidFill>
                  <a:srgbClr val="00B050"/>
                </a:solidFill>
              </a:rPr>
              <a:t>Менее 160 очков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r>
              <a:rPr lang="ru-RU" dirty="0" smtClean="0">
                <a:solidFill>
                  <a:srgbClr val="0070C0"/>
                </a:solidFill>
              </a:rPr>
              <a:t>по правде говоря, незавидная у вас жизнь. Если вы уже жалуетесь на какие-то недомогания, особенно сердечно-сосудистой системы, то можете смело винить лишь ваш собственный образ жизни. Думаем, что и дела у вас идут не лучшим образом. Вам нужен совет специалиста – </a:t>
            </a:r>
            <a:r>
              <a:rPr lang="ru-RU" i="1" u="sng" dirty="0" smtClean="0">
                <a:solidFill>
                  <a:srgbClr val="FF0000"/>
                </a:solidFill>
              </a:rPr>
              <a:t>врача-гигиениста или психолога.</a:t>
            </a:r>
            <a:r>
              <a:rPr lang="ru-RU" i="1" u="sng" dirty="0" smtClean="0">
                <a:solidFill>
                  <a:srgbClr val="0070C0"/>
                </a:solidFill>
              </a:rPr>
              <a:t> Н</a:t>
            </a:r>
            <a:r>
              <a:rPr lang="ru-RU" dirty="0" smtClean="0">
                <a:solidFill>
                  <a:srgbClr val="0070C0"/>
                </a:solidFill>
              </a:rPr>
              <a:t>о лучше, если вы сами найдете в себе силы преодолеть нынешний жизненный кризис, вернуть здоровье.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2" name="Picture 2" descr="C:\Users\user\Downloads\картинки\здоровое сердце\images (1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2619375" cy="1743075"/>
          </a:xfrm>
          <a:prstGeom prst="rect">
            <a:avLst/>
          </a:prstGeom>
          <a:noFill/>
        </p:spPr>
      </p:pic>
      <p:pic>
        <p:nvPicPr>
          <p:cNvPr id="25603" name="Picture 3" descr="C:\Users\user\Downloads\картинки\здоровое сердце\images (2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57166"/>
            <a:ext cx="2905132" cy="1859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картинки\здоровое сердце\images (4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676638" cy="2914665"/>
          </a:xfrm>
          <a:prstGeom prst="rect">
            <a:avLst/>
          </a:prstGeom>
          <a:noFill/>
        </p:spPr>
      </p:pic>
      <p:pic>
        <p:nvPicPr>
          <p:cNvPr id="3075" name="Picture 3" descr="C:\Users\user\Downloads\картинки\cvetik-semicvetik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85728"/>
            <a:ext cx="3429024" cy="4572032"/>
          </a:xfrm>
          <a:prstGeom prst="rect">
            <a:avLst/>
          </a:prstGeom>
          <a:noFill/>
        </p:spPr>
      </p:pic>
      <p:pic>
        <p:nvPicPr>
          <p:cNvPr id="3076" name="Picture 4" descr="C:\Users\user\Pictures\world-of-happy-children-1366x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0438"/>
            <a:ext cx="4719625" cy="2653493"/>
          </a:xfrm>
          <a:prstGeom prst="rect">
            <a:avLst/>
          </a:prstGeom>
          <a:noFill/>
        </p:spPr>
      </p:pic>
      <p:pic>
        <p:nvPicPr>
          <p:cNvPr id="3077" name="Picture 5" descr="C:\Users\user\Downloads\картинки\здоровое сердце\image0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995741"/>
            <a:ext cx="3154161" cy="2862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user\Downloads\картинки\здоровое сердце\image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72074"/>
            <a:ext cx="1714512" cy="1555843"/>
          </a:xfrm>
          <a:prstGeom prst="rect">
            <a:avLst/>
          </a:prstGeom>
          <a:noFill/>
        </p:spPr>
      </p:pic>
      <p:pic>
        <p:nvPicPr>
          <p:cNvPr id="4098" name="Picture 2" descr="C:\Users\user\Download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1933575" cy="2362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382" y="0"/>
            <a:ext cx="7929618" cy="528641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В своей работе мы придерживаемся </a:t>
            </a:r>
            <a:r>
              <a:rPr lang="ru-RU" i="1" u="sng" dirty="0" smtClean="0">
                <a:solidFill>
                  <a:srgbClr val="00B050"/>
                </a:solidFill>
              </a:rPr>
              <a:t>модели технологии психологического сопровождения группы</a:t>
            </a:r>
            <a:r>
              <a:rPr lang="ru-RU" dirty="0" smtClean="0">
                <a:solidFill>
                  <a:srgbClr val="0070C0"/>
                </a:solidFill>
              </a:rPr>
              <a:t>, разработанной М.Ю. Громовым и Н.К. Смирновым. В её основе – </a:t>
            </a:r>
            <a:r>
              <a:rPr lang="ru-RU" i="1" dirty="0" smtClean="0">
                <a:solidFill>
                  <a:srgbClr val="00B050"/>
                </a:solidFill>
              </a:rPr>
              <a:t>активное участие психолога в образовательном процессе</a:t>
            </a:r>
            <a:r>
              <a:rPr lang="ru-RU" dirty="0" smtClean="0">
                <a:solidFill>
                  <a:srgbClr val="0070C0"/>
                </a:solidFill>
              </a:rPr>
              <a:t> (в нашем случае - класса ШНП),   превращение педагога - психолога в ключевую фигуру учебно-воспитательного процесса, основанного на принципах здоровьесбережения. </a:t>
            </a:r>
          </a:p>
          <a:p>
            <a:endParaRPr lang="ru-RU" dirty="0"/>
          </a:p>
        </p:txBody>
      </p:sp>
      <p:pic>
        <p:nvPicPr>
          <p:cNvPr id="4099" name="Picture 3" descr="C:\Users\user\Downloads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4714884"/>
            <a:ext cx="1643042" cy="1911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Изучаем психологию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357298"/>
            <a:ext cx="5929354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На всём протяжении учебного года все учащиеся дважды в неделю посещают занятия по курсу: </a:t>
            </a:r>
            <a:r>
              <a:rPr lang="ru-RU" b="1" i="1" u="sng" dirty="0" smtClean="0">
                <a:solidFill>
                  <a:srgbClr val="FFC000"/>
                </a:solidFill>
              </a:rPr>
              <a:t>«Путь в неизведанное» </a:t>
            </a:r>
            <a:r>
              <a:rPr lang="ru-RU" dirty="0" smtClean="0">
                <a:solidFill>
                  <a:srgbClr val="0070C0"/>
                </a:solidFill>
              </a:rPr>
              <a:t>(авторская программа составлена на  основе трудов Андреевой  А.Д., Дубровиной И.В., Прихожан А.М., Даниловой  Е.Е., Толстых  Н.Н., Локаловой Н.П.,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Савенкова  А.И. и д.р.).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user\Downloads\путь\301_thinker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2857508" cy="3788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ownloads\getImage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285860"/>
            <a:ext cx="2561411" cy="19130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7115196" cy="1082660"/>
          </a:xfrm>
        </p:spPr>
        <p:txBody>
          <a:bodyPr>
            <a:normAutofit fontScale="90000"/>
            <a:scene3d>
              <a:camera prst="obliqueBottomRight"/>
              <a:lightRig rig="threePt" dir="t"/>
            </a:scene3d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1. Технологии сохранения и стимулирования здоровья</a:t>
            </a:r>
            <a:endParaRPr lang="ru-RU" dirty="0"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Релаксация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Гимнастика пальчиковая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Гимнастика дыхательная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Организация работы в режиме смены позы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571876"/>
            <a:ext cx="7643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2. Технологии обучения здоровому образу жизни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011341"/>
            <a:ext cx="807249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</a:rPr>
              <a:t>Проблемно-игровые (игротреннинги и игротерапия)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</a:rPr>
              <a:t>Самомассаж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857232"/>
            <a:ext cx="6215138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3.</a:t>
            </a:r>
            <a:r>
              <a:rPr lang="ru-RU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Коррекционные технологии</a:t>
            </a:r>
            <a:r>
              <a:rPr lang="ru-RU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 fontScale="85000" lnSpcReduction="10000"/>
            <a:scene3d>
              <a:camera prst="obliqueBottomRight"/>
              <a:lightRig rig="threePt" dir="t"/>
            </a:scene3d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Использование новых форм организации уроков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Арттерапия –коррекция через творчество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Технологии музыкального воздействия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Сказкотерапия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Технологии воздействия цветом - цветотерапия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Психогимнастика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Комфортное начало и окончание урока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Личный пример учителя.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Users\user\Downloads\картинки\psihologicheskaya-korrekciya-seksualni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786322"/>
            <a:ext cx="1905000" cy="1790700"/>
          </a:xfrm>
          <a:prstGeom prst="rect">
            <a:avLst/>
          </a:prstGeom>
          <a:noFill/>
        </p:spPr>
      </p:pic>
      <p:pic>
        <p:nvPicPr>
          <p:cNvPr id="7171" name="Picture 3" descr="C:\Users\user\Downloads\картинки\воображени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1905000" cy="178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Pictures\s4730_126756092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571744"/>
            <a:ext cx="3071834" cy="3071834"/>
          </a:xfrm>
          <a:prstGeom prst="rect">
            <a:avLst/>
          </a:prstGeom>
          <a:noFill/>
        </p:spPr>
      </p:pic>
      <p:pic>
        <p:nvPicPr>
          <p:cNvPr id="8194" name="Picture 2" descr="C:\Users\user\Downloads\картинки\здоровое сердце\1270376360_smajlik-fon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1489864" cy="15382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57166"/>
            <a:ext cx="7258072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“У меня всё получится! Я справлюсь! Мне всё по силам!”</a:t>
            </a:r>
            <a:endParaRPr lang="ru-RU" sz="40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5929354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Эмоциональный климат урока во многом зависит от доброжелательного тона </a:t>
            </a:r>
            <a:r>
              <a:rPr lang="ru-RU" i="1" dirty="0" smtClean="0">
                <a:solidFill>
                  <a:srgbClr val="0070C0"/>
                </a:solidFill>
              </a:rPr>
              <a:t>учителя,</a:t>
            </a:r>
          </a:p>
          <a:p>
            <a:pPr algn="ctr">
              <a:buNone/>
            </a:pPr>
            <a:r>
              <a:rPr lang="ru-RU" u="sng" dirty="0" smtClean="0">
                <a:solidFill>
                  <a:srgbClr val="00B050"/>
                </a:solidFill>
              </a:rPr>
              <a:t>Постоянная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серьезность – признак </a:t>
            </a:r>
            <a:r>
              <a:rPr lang="ru-RU" i="1" dirty="0" smtClean="0">
                <a:solidFill>
                  <a:srgbClr val="00B050"/>
                </a:solidFill>
              </a:rPr>
              <a:t>психологического нездоровья.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Улыбка, искренний смех ученика на уроке стоит – с позиций здоровьесбережения – не менее физкультминутки. Это мощный противовес состоянию утомления.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Психогимнастика - </a:t>
            </a:r>
            <a:r>
              <a:rPr lang="ru-RU" sz="5400" dirty="0" smtClean="0">
                <a:solidFill>
                  <a:srgbClr val="7030A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5400" dirty="0" smtClean="0">
                <a:solidFill>
                  <a:srgbClr val="7030A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sz="5400" dirty="0">
              <a:solidFill>
                <a:srgbClr val="7030A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1000108"/>
            <a:ext cx="6643702" cy="36687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  <a:latin typeface="Segoe Print" pitchFamily="2" charset="0"/>
                <a:ea typeface="Tahoma" pitchFamily="34" charset="0"/>
                <a:cs typeface="Tahoma" pitchFamily="34" charset="0"/>
              </a:rPr>
              <a:t>это упражнения, этюды, игры,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  <a:latin typeface="Segoe Print" pitchFamily="2" charset="0"/>
                <a:ea typeface="Tahoma" pitchFamily="34" charset="0"/>
                <a:cs typeface="Tahoma" pitchFamily="34" charset="0"/>
              </a:rPr>
              <a:t>направленные на развитие и коррекцию разных сторон психики ребенка.</a:t>
            </a:r>
          </a:p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218" name="Picture 2" descr="C:\Users\user\Downloads\327540_html_m6bb6417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36" y="2928934"/>
            <a:ext cx="5048264" cy="374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1310</Words>
  <PresentationFormat>Экран (4:3)</PresentationFormat>
  <Paragraphs>179</Paragraphs>
  <Slides>35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Здоровьесберегающие технологии в контексте модели психологического сопровождения  в реализации экспериментальной  программы ШНП</vt:lpstr>
      <vt:lpstr>                    здоровьесберегающие              технологии - это система мер, включающая взаимосвязь и взаимодействие всех факторов образовательной среды, направленных  на сохранение здоровья  ребенка на всех этапах его  обучения и развития.</vt:lpstr>
      <vt:lpstr>Доказано</vt:lpstr>
      <vt:lpstr>Слайд 4</vt:lpstr>
      <vt:lpstr>Изучаем психологию</vt:lpstr>
      <vt:lpstr>1. Технологии сохранения и стимулирования здоровья</vt:lpstr>
      <vt:lpstr> 3.Коррекционные технологии   </vt:lpstr>
      <vt:lpstr>“У меня всё получится! Я справлюсь! Мне всё по силам!”</vt:lpstr>
      <vt:lpstr>Психогимнастика -  </vt:lpstr>
      <vt:lpstr> Цветотерапия </vt:lpstr>
      <vt:lpstr>Факты:</vt:lpstr>
      <vt:lpstr> Музтерапия </vt:lpstr>
      <vt:lpstr> Музыкальная психорегуляция используется для улучшения самочувствия, восстановления, снятия психоэмоционального напряжения: </vt:lpstr>
      <vt:lpstr>Арттерапия –коррекция через творчество</vt:lpstr>
      <vt:lpstr>Мониторинг</vt:lpstr>
      <vt:lpstr>В диаграмме на рис.1 видно, что преобладают положительные чувства. Рисунок 1. Адаптация в конце учебного года. Методика «Чувства в школе». </vt:lpstr>
      <vt:lpstr>Рисунок 2. Тревожность в конце года по методике Филипса.   По итогам диагностики школьной тревожности по методике Филлипса отмечается снижение общего уровня тревожности. </vt:lpstr>
      <vt:lpstr>Рисунок 3. Мотивация обучения по методике Лускановой В результате изучения школьной мотивации по методике Лускановой были получены следующие данные: общий уровень школьной мотивации в классе выше среднего.   </vt:lpstr>
      <vt:lpstr>    Рисунок 4. Динамика чувств в школе у пятиклассников.  В диаграмме на рисунке 4 мы видим, как изменились приоритетные чувства, испытываемые пятиклассником в школе. На смену беспокойству, сомнениям и тревоге за будущее, лидировавшим в начале учебного года, теперь пришли спокойствие, радость и благодарность учителям.   </vt:lpstr>
      <vt:lpstr>Как видно, из сравнительной диаграммы на рисунке 5, уровень общей тревожности в школе снизился с 76% до 30%. Отмечено незначительное повышение уровня страха проверки знаний, что связано с итоговыми контрольными работами в конце учебного года.</vt:lpstr>
      <vt:lpstr>    Мотивация обучения пятиклассников заметно повысилась. На рисунке 6 видно, что по сравнению с началом учебного года, отмечается преобладание хорошей школьной мотивации.  Рисунок 6. Динамика мотивации обучения в начале и в конце учебного года   </vt:lpstr>
      <vt:lpstr>Здоровье самого учителя</vt:lpstr>
      <vt:lpstr>Тренинг-тест «Умеете ли вы вести здоровый образ жизни и производительно работать»  </vt:lpstr>
      <vt:lpstr>III. Из чего состоит ваш обычный завтрак? 1. из кофе или чая с бутербродами 2. из мясного блюда и кофе или чая    3. вы вообще не завтракаете дома и предпочитаете более плотный завтрак  часов в десять </vt:lpstr>
      <vt:lpstr>Слайд 25</vt:lpstr>
      <vt:lpstr>VII. Надолго ли вы обычно задерживаетесь после окончания занятий 1.не более чем на 20 минут 2.до 1 часа 3.более 1 часа VIII. Чему вы обычно посвящаете свое свободное время? 1.встречам с друзьями, общественной работе 2.хобби, 3.домашним делам</vt:lpstr>
      <vt:lpstr>IX. Встреча с друзьями и прием гостей для вас – это  1.возможность встряхнуться и отвлечься от забот 2.потеря времени и денег  3.неизбежное зло X. Когда вы ложитесь спать? 1.всегда примерно в одно и тоже время 2.по настроению 3.по окончанию всех дел </vt:lpstr>
      <vt:lpstr>XI. Как вы хотели бы использовать для отдыха свой отпуск? 1.все сразу 2.часть летом, а часть – зимой 3.по два-три дня, когда у вас накапливается много домашних дел XII. Какое место занимает спорт в вашей жизни? 1.ограничиваетесь ролью болельщика 2.делаете зарядку на свежем воздухе 3.находите повседневную рабочую и домашнюю физическую нагрузку вполне достаточной</vt:lpstr>
      <vt:lpstr>XIII. За последние 14 дней вы хотя бы раз 1.Танцевали 2.занимались физическим трудом или спортом 3.прошли пешком не менее 4 км.  XIV. Как вы проводите летние каникулы? 1.пассивно отдыхаете 2.физически трудитесь, например, в саду 3.гуляете и занимаетесь спортом XV. Ваше честолюбие проявляется в том, что вы 1.любой ценой стремитесь достичь своего 2.надеетесь, что ваше усердие принесет свои плоды 3.намекаете окружающим на вашу ценность, предоставляя им возможность делать надлежащие выводы</vt:lpstr>
      <vt:lpstr>Оценка результатов </vt:lpstr>
      <vt:lpstr>Результат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психологического сопровождения адаптации пятиклассников класса ШНП</dc:title>
  <dc:creator>user</dc:creator>
  <cp:lastModifiedBy>user</cp:lastModifiedBy>
  <cp:revision>4</cp:revision>
  <dcterms:created xsi:type="dcterms:W3CDTF">2013-03-28T04:13:59Z</dcterms:created>
  <dcterms:modified xsi:type="dcterms:W3CDTF">2013-05-08T06:29:12Z</dcterms:modified>
</cp:coreProperties>
</file>