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7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3A4CE9-E2A1-4D67-94B5-420A0E551198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DC7340-84DF-4B5C-A4D8-2692F4F89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img_url=http://img1.liveinternet.ru/images/attach/c/3/75/985/75985187_RRQo7.jpg&amp;text=%D0%BA%D0%B0%D1%80%D1%82%D0%B8%D0%BD%D0%BA%D0%B0%20%D0%B4%D1%83%D0%BC%D0%B0%D1%8E%D1%89%D0%B5%D0%B3%D0%BE%20%D1%87%D0%B5%D0%BB%D0%BE%D0%B2%D0%B5%D0%BA%D0%B0&amp;noreask=1&amp;pos=16&amp;lr=192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APPDATA\LOCAL\TEMP\wzf2e9\Школьные фоны\Новая папка (2)\1 фон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768752" cy="66693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124744"/>
            <a:ext cx="7772400" cy="2952328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Метод учебного проекта</a:t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автор:Кузнецова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Ирина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анатольевна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учитель русского языка и литературы</a:t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мкоу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Уляхинская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</a:rPr>
              <a:t>оош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Этапы работы над проектом: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7772400" cy="4582744"/>
          </a:xfrm>
        </p:spPr>
        <p:txBody>
          <a:bodyPr/>
          <a:lstStyle/>
          <a:p>
            <a:r>
              <a:rPr lang="ru-RU" dirty="0" smtClean="0"/>
              <a:t>Погружение в проект.</a:t>
            </a:r>
          </a:p>
          <a:p>
            <a:r>
              <a:rPr lang="ru-RU" dirty="0" smtClean="0"/>
              <a:t>Организация деятельности.</a:t>
            </a:r>
          </a:p>
          <a:p>
            <a:r>
              <a:rPr lang="ru-RU" dirty="0" smtClean="0"/>
              <a:t>Осуществление деятельности.</a:t>
            </a:r>
          </a:p>
          <a:p>
            <a:r>
              <a:rPr lang="ru-RU" dirty="0" smtClean="0"/>
              <a:t>Презентация, самоанализ и самооценка результатов.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563888" y="2996952"/>
            <a:ext cx="5236096" cy="3528393"/>
            <a:chOff x="432" y="1104"/>
            <a:chExt cx="3888" cy="275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 flipH="1">
              <a:off x="432" y="1968"/>
              <a:ext cx="1114" cy="1887"/>
              <a:chOff x="4949" y="2597"/>
              <a:chExt cx="330" cy="750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4956" y="2597"/>
                <a:ext cx="295" cy="750"/>
              </a:xfrm>
              <a:custGeom>
                <a:avLst/>
                <a:gdLst>
                  <a:gd name="T0" fmla="*/ 445 w 590"/>
                  <a:gd name="T1" fmla="*/ 1101 h 1500"/>
                  <a:gd name="T2" fmla="*/ 397 w 590"/>
                  <a:gd name="T3" fmla="*/ 1254 h 1500"/>
                  <a:gd name="T4" fmla="*/ 336 w 590"/>
                  <a:gd name="T5" fmla="*/ 1061 h 1500"/>
                  <a:gd name="T6" fmla="*/ 306 w 590"/>
                  <a:gd name="T7" fmla="*/ 1007 h 1500"/>
                  <a:gd name="T8" fmla="*/ 320 w 590"/>
                  <a:gd name="T9" fmla="*/ 1217 h 1500"/>
                  <a:gd name="T10" fmla="*/ 393 w 590"/>
                  <a:gd name="T11" fmla="*/ 1388 h 1500"/>
                  <a:gd name="T12" fmla="*/ 389 w 590"/>
                  <a:gd name="T13" fmla="*/ 1402 h 1500"/>
                  <a:gd name="T14" fmla="*/ 425 w 590"/>
                  <a:gd name="T15" fmla="*/ 1437 h 1500"/>
                  <a:gd name="T16" fmla="*/ 468 w 590"/>
                  <a:gd name="T17" fmla="*/ 1460 h 1500"/>
                  <a:gd name="T18" fmla="*/ 454 w 590"/>
                  <a:gd name="T19" fmla="*/ 1487 h 1500"/>
                  <a:gd name="T20" fmla="*/ 390 w 590"/>
                  <a:gd name="T21" fmla="*/ 1479 h 1500"/>
                  <a:gd name="T22" fmla="*/ 261 w 590"/>
                  <a:gd name="T23" fmla="*/ 1500 h 1500"/>
                  <a:gd name="T24" fmla="*/ 273 w 590"/>
                  <a:gd name="T25" fmla="*/ 1439 h 1500"/>
                  <a:gd name="T26" fmla="*/ 244 w 590"/>
                  <a:gd name="T27" fmla="*/ 1365 h 1500"/>
                  <a:gd name="T28" fmla="*/ 202 w 590"/>
                  <a:gd name="T29" fmla="*/ 1222 h 1500"/>
                  <a:gd name="T30" fmla="*/ 201 w 590"/>
                  <a:gd name="T31" fmla="*/ 1044 h 1500"/>
                  <a:gd name="T32" fmla="*/ 173 w 590"/>
                  <a:gd name="T33" fmla="*/ 947 h 1500"/>
                  <a:gd name="T34" fmla="*/ 161 w 590"/>
                  <a:gd name="T35" fmla="*/ 788 h 1500"/>
                  <a:gd name="T36" fmla="*/ 130 w 590"/>
                  <a:gd name="T37" fmla="*/ 713 h 1500"/>
                  <a:gd name="T38" fmla="*/ 182 w 590"/>
                  <a:gd name="T39" fmla="*/ 583 h 1500"/>
                  <a:gd name="T40" fmla="*/ 170 w 590"/>
                  <a:gd name="T41" fmla="*/ 474 h 1500"/>
                  <a:gd name="T42" fmla="*/ 84 w 590"/>
                  <a:gd name="T43" fmla="*/ 542 h 1500"/>
                  <a:gd name="T44" fmla="*/ 37 w 590"/>
                  <a:gd name="T45" fmla="*/ 554 h 1500"/>
                  <a:gd name="T46" fmla="*/ 2 w 590"/>
                  <a:gd name="T47" fmla="*/ 486 h 1500"/>
                  <a:gd name="T48" fmla="*/ 38 w 590"/>
                  <a:gd name="T49" fmla="*/ 442 h 1500"/>
                  <a:gd name="T50" fmla="*/ 96 w 590"/>
                  <a:gd name="T51" fmla="*/ 379 h 1500"/>
                  <a:gd name="T52" fmla="*/ 136 w 590"/>
                  <a:gd name="T53" fmla="*/ 327 h 1500"/>
                  <a:gd name="T54" fmla="*/ 173 w 590"/>
                  <a:gd name="T55" fmla="*/ 274 h 1500"/>
                  <a:gd name="T56" fmla="*/ 199 w 590"/>
                  <a:gd name="T57" fmla="*/ 269 h 1500"/>
                  <a:gd name="T58" fmla="*/ 236 w 590"/>
                  <a:gd name="T59" fmla="*/ 249 h 1500"/>
                  <a:gd name="T60" fmla="*/ 258 w 590"/>
                  <a:gd name="T61" fmla="*/ 241 h 1500"/>
                  <a:gd name="T62" fmla="*/ 229 w 590"/>
                  <a:gd name="T63" fmla="*/ 164 h 1500"/>
                  <a:gd name="T64" fmla="*/ 231 w 590"/>
                  <a:gd name="T65" fmla="*/ 75 h 1500"/>
                  <a:gd name="T66" fmla="*/ 269 w 590"/>
                  <a:gd name="T67" fmla="*/ 27 h 1500"/>
                  <a:gd name="T68" fmla="*/ 310 w 590"/>
                  <a:gd name="T69" fmla="*/ 30 h 1500"/>
                  <a:gd name="T70" fmla="*/ 349 w 590"/>
                  <a:gd name="T71" fmla="*/ 7 h 1500"/>
                  <a:gd name="T72" fmla="*/ 404 w 590"/>
                  <a:gd name="T73" fmla="*/ 19 h 1500"/>
                  <a:gd name="T74" fmla="*/ 415 w 590"/>
                  <a:gd name="T75" fmla="*/ 31 h 1500"/>
                  <a:gd name="T76" fmla="*/ 408 w 590"/>
                  <a:gd name="T77" fmla="*/ 94 h 1500"/>
                  <a:gd name="T78" fmla="*/ 407 w 590"/>
                  <a:gd name="T79" fmla="*/ 143 h 1500"/>
                  <a:gd name="T80" fmla="*/ 401 w 590"/>
                  <a:gd name="T81" fmla="*/ 165 h 1500"/>
                  <a:gd name="T82" fmla="*/ 390 w 590"/>
                  <a:gd name="T83" fmla="*/ 189 h 1500"/>
                  <a:gd name="T84" fmla="*/ 355 w 590"/>
                  <a:gd name="T85" fmla="*/ 220 h 1500"/>
                  <a:gd name="T86" fmla="*/ 360 w 590"/>
                  <a:gd name="T87" fmla="*/ 256 h 1500"/>
                  <a:gd name="T88" fmla="*/ 379 w 590"/>
                  <a:gd name="T89" fmla="*/ 276 h 1500"/>
                  <a:gd name="T90" fmla="*/ 426 w 590"/>
                  <a:gd name="T91" fmla="*/ 307 h 1500"/>
                  <a:gd name="T92" fmla="*/ 466 w 590"/>
                  <a:gd name="T93" fmla="*/ 344 h 1500"/>
                  <a:gd name="T94" fmla="*/ 523 w 590"/>
                  <a:gd name="T95" fmla="*/ 377 h 1500"/>
                  <a:gd name="T96" fmla="*/ 590 w 590"/>
                  <a:gd name="T97" fmla="*/ 421 h 1500"/>
                  <a:gd name="T98" fmla="*/ 551 w 590"/>
                  <a:gd name="T99" fmla="*/ 496 h 1500"/>
                  <a:gd name="T100" fmla="*/ 503 w 590"/>
                  <a:gd name="T101" fmla="*/ 485 h 1500"/>
                  <a:gd name="T102" fmla="*/ 431 w 590"/>
                  <a:gd name="T103" fmla="*/ 454 h 1500"/>
                  <a:gd name="T104" fmla="*/ 405 w 590"/>
                  <a:gd name="T105" fmla="*/ 576 h 1500"/>
                  <a:gd name="T106" fmla="*/ 408 w 590"/>
                  <a:gd name="T107" fmla="*/ 758 h 1500"/>
                  <a:gd name="T108" fmla="*/ 426 w 590"/>
                  <a:gd name="T109" fmla="*/ 900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0"/>
                  <a:gd name="T166" fmla="*/ 0 h 1500"/>
                  <a:gd name="T167" fmla="*/ 590 w 590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0" h="1500">
                    <a:moveTo>
                      <a:pt x="454" y="1028"/>
                    </a:moveTo>
                    <a:lnTo>
                      <a:pt x="456" y="1042"/>
                    </a:lnTo>
                    <a:lnTo>
                      <a:pt x="455" y="1060"/>
                    </a:lnTo>
                    <a:lnTo>
                      <a:pt x="452" y="1078"/>
                    </a:lnTo>
                    <a:lnTo>
                      <a:pt x="447" y="1090"/>
                    </a:lnTo>
                    <a:lnTo>
                      <a:pt x="445" y="1101"/>
                    </a:lnTo>
                    <a:lnTo>
                      <a:pt x="439" y="1121"/>
                    </a:lnTo>
                    <a:lnTo>
                      <a:pt x="431" y="1146"/>
                    </a:lnTo>
                    <a:lnTo>
                      <a:pt x="422" y="1175"/>
                    </a:lnTo>
                    <a:lnTo>
                      <a:pt x="412" y="1204"/>
                    </a:lnTo>
                    <a:lnTo>
                      <a:pt x="404" y="1232"/>
                    </a:lnTo>
                    <a:lnTo>
                      <a:pt x="397" y="1254"/>
                    </a:lnTo>
                    <a:lnTo>
                      <a:pt x="392" y="1268"/>
                    </a:lnTo>
                    <a:lnTo>
                      <a:pt x="320" y="1217"/>
                    </a:lnTo>
                    <a:lnTo>
                      <a:pt x="320" y="1180"/>
                    </a:lnTo>
                    <a:lnTo>
                      <a:pt x="324" y="1133"/>
                    </a:lnTo>
                    <a:lnTo>
                      <a:pt x="331" y="1089"/>
                    </a:lnTo>
                    <a:lnTo>
                      <a:pt x="336" y="1061"/>
                    </a:lnTo>
                    <a:lnTo>
                      <a:pt x="331" y="1037"/>
                    </a:lnTo>
                    <a:lnTo>
                      <a:pt x="323" y="1001"/>
                    </a:lnTo>
                    <a:lnTo>
                      <a:pt x="314" y="968"/>
                    </a:lnTo>
                    <a:lnTo>
                      <a:pt x="310" y="953"/>
                    </a:lnTo>
                    <a:lnTo>
                      <a:pt x="309" y="975"/>
                    </a:lnTo>
                    <a:lnTo>
                      <a:pt x="306" y="1007"/>
                    </a:lnTo>
                    <a:lnTo>
                      <a:pt x="301" y="1042"/>
                    </a:lnTo>
                    <a:lnTo>
                      <a:pt x="297" y="1065"/>
                    </a:lnTo>
                    <a:lnTo>
                      <a:pt x="301" y="1091"/>
                    </a:lnTo>
                    <a:lnTo>
                      <a:pt x="308" y="1131"/>
                    </a:lnTo>
                    <a:lnTo>
                      <a:pt x="315" y="1175"/>
                    </a:lnTo>
                    <a:lnTo>
                      <a:pt x="320" y="1217"/>
                    </a:lnTo>
                    <a:lnTo>
                      <a:pt x="392" y="1268"/>
                    </a:lnTo>
                    <a:lnTo>
                      <a:pt x="389" y="1296"/>
                    </a:lnTo>
                    <a:lnTo>
                      <a:pt x="389" y="1332"/>
                    </a:lnTo>
                    <a:lnTo>
                      <a:pt x="391" y="1365"/>
                    </a:lnTo>
                    <a:lnTo>
                      <a:pt x="394" y="1387"/>
                    </a:lnTo>
                    <a:lnTo>
                      <a:pt x="393" y="1388"/>
                    </a:lnTo>
                    <a:lnTo>
                      <a:pt x="390" y="1391"/>
                    </a:lnTo>
                    <a:lnTo>
                      <a:pt x="384" y="1393"/>
                    </a:lnTo>
                    <a:lnTo>
                      <a:pt x="378" y="1393"/>
                    </a:lnTo>
                    <a:lnTo>
                      <a:pt x="379" y="1394"/>
                    </a:lnTo>
                    <a:lnTo>
                      <a:pt x="384" y="1397"/>
                    </a:lnTo>
                    <a:lnTo>
                      <a:pt x="389" y="1402"/>
                    </a:lnTo>
                    <a:lnTo>
                      <a:pt x="395" y="1408"/>
                    </a:lnTo>
                    <a:lnTo>
                      <a:pt x="402" y="1415"/>
                    </a:lnTo>
                    <a:lnTo>
                      <a:pt x="409" y="1421"/>
                    </a:lnTo>
                    <a:lnTo>
                      <a:pt x="416" y="1427"/>
                    </a:lnTo>
                    <a:lnTo>
                      <a:pt x="421" y="1432"/>
                    </a:lnTo>
                    <a:lnTo>
                      <a:pt x="425" y="1437"/>
                    </a:lnTo>
                    <a:lnTo>
                      <a:pt x="431" y="1441"/>
                    </a:lnTo>
                    <a:lnTo>
                      <a:pt x="438" y="1446"/>
                    </a:lnTo>
                    <a:lnTo>
                      <a:pt x="446" y="1449"/>
                    </a:lnTo>
                    <a:lnTo>
                      <a:pt x="454" y="1454"/>
                    </a:lnTo>
                    <a:lnTo>
                      <a:pt x="462" y="1457"/>
                    </a:lnTo>
                    <a:lnTo>
                      <a:pt x="468" y="1460"/>
                    </a:lnTo>
                    <a:lnTo>
                      <a:pt x="474" y="1461"/>
                    </a:lnTo>
                    <a:lnTo>
                      <a:pt x="478" y="1464"/>
                    </a:lnTo>
                    <a:lnTo>
                      <a:pt x="481" y="1474"/>
                    </a:lnTo>
                    <a:lnTo>
                      <a:pt x="477" y="1482"/>
                    </a:lnTo>
                    <a:lnTo>
                      <a:pt x="469" y="1486"/>
                    </a:lnTo>
                    <a:lnTo>
                      <a:pt x="454" y="1487"/>
                    </a:lnTo>
                    <a:lnTo>
                      <a:pt x="440" y="1487"/>
                    </a:lnTo>
                    <a:lnTo>
                      <a:pt x="428" y="1486"/>
                    </a:lnTo>
                    <a:lnTo>
                      <a:pt x="417" y="1485"/>
                    </a:lnTo>
                    <a:lnTo>
                      <a:pt x="407" y="1483"/>
                    </a:lnTo>
                    <a:lnTo>
                      <a:pt x="398" y="1482"/>
                    </a:lnTo>
                    <a:lnTo>
                      <a:pt x="390" y="1479"/>
                    </a:lnTo>
                    <a:lnTo>
                      <a:pt x="382" y="1479"/>
                    </a:lnTo>
                    <a:lnTo>
                      <a:pt x="383" y="1486"/>
                    </a:lnTo>
                    <a:lnTo>
                      <a:pt x="383" y="1493"/>
                    </a:lnTo>
                    <a:lnTo>
                      <a:pt x="383" y="1498"/>
                    </a:lnTo>
                    <a:lnTo>
                      <a:pt x="383" y="1500"/>
                    </a:lnTo>
                    <a:lnTo>
                      <a:pt x="261" y="1500"/>
                    </a:lnTo>
                    <a:lnTo>
                      <a:pt x="260" y="1494"/>
                    </a:lnTo>
                    <a:lnTo>
                      <a:pt x="260" y="1486"/>
                    </a:lnTo>
                    <a:lnTo>
                      <a:pt x="261" y="1476"/>
                    </a:lnTo>
                    <a:lnTo>
                      <a:pt x="264" y="1464"/>
                    </a:lnTo>
                    <a:lnTo>
                      <a:pt x="268" y="1453"/>
                    </a:lnTo>
                    <a:lnTo>
                      <a:pt x="273" y="1439"/>
                    </a:lnTo>
                    <a:lnTo>
                      <a:pt x="276" y="1426"/>
                    </a:lnTo>
                    <a:lnTo>
                      <a:pt x="277" y="1418"/>
                    </a:lnTo>
                    <a:lnTo>
                      <a:pt x="261" y="1419"/>
                    </a:lnTo>
                    <a:lnTo>
                      <a:pt x="259" y="1408"/>
                    </a:lnTo>
                    <a:lnTo>
                      <a:pt x="252" y="1389"/>
                    </a:lnTo>
                    <a:lnTo>
                      <a:pt x="244" y="1365"/>
                    </a:lnTo>
                    <a:lnTo>
                      <a:pt x="235" y="1339"/>
                    </a:lnTo>
                    <a:lnTo>
                      <a:pt x="225" y="1312"/>
                    </a:lnTo>
                    <a:lnTo>
                      <a:pt x="217" y="1288"/>
                    </a:lnTo>
                    <a:lnTo>
                      <a:pt x="210" y="1267"/>
                    </a:lnTo>
                    <a:lnTo>
                      <a:pt x="207" y="1252"/>
                    </a:lnTo>
                    <a:lnTo>
                      <a:pt x="202" y="1222"/>
                    </a:lnTo>
                    <a:lnTo>
                      <a:pt x="200" y="1180"/>
                    </a:lnTo>
                    <a:lnTo>
                      <a:pt x="201" y="1133"/>
                    </a:lnTo>
                    <a:lnTo>
                      <a:pt x="207" y="1085"/>
                    </a:lnTo>
                    <a:lnTo>
                      <a:pt x="202" y="1074"/>
                    </a:lnTo>
                    <a:lnTo>
                      <a:pt x="201" y="1059"/>
                    </a:lnTo>
                    <a:lnTo>
                      <a:pt x="201" y="1044"/>
                    </a:lnTo>
                    <a:lnTo>
                      <a:pt x="205" y="1031"/>
                    </a:lnTo>
                    <a:lnTo>
                      <a:pt x="198" y="1019"/>
                    </a:lnTo>
                    <a:lnTo>
                      <a:pt x="191" y="1002"/>
                    </a:lnTo>
                    <a:lnTo>
                      <a:pt x="184" y="985"/>
                    </a:lnTo>
                    <a:lnTo>
                      <a:pt x="178" y="966"/>
                    </a:lnTo>
                    <a:lnTo>
                      <a:pt x="173" y="947"/>
                    </a:lnTo>
                    <a:lnTo>
                      <a:pt x="168" y="929"/>
                    </a:lnTo>
                    <a:lnTo>
                      <a:pt x="164" y="913"/>
                    </a:lnTo>
                    <a:lnTo>
                      <a:pt x="162" y="899"/>
                    </a:lnTo>
                    <a:lnTo>
                      <a:pt x="160" y="869"/>
                    </a:lnTo>
                    <a:lnTo>
                      <a:pt x="160" y="830"/>
                    </a:lnTo>
                    <a:lnTo>
                      <a:pt x="161" y="788"/>
                    </a:lnTo>
                    <a:lnTo>
                      <a:pt x="161" y="754"/>
                    </a:lnTo>
                    <a:lnTo>
                      <a:pt x="156" y="751"/>
                    </a:lnTo>
                    <a:lnTo>
                      <a:pt x="147" y="747"/>
                    </a:lnTo>
                    <a:lnTo>
                      <a:pt x="136" y="742"/>
                    </a:lnTo>
                    <a:lnTo>
                      <a:pt x="128" y="738"/>
                    </a:lnTo>
                    <a:lnTo>
                      <a:pt x="130" y="713"/>
                    </a:lnTo>
                    <a:lnTo>
                      <a:pt x="137" y="689"/>
                    </a:lnTo>
                    <a:lnTo>
                      <a:pt x="146" y="666"/>
                    </a:lnTo>
                    <a:lnTo>
                      <a:pt x="156" y="643"/>
                    </a:lnTo>
                    <a:lnTo>
                      <a:pt x="167" y="621"/>
                    </a:lnTo>
                    <a:lnTo>
                      <a:pt x="176" y="602"/>
                    </a:lnTo>
                    <a:lnTo>
                      <a:pt x="182" y="583"/>
                    </a:lnTo>
                    <a:lnTo>
                      <a:pt x="184" y="568"/>
                    </a:lnTo>
                    <a:lnTo>
                      <a:pt x="184" y="547"/>
                    </a:lnTo>
                    <a:lnTo>
                      <a:pt x="184" y="519"/>
                    </a:lnTo>
                    <a:lnTo>
                      <a:pt x="183" y="489"/>
                    </a:lnTo>
                    <a:lnTo>
                      <a:pt x="178" y="463"/>
                    </a:lnTo>
                    <a:lnTo>
                      <a:pt x="170" y="474"/>
                    </a:lnTo>
                    <a:lnTo>
                      <a:pt x="158" y="485"/>
                    </a:lnTo>
                    <a:lnTo>
                      <a:pt x="143" y="498"/>
                    </a:lnTo>
                    <a:lnTo>
                      <a:pt x="128" y="511"/>
                    </a:lnTo>
                    <a:lnTo>
                      <a:pt x="112" y="522"/>
                    </a:lnTo>
                    <a:lnTo>
                      <a:pt x="97" y="534"/>
                    </a:lnTo>
                    <a:lnTo>
                      <a:pt x="84" y="542"/>
                    </a:lnTo>
                    <a:lnTo>
                      <a:pt x="76" y="547"/>
                    </a:lnTo>
                    <a:lnTo>
                      <a:pt x="69" y="551"/>
                    </a:lnTo>
                    <a:lnTo>
                      <a:pt x="62" y="554"/>
                    </a:lnTo>
                    <a:lnTo>
                      <a:pt x="54" y="557"/>
                    </a:lnTo>
                    <a:lnTo>
                      <a:pt x="46" y="557"/>
                    </a:lnTo>
                    <a:lnTo>
                      <a:pt x="37" y="554"/>
                    </a:lnTo>
                    <a:lnTo>
                      <a:pt x="28" y="550"/>
                    </a:lnTo>
                    <a:lnTo>
                      <a:pt x="19" y="542"/>
                    </a:lnTo>
                    <a:lnTo>
                      <a:pt x="9" y="529"/>
                    </a:lnTo>
                    <a:lnTo>
                      <a:pt x="2" y="514"/>
                    </a:lnTo>
                    <a:lnTo>
                      <a:pt x="0" y="500"/>
                    </a:lnTo>
                    <a:lnTo>
                      <a:pt x="2" y="486"/>
                    </a:lnTo>
                    <a:lnTo>
                      <a:pt x="7" y="475"/>
                    </a:lnTo>
                    <a:lnTo>
                      <a:pt x="13" y="465"/>
                    </a:lnTo>
                    <a:lnTo>
                      <a:pt x="20" y="456"/>
                    </a:lnTo>
                    <a:lnTo>
                      <a:pt x="27" y="450"/>
                    </a:lnTo>
                    <a:lnTo>
                      <a:pt x="32" y="446"/>
                    </a:lnTo>
                    <a:lnTo>
                      <a:pt x="38" y="442"/>
                    </a:lnTo>
                    <a:lnTo>
                      <a:pt x="46" y="432"/>
                    </a:lnTo>
                    <a:lnTo>
                      <a:pt x="56" y="422"/>
                    </a:lnTo>
                    <a:lnTo>
                      <a:pt x="68" y="410"/>
                    </a:lnTo>
                    <a:lnTo>
                      <a:pt x="78" y="398"/>
                    </a:lnTo>
                    <a:lnTo>
                      <a:pt x="87" y="387"/>
                    </a:lnTo>
                    <a:lnTo>
                      <a:pt x="96" y="379"/>
                    </a:lnTo>
                    <a:lnTo>
                      <a:pt x="100" y="375"/>
                    </a:lnTo>
                    <a:lnTo>
                      <a:pt x="104" y="370"/>
                    </a:lnTo>
                    <a:lnTo>
                      <a:pt x="110" y="362"/>
                    </a:lnTo>
                    <a:lnTo>
                      <a:pt x="119" y="352"/>
                    </a:lnTo>
                    <a:lnTo>
                      <a:pt x="127" y="340"/>
                    </a:lnTo>
                    <a:lnTo>
                      <a:pt x="136" y="327"/>
                    </a:lnTo>
                    <a:lnTo>
                      <a:pt x="145" y="315"/>
                    </a:lnTo>
                    <a:lnTo>
                      <a:pt x="153" y="303"/>
                    </a:lnTo>
                    <a:lnTo>
                      <a:pt x="159" y="293"/>
                    </a:lnTo>
                    <a:lnTo>
                      <a:pt x="163" y="285"/>
                    </a:lnTo>
                    <a:lnTo>
                      <a:pt x="168" y="279"/>
                    </a:lnTo>
                    <a:lnTo>
                      <a:pt x="173" y="274"/>
                    </a:lnTo>
                    <a:lnTo>
                      <a:pt x="176" y="271"/>
                    </a:lnTo>
                    <a:lnTo>
                      <a:pt x="179" y="270"/>
                    </a:lnTo>
                    <a:lnTo>
                      <a:pt x="183" y="269"/>
                    </a:lnTo>
                    <a:lnTo>
                      <a:pt x="187" y="269"/>
                    </a:lnTo>
                    <a:lnTo>
                      <a:pt x="193" y="269"/>
                    </a:lnTo>
                    <a:lnTo>
                      <a:pt x="199" y="269"/>
                    </a:lnTo>
                    <a:lnTo>
                      <a:pt x="205" y="268"/>
                    </a:lnTo>
                    <a:lnTo>
                      <a:pt x="210" y="265"/>
                    </a:lnTo>
                    <a:lnTo>
                      <a:pt x="216" y="262"/>
                    </a:lnTo>
                    <a:lnTo>
                      <a:pt x="222" y="257"/>
                    </a:lnTo>
                    <a:lnTo>
                      <a:pt x="229" y="253"/>
                    </a:lnTo>
                    <a:lnTo>
                      <a:pt x="236" y="249"/>
                    </a:lnTo>
                    <a:lnTo>
                      <a:pt x="243" y="245"/>
                    </a:lnTo>
                    <a:lnTo>
                      <a:pt x="245" y="242"/>
                    </a:lnTo>
                    <a:lnTo>
                      <a:pt x="248" y="245"/>
                    </a:lnTo>
                    <a:lnTo>
                      <a:pt x="252" y="248"/>
                    </a:lnTo>
                    <a:lnTo>
                      <a:pt x="255" y="248"/>
                    </a:lnTo>
                    <a:lnTo>
                      <a:pt x="258" y="241"/>
                    </a:lnTo>
                    <a:lnTo>
                      <a:pt x="258" y="230"/>
                    </a:lnTo>
                    <a:lnTo>
                      <a:pt x="256" y="215"/>
                    </a:lnTo>
                    <a:lnTo>
                      <a:pt x="254" y="204"/>
                    </a:lnTo>
                    <a:lnTo>
                      <a:pt x="241" y="196"/>
                    </a:lnTo>
                    <a:lnTo>
                      <a:pt x="233" y="181"/>
                    </a:lnTo>
                    <a:lnTo>
                      <a:pt x="229" y="164"/>
                    </a:lnTo>
                    <a:lnTo>
                      <a:pt x="233" y="152"/>
                    </a:lnTo>
                    <a:lnTo>
                      <a:pt x="221" y="137"/>
                    </a:lnTo>
                    <a:lnTo>
                      <a:pt x="218" y="118"/>
                    </a:lnTo>
                    <a:lnTo>
                      <a:pt x="223" y="99"/>
                    </a:lnTo>
                    <a:lnTo>
                      <a:pt x="235" y="88"/>
                    </a:lnTo>
                    <a:lnTo>
                      <a:pt x="231" y="75"/>
                    </a:lnTo>
                    <a:lnTo>
                      <a:pt x="233" y="61"/>
                    </a:lnTo>
                    <a:lnTo>
                      <a:pt x="239" y="48"/>
                    </a:lnTo>
                    <a:lnTo>
                      <a:pt x="247" y="36"/>
                    </a:lnTo>
                    <a:lnTo>
                      <a:pt x="253" y="31"/>
                    </a:lnTo>
                    <a:lnTo>
                      <a:pt x="260" y="28"/>
                    </a:lnTo>
                    <a:lnTo>
                      <a:pt x="269" y="27"/>
                    </a:lnTo>
                    <a:lnTo>
                      <a:pt x="277" y="26"/>
                    </a:lnTo>
                    <a:lnTo>
                      <a:pt x="285" y="26"/>
                    </a:lnTo>
                    <a:lnTo>
                      <a:pt x="293" y="27"/>
                    </a:lnTo>
                    <a:lnTo>
                      <a:pt x="300" y="28"/>
                    </a:lnTo>
                    <a:lnTo>
                      <a:pt x="306" y="29"/>
                    </a:lnTo>
                    <a:lnTo>
                      <a:pt x="310" y="30"/>
                    </a:lnTo>
                    <a:lnTo>
                      <a:pt x="315" y="29"/>
                    </a:lnTo>
                    <a:lnTo>
                      <a:pt x="320" y="26"/>
                    </a:lnTo>
                    <a:lnTo>
                      <a:pt x="324" y="22"/>
                    </a:lnTo>
                    <a:lnTo>
                      <a:pt x="331" y="18"/>
                    </a:lnTo>
                    <a:lnTo>
                      <a:pt x="339" y="13"/>
                    </a:lnTo>
                    <a:lnTo>
                      <a:pt x="349" y="7"/>
                    </a:lnTo>
                    <a:lnTo>
                      <a:pt x="363" y="3"/>
                    </a:lnTo>
                    <a:lnTo>
                      <a:pt x="377" y="0"/>
                    </a:lnTo>
                    <a:lnTo>
                      <a:pt x="387" y="2"/>
                    </a:lnTo>
                    <a:lnTo>
                      <a:pt x="394" y="5"/>
                    </a:lnTo>
                    <a:lnTo>
                      <a:pt x="400" y="11"/>
                    </a:lnTo>
                    <a:lnTo>
                      <a:pt x="404" y="19"/>
                    </a:lnTo>
                    <a:lnTo>
                      <a:pt x="407" y="27"/>
                    </a:lnTo>
                    <a:lnTo>
                      <a:pt x="409" y="35"/>
                    </a:lnTo>
                    <a:lnTo>
                      <a:pt x="412" y="42"/>
                    </a:lnTo>
                    <a:lnTo>
                      <a:pt x="413" y="41"/>
                    </a:lnTo>
                    <a:lnTo>
                      <a:pt x="414" y="36"/>
                    </a:lnTo>
                    <a:lnTo>
                      <a:pt x="415" y="31"/>
                    </a:lnTo>
                    <a:lnTo>
                      <a:pt x="415" y="27"/>
                    </a:lnTo>
                    <a:lnTo>
                      <a:pt x="424" y="42"/>
                    </a:lnTo>
                    <a:lnTo>
                      <a:pt x="423" y="61"/>
                    </a:lnTo>
                    <a:lnTo>
                      <a:pt x="416" y="79"/>
                    </a:lnTo>
                    <a:lnTo>
                      <a:pt x="408" y="89"/>
                    </a:lnTo>
                    <a:lnTo>
                      <a:pt x="408" y="94"/>
                    </a:lnTo>
                    <a:lnTo>
                      <a:pt x="409" y="104"/>
                    </a:lnTo>
                    <a:lnTo>
                      <a:pt x="409" y="116"/>
                    </a:lnTo>
                    <a:lnTo>
                      <a:pt x="408" y="122"/>
                    </a:lnTo>
                    <a:lnTo>
                      <a:pt x="406" y="127"/>
                    </a:lnTo>
                    <a:lnTo>
                      <a:pt x="405" y="135"/>
                    </a:lnTo>
                    <a:lnTo>
                      <a:pt x="407" y="143"/>
                    </a:lnTo>
                    <a:lnTo>
                      <a:pt x="412" y="149"/>
                    </a:lnTo>
                    <a:lnTo>
                      <a:pt x="415" y="154"/>
                    </a:lnTo>
                    <a:lnTo>
                      <a:pt x="414" y="158"/>
                    </a:lnTo>
                    <a:lnTo>
                      <a:pt x="410" y="162"/>
                    </a:lnTo>
                    <a:lnTo>
                      <a:pt x="405" y="164"/>
                    </a:lnTo>
                    <a:lnTo>
                      <a:pt x="401" y="165"/>
                    </a:lnTo>
                    <a:lnTo>
                      <a:pt x="399" y="170"/>
                    </a:lnTo>
                    <a:lnTo>
                      <a:pt x="399" y="174"/>
                    </a:lnTo>
                    <a:lnTo>
                      <a:pt x="399" y="180"/>
                    </a:lnTo>
                    <a:lnTo>
                      <a:pt x="398" y="184"/>
                    </a:lnTo>
                    <a:lnTo>
                      <a:pt x="393" y="186"/>
                    </a:lnTo>
                    <a:lnTo>
                      <a:pt x="390" y="189"/>
                    </a:lnTo>
                    <a:lnTo>
                      <a:pt x="389" y="195"/>
                    </a:lnTo>
                    <a:lnTo>
                      <a:pt x="389" y="204"/>
                    </a:lnTo>
                    <a:lnTo>
                      <a:pt x="384" y="215"/>
                    </a:lnTo>
                    <a:lnTo>
                      <a:pt x="376" y="220"/>
                    </a:lnTo>
                    <a:lnTo>
                      <a:pt x="362" y="220"/>
                    </a:lnTo>
                    <a:lnTo>
                      <a:pt x="355" y="220"/>
                    </a:lnTo>
                    <a:lnTo>
                      <a:pt x="352" y="225"/>
                    </a:lnTo>
                    <a:lnTo>
                      <a:pt x="351" y="233"/>
                    </a:lnTo>
                    <a:lnTo>
                      <a:pt x="349" y="241"/>
                    </a:lnTo>
                    <a:lnTo>
                      <a:pt x="355" y="245"/>
                    </a:lnTo>
                    <a:lnTo>
                      <a:pt x="359" y="250"/>
                    </a:lnTo>
                    <a:lnTo>
                      <a:pt x="360" y="256"/>
                    </a:lnTo>
                    <a:lnTo>
                      <a:pt x="360" y="261"/>
                    </a:lnTo>
                    <a:lnTo>
                      <a:pt x="361" y="263"/>
                    </a:lnTo>
                    <a:lnTo>
                      <a:pt x="364" y="265"/>
                    </a:lnTo>
                    <a:lnTo>
                      <a:pt x="368" y="269"/>
                    </a:lnTo>
                    <a:lnTo>
                      <a:pt x="374" y="272"/>
                    </a:lnTo>
                    <a:lnTo>
                      <a:pt x="379" y="276"/>
                    </a:lnTo>
                    <a:lnTo>
                      <a:pt x="385" y="278"/>
                    </a:lnTo>
                    <a:lnTo>
                      <a:pt x="392" y="280"/>
                    </a:lnTo>
                    <a:lnTo>
                      <a:pt x="400" y="281"/>
                    </a:lnTo>
                    <a:lnTo>
                      <a:pt x="413" y="286"/>
                    </a:lnTo>
                    <a:lnTo>
                      <a:pt x="421" y="295"/>
                    </a:lnTo>
                    <a:lnTo>
                      <a:pt x="426" y="307"/>
                    </a:lnTo>
                    <a:lnTo>
                      <a:pt x="431" y="317"/>
                    </a:lnTo>
                    <a:lnTo>
                      <a:pt x="435" y="322"/>
                    </a:lnTo>
                    <a:lnTo>
                      <a:pt x="440" y="326"/>
                    </a:lnTo>
                    <a:lnTo>
                      <a:pt x="448" y="332"/>
                    </a:lnTo>
                    <a:lnTo>
                      <a:pt x="456" y="338"/>
                    </a:lnTo>
                    <a:lnTo>
                      <a:pt x="466" y="344"/>
                    </a:lnTo>
                    <a:lnTo>
                      <a:pt x="475" y="349"/>
                    </a:lnTo>
                    <a:lnTo>
                      <a:pt x="484" y="354"/>
                    </a:lnTo>
                    <a:lnTo>
                      <a:pt x="491" y="360"/>
                    </a:lnTo>
                    <a:lnTo>
                      <a:pt x="499" y="365"/>
                    </a:lnTo>
                    <a:lnTo>
                      <a:pt x="509" y="371"/>
                    </a:lnTo>
                    <a:lnTo>
                      <a:pt x="523" y="377"/>
                    </a:lnTo>
                    <a:lnTo>
                      <a:pt x="537" y="384"/>
                    </a:lnTo>
                    <a:lnTo>
                      <a:pt x="551" y="390"/>
                    </a:lnTo>
                    <a:lnTo>
                      <a:pt x="563" y="395"/>
                    </a:lnTo>
                    <a:lnTo>
                      <a:pt x="574" y="400"/>
                    </a:lnTo>
                    <a:lnTo>
                      <a:pt x="580" y="403"/>
                    </a:lnTo>
                    <a:lnTo>
                      <a:pt x="590" y="421"/>
                    </a:lnTo>
                    <a:lnTo>
                      <a:pt x="589" y="447"/>
                    </a:lnTo>
                    <a:lnTo>
                      <a:pt x="580" y="475"/>
                    </a:lnTo>
                    <a:lnTo>
                      <a:pt x="570" y="490"/>
                    </a:lnTo>
                    <a:lnTo>
                      <a:pt x="564" y="492"/>
                    </a:lnTo>
                    <a:lnTo>
                      <a:pt x="558" y="494"/>
                    </a:lnTo>
                    <a:lnTo>
                      <a:pt x="551" y="496"/>
                    </a:lnTo>
                    <a:lnTo>
                      <a:pt x="543" y="496"/>
                    </a:lnTo>
                    <a:lnTo>
                      <a:pt x="535" y="494"/>
                    </a:lnTo>
                    <a:lnTo>
                      <a:pt x="526" y="493"/>
                    </a:lnTo>
                    <a:lnTo>
                      <a:pt x="520" y="491"/>
                    </a:lnTo>
                    <a:lnTo>
                      <a:pt x="512" y="489"/>
                    </a:lnTo>
                    <a:lnTo>
                      <a:pt x="503" y="485"/>
                    </a:lnTo>
                    <a:lnTo>
                      <a:pt x="492" y="482"/>
                    </a:lnTo>
                    <a:lnTo>
                      <a:pt x="481" y="477"/>
                    </a:lnTo>
                    <a:lnTo>
                      <a:pt x="468" y="471"/>
                    </a:lnTo>
                    <a:lnTo>
                      <a:pt x="455" y="467"/>
                    </a:lnTo>
                    <a:lnTo>
                      <a:pt x="443" y="460"/>
                    </a:lnTo>
                    <a:lnTo>
                      <a:pt x="431" y="454"/>
                    </a:lnTo>
                    <a:lnTo>
                      <a:pt x="421" y="447"/>
                    </a:lnTo>
                    <a:lnTo>
                      <a:pt x="413" y="463"/>
                    </a:lnTo>
                    <a:lnTo>
                      <a:pt x="405" y="492"/>
                    </a:lnTo>
                    <a:lnTo>
                      <a:pt x="398" y="521"/>
                    </a:lnTo>
                    <a:lnTo>
                      <a:pt x="395" y="539"/>
                    </a:lnTo>
                    <a:lnTo>
                      <a:pt x="405" y="576"/>
                    </a:lnTo>
                    <a:lnTo>
                      <a:pt x="413" y="637"/>
                    </a:lnTo>
                    <a:lnTo>
                      <a:pt x="420" y="701"/>
                    </a:lnTo>
                    <a:lnTo>
                      <a:pt x="423" y="746"/>
                    </a:lnTo>
                    <a:lnTo>
                      <a:pt x="421" y="748"/>
                    </a:lnTo>
                    <a:lnTo>
                      <a:pt x="416" y="752"/>
                    </a:lnTo>
                    <a:lnTo>
                      <a:pt x="408" y="758"/>
                    </a:lnTo>
                    <a:lnTo>
                      <a:pt x="399" y="761"/>
                    </a:lnTo>
                    <a:lnTo>
                      <a:pt x="404" y="780"/>
                    </a:lnTo>
                    <a:lnTo>
                      <a:pt x="412" y="816"/>
                    </a:lnTo>
                    <a:lnTo>
                      <a:pt x="417" y="853"/>
                    </a:lnTo>
                    <a:lnTo>
                      <a:pt x="421" y="875"/>
                    </a:lnTo>
                    <a:lnTo>
                      <a:pt x="426" y="900"/>
                    </a:lnTo>
                    <a:lnTo>
                      <a:pt x="436" y="945"/>
                    </a:lnTo>
                    <a:lnTo>
                      <a:pt x="446" y="993"/>
                    </a:lnTo>
                    <a:lnTo>
                      <a:pt x="454" y="10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4951" y="2694"/>
                <a:ext cx="328" cy="250"/>
              </a:xfrm>
              <a:custGeom>
                <a:avLst/>
                <a:gdLst>
                  <a:gd name="T0" fmla="*/ 11 w 655"/>
                  <a:gd name="T1" fmla="*/ 79 h 500"/>
                  <a:gd name="T2" fmla="*/ 39 w 655"/>
                  <a:gd name="T3" fmla="*/ 146 h 500"/>
                  <a:gd name="T4" fmla="*/ 68 w 655"/>
                  <a:gd name="T5" fmla="*/ 231 h 500"/>
                  <a:gd name="T6" fmla="*/ 88 w 655"/>
                  <a:gd name="T7" fmla="*/ 329 h 500"/>
                  <a:gd name="T8" fmla="*/ 106 w 655"/>
                  <a:gd name="T9" fmla="*/ 385 h 500"/>
                  <a:gd name="T10" fmla="*/ 137 w 655"/>
                  <a:gd name="T11" fmla="*/ 396 h 500"/>
                  <a:gd name="T12" fmla="*/ 172 w 655"/>
                  <a:gd name="T13" fmla="*/ 411 h 500"/>
                  <a:gd name="T14" fmla="*/ 209 w 655"/>
                  <a:gd name="T15" fmla="*/ 428 h 500"/>
                  <a:gd name="T16" fmla="*/ 245 w 655"/>
                  <a:gd name="T17" fmla="*/ 447 h 500"/>
                  <a:gd name="T18" fmla="*/ 277 w 655"/>
                  <a:gd name="T19" fmla="*/ 464 h 500"/>
                  <a:gd name="T20" fmla="*/ 303 w 655"/>
                  <a:gd name="T21" fmla="*/ 480 h 500"/>
                  <a:gd name="T22" fmla="*/ 322 w 655"/>
                  <a:gd name="T23" fmla="*/ 494 h 500"/>
                  <a:gd name="T24" fmla="*/ 333 w 655"/>
                  <a:gd name="T25" fmla="*/ 493 h 500"/>
                  <a:gd name="T26" fmla="*/ 352 w 655"/>
                  <a:gd name="T27" fmla="*/ 477 h 500"/>
                  <a:gd name="T28" fmla="*/ 378 w 655"/>
                  <a:gd name="T29" fmla="*/ 457 h 500"/>
                  <a:gd name="T30" fmla="*/ 409 w 655"/>
                  <a:gd name="T31" fmla="*/ 436 h 500"/>
                  <a:gd name="T32" fmla="*/ 442 w 655"/>
                  <a:gd name="T33" fmla="*/ 416 h 500"/>
                  <a:gd name="T34" fmla="*/ 475 w 655"/>
                  <a:gd name="T35" fmla="*/ 397 h 500"/>
                  <a:gd name="T36" fmla="*/ 503 w 655"/>
                  <a:gd name="T37" fmla="*/ 382 h 500"/>
                  <a:gd name="T38" fmla="*/ 525 w 655"/>
                  <a:gd name="T39" fmla="*/ 371 h 500"/>
                  <a:gd name="T40" fmla="*/ 535 w 655"/>
                  <a:gd name="T41" fmla="*/ 336 h 500"/>
                  <a:gd name="T42" fmla="*/ 554 w 655"/>
                  <a:gd name="T43" fmla="*/ 237 h 500"/>
                  <a:gd name="T44" fmla="*/ 587 w 655"/>
                  <a:gd name="T45" fmla="*/ 122 h 500"/>
                  <a:gd name="T46" fmla="*/ 631 w 655"/>
                  <a:gd name="T47" fmla="*/ 29 h 500"/>
                  <a:gd name="T48" fmla="*/ 646 w 655"/>
                  <a:gd name="T49" fmla="*/ 0 h 500"/>
                  <a:gd name="T50" fmla="*/ 621 w 655"/>
                  <a:gd name="T51" fmla="*/ 1 h 500"/>
                  <a:gd name="T52" fmla="*/ 587 w 655"/>
                  <a:gd name="T53" fmla="*/ 6 h 500"/>
                  <a:gd name="T54" fmla="*/ 549 w 655"/>
                  <a:gd name="T55" fmla="*/ 15 h 500"/>
                  <a:gd name="T56" fmla="*/ 507 w 655"/>
                  <a:gd name="T57" fmla="*/ 31 h 500"/>
                  <a:gd name="T58" fmla="*/ 462 w 655"/>
                  <a:gd name="T59" fmla="*/ 54 h 500"/>
                  <a:gd name="T60" fmla="*/ 417 w 655"/>
                  <a:gd name="T61" fmla="*/ 84 h 500"/>
                  <a:gd name="T62" fmla="*/ 372 w 655"/>
                  <a:gd name="T63" fmla="*/ 122 h 500"/>
                  <a:gd name="T64" fmla="*/ 330 w 655"/>
                  <a:gd name="T65" fmla="*/ 133 h 500"/>
                  <a:gd name="T66" fmla="*/ 283 w 655"/>
                  <a:gd name="T67" fmla="*/ 114 h 500"/>
                  <a:gd name="T68" fmla="*/ 230 w 655"/>
                  <a:gd name="T69" fmla="*/ 98 h 500"/>
                  <a:gd name="T70" fmla="*/ 175 w 655"/>
                  <a:gd name="T71" fmla="*/ 84 h 500"/>
                  <a:gd name="T72" fmla="*/ 121 w 655"/>
                  <a:gd name="T73" fmla="*/ 74 h 500"/>
                  <a:gd name="T74" fmla="*/ 72 w 655"/>
                  <a:gd name="T75" fmla="*/ 66 h 500"/>
                  <a:gd name="T76" fmla="*/ 33 w 655"/>
                  <a:gd name="T77" fmla="*/ 60 h 500"/>
                  <a:gd name="T78" fmla="*/ 7 w 655"/>
                  <a:gd name="T79" fmla="*/ 57 h 5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55"/>
                  <a:gd name="T121" fmla="*/ 0 h 500"/>
                  <a:gd name="T122" fmla="*/ 655 w 655"/>
                  <a:gd name="T123" fmla="*/ 500 h 5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55" h="500">
                    <a:moveTo>
                      <a:pt x="0" y="56"/>
                    </a:moveTo>
                    <a:lnTo>
                      <a:pt x="11" y="79"/>
                    </a:lnTo>
                    <a:lnTo>
                      <a:pt x="24" y="109"/>
                    </a:lnTo>
                    <a:lnTo>
                      <a:pt x="39" y="146"/>
                    </a:lnTo>
                    <a:lnTo>
                      <a:pt x="54" y="186"/>
                    </a:lnTo>
                    <a:lnTo>
                      <a:pt x="68" y="231"/>
                    </a:lnTo>
                    <a:lnTo>
                      <a:pt x="80" y="280"/>
                    </a:lnTo>
                    <a:lnTo>
                      <a:pt x="88" y="329"/>
                    </a:lnTo>
                    <a:lnTo>
                      <a:pt x="93" y="380"/>
                    </a:lnTo>
                    <a:lnTo>
                      <a:pt x="106" y="385"/>
                    </a:lnTo>
                    <a:lnTo>
                      <a:pt x="121" y="390"/>
                    </a:lnTo>
                    <a:lnTo>
                      <a:pt x="137" y="396"/>
                    </a:lnTo>
                    <a:lnTo>
                      <a:pt x="154" y="403"/>
                    </a:lnTo>
                    <a:lnTo>
                      <a:pt x="172" y="411"/>
                    </a:lnTo>
                    <a:lnTo>
                      <a:pt x="191" y="419"/>
                    </a:lnTo>
                    <a:lnTo>
                      <a:pt x="209" y="428"/>
                    </a:lnTo>
                    <a:lnTo>
                      <a:pt x="226" y="438"/>
                    </a:lnTo>
                    <a:lnTo>
                      <a:pt x="245" y="447"/>
                    </a:lnTo>
                    <a:lnTo>
                      <a:pt x="261" y="455"/>
                    </a:lnTo>
                    <a:lnTo>
                      <a:pt x="277" y="464"/>
                    </a:lnTo>
                    <a:lnTo>
                      <a:pt x="291" y="472"/>
                    </a:lnTo>
                    <a:lnTo>
                      <a:pt x="303" y="480"/>
                    </a:lnTo>
                    <a:lnTo>
                      <a:pt x="314" y="487"/>
                    </a:lnTo>
                    <a:lnTo>
                      <a:pt x="322" y="494"/>
                    </a:lnTo>
                    <a:lnTo>
                      <a:pt x="327" y="500"/>
                    </a:lnTo>
                    <a:lnTo>
                      <a:pt x="333" y="493"/>
                    </a:lnTo>
                    <a:lnTo>
                      <a:pt x="341" y="486"/>
                    </a:lnTo>
                    <a:lnTo>
                      <a:pt x="352" y="477"/>
                    </a:lnTo>
                    <a:lnTo>
                      <a:pt x="363" y="467"/>
                    </a:lnTo>
                    <a:lnTo>
                      <a:pt x="378" y="457"/>
                    </a:lnTo>
                    <a:lnTo>
                      <a:pt x="393" y="447"/>
                    </a:lnTo>
                    <a:lnTo>
                      <a:pt x="409" y="436"/>
                    </a:lnTo>
                    <a:lnTo>
                      <a:pt x="425" y="426"/>
                    </a:lnTo>
                    <a:lnTo>
                      <a:pt x="442" y="416"/>
                    </a:lnTo>
                    <a:lnTo>
                      <a:pt x="458" y="406"/>
                    </a:lnTo>
                    <a:lnTo>
                      <a:pt x="475" y="397"/>
                    </a:lnTo>
                    <a:lnTo>
                      <a:pt x="490" y="389"/>
                    </a:lnTo>
                    <a:lnTo>
                      <a:pt x="503" y="382"/>
                    </a:lnTo>
                    <a:lnTo>
                      <a:pt x="515" y="375"/>
                    </a:lnTo>
                    <a:lnTo>
                      <a:pt x="525" y="371"/>
                    </a:lnTo>
                    <a:lnTo>
                      <a:pt x="532" y="368"/>
                    </a:lnTo>
                    <a:lnTo>
                      <a:pt x="535" y="336"/>
                    </a:lnTo>
                    <a:lnTo>
                      <a:pt x="542" y="291"/>
                    </a:lnTo>
                    <a:lnTo>
                      <a:pt x="554" y="237"/>
                    </a:lnTo>
                    <a:lnTo>
                      <a:pt x="570" y="180"/>
                    </a:lnTo>
                    <a:lnTo>
                      <a:pt x="587" y="122"/>
                    </a:lnTo>
                    <a:lnTo>
                      <a:pt x="608" y="70"/>
                    </a:lnTo>
                    <a:lnTo>
                      <a:pt x="631" y="29"/>
                    </a:lnTo>
                    <a:lnTo>
                      <a:pt x="655" y="1"/>
                    </a:lnTo>
                    <a:lnTo>
                      <a:pt x="646" y="0"/>
                    </a:lnTo>
                    <a:lnTo>
                      <a:pt x="633" y="0"/>
                    </a:lnTo>
                    <a:lnTo>
                      <a:pt x="621" y="1"/>
                    </a:lnTo>
                    <a:lnTo>
                      <a:pt x="604" y="2"/>
                    </a:lnTo>
                    <a:lnTo>
                      <a:pt x="587" y="6"/>
                    </a:lnTo>
                    <a:lnTo>
                      <a:pt x="569" y="9"/>
                    </a:lnTo>
                    <a:lnTo>
                      <a:pt x="549" y="15"/>
                    </a:lnTo>
                    <a:lnTo>
                      <a:pt x="529" y="23"/>
                    </a:lnTo>
                    <a:lnTo>
                      <a:pt x="507" y="31"/>
                    </a:lnTo>
                    <a:lnTo>
                      <a:pt x="485" y="41"/>
                    </a:lnTo>
                    <a:lnTo>
                      <a:pt x="462" y="54"/>
                    </a:lnTo>
                    <a:lnTo>
                      <a:pt x="440" y="68"/>
                    </a:lnTo>
                    <a:lnTo>
                      <a:pt x="417" y="84"/>
                    </a:lnTo>
                    <a:lnTo>
                      <a:pt x="394" y="102"/>
                    </a:lnTo>
                    <a:lnTo>
                      <a:pt x="372" y="122"/>
                    </a:lnTo>
                    <a:lnTo>
                      <a:pt x="350" y="145"/>
                    </a:lnTo>
                    <a:lnTo>
                      <a:pt x="330" y="133"/>
                    </a:lnTo>
                    <a:lnTo>
                      <a:pt x="308" y="124"/>
                    </a:lnTo>
                    <a:lnTo>
                      <a:pt x="283" y="114"/>
                    </a:lnTo>
                    <a:lnTo>
                      <a:pt x="256" y="106"/>
                    </a:lnTo>
                    <a:lnTo>
                      <a:pt x="230" y="98"/>
                    </a:lnTo>
                    <a:lnTo>
                      <a:pt x="202" y="91"/>
                    </a:lnTo>
                    <a:lnTo>
                      <a:pt x="175" y="84"/>
                    </a:lnTo>
                    <a:lnTo>
                      <a:pt x="147" y="78"/>
                    </a:lnTo>
                    <a:lnTo>
                      <a:pt x="121" y="74"/>
                    </a:lnTo>
                    <a:lnTo>
                      <a:pt x="95" y="69"/>
                    </a:lnTo>
                    <a:lnTo>
                      <a:pt x="72" y="66"/>
                    </a:lnTo>
                    <a:lnTo>
                      <a:pt x="52" y="62"/>
                    </a:lnTo>
                    <a:lnTo>
                      <a:pt x="33" y="60"/>
                    </a:lnTo>
                    <a:lnTo>
                      <a:pt x="18" y="59"/>
                    </a:lnTo>
                    <a:lnTo>
                      <a:pt x="7" y="5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972" y="2709"/>
                <a:ext cx="285" cy="222"/>
              </a:xfrm>
              <a:custGeom>
                <a:avLst/>
                <a:gdLst>
                  <a:gd name="T0" fmla="*/ 10 w 570"/>
                  <a:gd name="T1" fmla="*/ 72 h 443"/>
                  <a:gd name="T2" fmla="*/ 35 w 570"/>
                  <a:gd name="T3" fmla="*/ 131 h 443"/>
                  <a:gd name="T4" fmla="*/ 60 w 570"/>
                  <a:gd name="T5" fmla="*/ 206 h 443"/>
                  <a:gd name="T6" fmla="*/ 78 w 570"/>
                  <a:gd name="T7" fmla="*/ 292 h 443"/>
                  <a:gd name="T8" fmla="*/ 93 w 570"/>
                  <a:gd name="T9" fmla="*/ 341 h 443"/>
                  <a:gd name="T10" fmla="*/ 121 w 570"/>
                  <a:gd name="T11" fmla="*/ 352 h 443"/>
                  <a:gd name="T12" fmla="*/ 151 w 570"/>
                  <a:gd name="T13" fmla="*/ 365 h 443"/>
                  <a:gd name="T14" fmla="*/ 183 w 570"/>
                  <a:gd name="T15" fmla="*/ 380 h 443"/>
                  <a:gd name="T16" fmla="*/ 215 w 570"/>
                  <a:gd name="T17" fmla="*/ 396 h 443"/>
                  <a:gd name="T18" fmla="*/ 244 w 570"/>
                  <a:gd name="T19" fmla="*/ 412 h 443"/>
                  <a:gd name="T20" fmla="*/ 267 w 570"/>
                  <a:gd name="T21" fmla="*/ 426 h 443"/>
                  <a:gd name="T22" fmla="*/ 284 w 570"/>
                  <a:gd name="T23" fmla="*/ 439 h 443"/>
                  <a:gd name="T24" fmla="*/ 300 w 570"/>
                  <a:gd name="T25" fmla="*/ 431 h 443"/>
                  <a:gd name="T26" fmla="*/ 346 w 570"/>
                  <a:gd name="T27" fmla="*/ 397 h 443"/>
                  <a:gd name="T28" fmla="*/ 405 w 570"/>
                  <a:gd name="T29" fmla="*/ 360 h 443"/>
                  <a:gd name="T30" fmla="*/ 454 w 570"/>
                  <a:gd name="T31" fmla="*/ 334 h 443"/>
                  <a:gd name="T32" fmla="*/ 471 w 570"/>
                  <a:gd name="T33" fmla="*/ 299 h 443"/>
                  <a:gd name="T34" fmla="*/ 486 w 570"/>
                  <a:gd name="T35" fmla="*/ 211 h 443"/>
                  <a:gd name="T36" fmla="*/ 513 w 570"/>
                  <a:gd name="T37" fmla="*/ 108 h 443"/>
                  <a:gd name="T38" fmla="*/ 550 w 570"/>
                  <a:gd name="T39" fmla="*/ 25 h 443"/>
                  <a:gd name="T40" fmla="*/ 562 w 570"/>
                  <a:gd name="T41" fmla="*/ 0 h 443"/>
                  <a:gd name="T42" fmla="*/ 540 w 570"/>
                  <a:gd name="T43" fmla="*/ 2 h 443"/>
                  <a:gd name="T44" fmla="*/ 513 w 570"/>
                  <a:gd name="T45" fmla="*/ 8 h 443"/>
                  <a:gd name="T46" fmla="*/ 481 w 570"/>
                  <a:gd name="T47" fmla="*/ 18 h 443"/>
                  <a:gd name="T48" fmla="*/ 444 w 570"/>
                  <a:gd name="T49" fmla="*/ 36 h 443"/>
                  <a:gd name="T50" fmla="*/ 406 w 570"/>
                  <a:gd name="T51" fmla="*/ 57 h 443"/>
                  <a:gd name="T52" fmla="*/ 367 w 570"/>
                  <a:gd name="T53" fmla="*/ 85 h 443"/>
                  <a:gd name="T54" fmla="*/ 329 w 570"/>
                  <a:gd name="T55" fmla="*/ 121 h 443"/>
                  <a:gd name="T56" fmla="*/ 291 w 570"/>
                  <a:gd name="T57" fmla="*/ 130 h 443"/>
                  <a:gd name="T58" fmla="*/ 250 w 570"/>
                  <a:gd name="T59" fmla="*/ 113 h 443"/>
                  <a:gd name="T60" fmla="*/ 203 w 570"/>
                  <a:gd name="T61" fmla="*/ 97 h 443"/>
                  <a:gd name="T62" fmla="*/ 153 w 570"/>
                  <a:gd name="T63" fmla="*/ 83 h 443"/>
                  <a:gd name="T64" fmla="*/ 106 w 570"/>
                  <a:gd name="T65" fmla="*/ 71 h 443"/>
                  <a:gd name="T66" fmla="*/ 64 w 570"/>
                  <a:gd name="T67" fmla="*/ 62 h 443"/>
                  <a:gd name="T68" fmla="*/ 29 w 570"/>
                  <a:gd name="T69" fmla="*/ 56 h 443"/>
                  <a:gd name="T70" fmla="*/ 6 w 570"/>
                  <a:gd name="T71" fmla="*/ 53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0"/>
                  <a:gd name="T109" fmla="*/ 0 h 443"/>
                  <a:gd name="T110" fmla="*/ 570 w 570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0" h="443">
                    <a:moveTo>
                      <a:pt x="0" y="52"/>
                    </a:moveTo>
                    <a:lnTo>
                      <a:pt x="10" y="72"/>
                    </a:lnTo>
                    <a:lnTo>
                      <a:pt x="22" y="99"/>
                    </a:lnTo>
                    <a:lnTo>
                      <a:pt x="35" y="131"/>
                    </a:lnTo>
                    <a:lnTo>
                      <a:pt x="47" y="167"/>
                    </a:lnTo>
                    <a:lnTo>
                      <a:pt x="60" y="206"/>
                    </a:lnTo>
                    <a:lnTo>
                      <a:pt x="70" y="249"/>
                    </a:lnTo>
                    <a:lnTo>
                      <a:pt x="78" y="292"/>
                    </a:lnTo>
                    <a:lnTo>
                      <a:pt x="82" y="337"/>
                    </a:lnTo>
                    <a:lnTo>
                      <a:pt x="93" y="341"/>
                    </a:lnTo>
                    <a:lnTo>
                      <a:pt x="106" y="347"/>
                    </a:lnTo>
                    <a:lnTo>
                      <a:pt x="121" y="352"/>
                    </a:lnTo>
                    <a:lnTo>
                      <a:pt x="136" y="358"/>
                    </a:lnTo>
                    <a:lnTo>
                      <a:pt x="151" y="365"/>
                    </a:lnTo>
                    <a:lnTo>
                      <a:pt x="167" y="373"/>
                    </a:lnTo>
                    <a:lnTo>
                      <a:pt x="183" y="380"/>
                    </a:lnTo>
                    <a:lnTo>
                      <a:pt x="199" y="388"/>
                    </a:lnTo>
                    <a:lnTo>
                      <a:pt x="215" y="396"/>
                    </a:lnTo>
                    <a:lnTo>
                      <a:pt x="230" y="404"/>
                    </a:lnTo>
                    <a:lnTo>
                      <a:pt x="244" y="412"/>
                    </a:lnTo>
                    <a:lnTo>
                      <a:pt x="257" y="419"/>
                    </a:lnTo>
                    <a:lnTo>
                      <a:pt x="267" y="426"/>
                    </a:lnTo>
                    <a:lnTo>
                      <a:pt x="276" y="433"/>
                    </a:lnTo>
                    <a:lnTo>
                      <a:pt x="284" y="439"/>
                    </a:lnTo>
                    <a:lnTo>
                      <a:pt x="289" y="443"/>
                    </a:lnTo>
                    <a:lnTo>
                      <a:pt x="300" y="431"/>
                    </a:lnTo>
                    <a:lnTo>
                      <a:pt x="321" y="414"/>
                    </a:lnTo>
                    <a:lnTo>
                      <a:pt x="346" y="397"/>
                    </a:lnTo>
                    <a:lnTo>
                      <a:pt x="375" y="378"/>
                    </a:lnTo>
                    <a:lnTo>
                      <a:pt x="405" y="360"/>
                    </a:lnTo>
                    <a:lnTo>
                      <a:pt x="431" y="345"/>
                    </a:lnTo>
                    <a:lnTo>
                      <a:pt x="454" y="334"/>
                    </a:lnTo>
                    <a:lnTo>
                      <a:pt x="469" y="327"/>
                    </a:lnTo>
                    <a:lnTo>
                      <a:pt x="471" y="299"/>
                    </a:lnTo>
                    <a:lnTo>
                      <a:pt x="477" y="259"/>
                    </a:lnTo>
                    <a:lnTo>
                      <a:pt x="486" y="211"/>
                    </a:lnTo>
                    <a:lnTo>
                      <a:pt x="499" y="159"/>
                    </a:lnTo>
                    <a:lnTo>
                      <a:pt x="513" y="108"/>
                    </a:lnTo>
                    <a:lnTo>
                      <a:pt x="530" y="62"/>
                    </a:lnTo>
                    <a:lnTo>
                      <a:pt x="550" y="25"/>
                    </a:lnTo>
                    <a:lnTo>
                      <a:pt x="570" y="1"/>
                    </a:lnTo>
                    <a:lnTo>
                      <a:pt x="562" y="0"/>
                    </a:lnTo>
                    <a:lnTo>
                      <a:pt x="552" y="0"/>
                    </a:lnTo>
                    <a:lnTo>
                      <a:pt x="540" y="2"/>
                    </a:lnTo>
                    <a:lnTo>
                      <a:pt x="527" y="4"/>
                    </a:lnTo>
                    <a:lnTo>
                      <a:pt x="513" y="8"/>
                    </a:lnTo>
                    <a:lnTo>
                      <a:pt x="497" y="12"/>
                    </a:lnTo>
                    <a:lnTo>
                      <a:pt x="481" y="18"/>
                    </a:lnTo>
                    <a:lnTo>
                      <a:pt x="462" y="26"/>
                    </a:lnTo>
                    <a:lnTo>
                      <a:pt x="444" y="36"/>
                    </a:lnTo>
                    <a:lnTo>
                      <a:pt x="426" y="46"/>
                    </a:lnTo>
                    <a:lnTo>
                      <a:pt x="406" y="57"/>
                    </a:lnTo>
                    <a:lnTo>
                      <a:pt x="386" y="70"/>
                    </a:lnTo>
                    <a:lnTo>
                      <a:pt x="367" y="85"/>
                    </a:lnTo>
                    <a:lnTo>
                      <a:pt x="347" y="102"/>
                    </a:lnTo>
                    <a:lnTo>
                      <a:pt x="329" y="121"/>
                    </a:lnTo>
                    <a:lnTo>
                      <a:pt x="309" y="140"/>
                    </a:lnTo>
                    <a:lnTo>
                      <a:pt x="291" y="130"/>
                    </a:lnTo>
                    <a:lnTo>
                      <a:pt x="272" y="121"/>
                    </a:lnTo>
                    <a:lnTo>
                      <a:pt x="250" y="113"/>
                    </a:lnTo>
                    <a:lnTo>
                      <a:pt x="227" y="103"/>
                    </a:lnTo>
                    <a:lnTo>
                      <a:pt x="203" y="97"/>
                    </a:lnTo>
                    <a:lnTo>
                      <a:pt x="178" y="90"/>
                    </a:lnTo>
                    <a:lnTo>
                      <a:pt x="153" y="83"/>
                    </a:lnTo>
                    <a:lnTo>
                      <a:pt x="129" y="77"/>
                    </a:lnTo>
                    <a:lnTo>
                      <a:pt x="106" y="71"/>
                    </a:lnTo>
                    <a:lnTo>
                      <a:pt x="84" y="67"/>
                    </a:lnTo>
                    <a:lnTo>
                      <a:pt x="64" y="62"/>
                    </a:lnTo>
                    <a:lnTo>
                      <a:pt x="45" y="59"/>
                    </a:lnTo>
                    <a:lnTo>
                      <a:pt x="29" y="56"/>
                    </a:lnTo>
                    <a:lnTo>
                      <a:pt x="16" y="54"/>
                    </a:lnTo>
                    <a:lnTo>
                      <a:pt x="6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949" y="2774"/>
                <a:ext cx="48" cy="111"/>
              </a:xfrm>
              <a:custGeom>
                <a:avLst/>
                <a:gdLst>
                  <a:gd name="T0" fmla="*/ 31 w 96"/>
                  <a:gd name="T1" fmla="*/ 76 h 222"/>
                  <a:gd name="T2" fmla="*/ 24 w 96"/>
                  <a:gd name="T3" fmla="*/ 59 h 222"/>
                  <a:gd name="T4" fmla="*/ 23 w 96"/>
                  <a:gd name="T5" fmla="*/ 46 h 222"/>
                  <a:gd name="T6" fmla="*/ 20 w 96"/>
                  <a:gd name="T7" fmla="*/ 32 h 222"/>
                  <a:gd name="T8" fmla="*/ 29 w 96"/>
                  <a:gd name="T9" fmla="*/ 22 h 222"/>
                  <a:gd name="T10" fmla="*/ 41 w 96"/>
                  <a:gd name="T11" fmla="*/ 14 h 222"/>
                  <a:gd name="T12" fmla="*/ 52 w 96"/>
                  <a:gd name="T13" fmla="*/ 6 h 222"/>
                  <a:gd name="T14" fmla="*/ 64 w 96"/>
                  <a:gd name="T15" fmla="*/ 1 h 222"/>
                  <a:gd name="T16" fmla="*/ 74 w 96"/>
                  <a:gd name="T17" fmla="*/ 1 h 222"/>
                  <a:gd name="T18" fmla="*/ 81 w 96"/>
                  <a:gd name="T19" fmla="*/ 11 h 222"/>
                  <a:gd name="T20" fmla="*/ 82 w 96"/>
                  <a:gd name="T21" fmla="*/ 20 h 222"/>
                  <a:gd name="T22" fmla="*/ 88 w 96"/>
                  <a:gd name="T23" fmla="*/ 28 h 222"/>
                  <a:gd name="T24" fmla="*/ 89 w 96"/>
                  <a:gd name="T25" fmla="*/ 37 h 222"/>
                  <a:gd name="T26" fmla="*/ 91 w 96"/>
                  <a:gd name="T27" fmla="*/ 47 h 222"/>
                  <a:gd name="T28" fmla="*/ 93 w 96"/>
                  <a:gd name="T29" fmla="*/ 54 h 222"/>
                  <a:gd name="T30" fmla="*/ 96 w 96"/>
                  <a:gd name="T31" fmla="*/ 63 h 222"/>
                  <a:gd name="T32" fmla="*/ 89 w 96"/>
                  <a:gd name="T33" fmla="*/ 74 h 222"/>
                  <a:gd name="T34" fmla="*/ 78 w 96"/>
                  <a:gd name="T35" fmla="*/ 83 h 222"/>
                  <a:gd name="T36" fmla="*/ 80 w 96"/>
                  <a:gd name="T37" fmla="*/ 86 h 222"/>
                  <a:gd name="T38" fmla="*/ 82 w 96"/>
                  <a:gd name="T39" fmla="*/ 89 h 222"/>
                  <a:gd name="T40" fmla="*/ 82 w 96"/>
                  <a:gd name="T41" fmla="*/ 104 h 222"/>
                  <a:gd name="T42" fmla="*/ 89 w 96"/>
                  <a:gd name="T43" fmla="*/ 139 h 222"/>
                  <a:gd name="T44" fmla="*/ 96 w 96"/>
                  <a:gd name="T45" fmla="*/ 162 h 222"/>
                  <a:gd name="T46" fmla="*/ 85 w 96"/>
                  <a:gd name="T47" fmla="*/ 199 h 222"/>
                  <a:gd name="T48" fmla="*/ 65 w 96"/>
                  <a:gd name="T49" fmla="*/ 218 h 222"/>
                  <a:gd name="T50" fmla="*/ 53 w 96"/>
                  <a:gd name="T51" fmla="*/ 222 h 222"/>
                  <a:gd name="T52" fmla="*/ 44 w 96"/>
                  <a:gd name="T53" fmla="*/ 221 h 222"/>
                  <a:gd name="T54" fmla="*/ 37 w 96"/>
                  <a:gd name="T55" fmla="*/ 215 h 222"/>
                  <a:gd name="T56" fmla="*/ 29 w 96"/>
                  <a:gd name="T57" fmla="*/ 205 h 222"/>
                  <a:gd name="T58" fmla="*/ 16 w 96"/>
                  <a:gd name="T59" fmla="*/ 190 h 222"/>
                  <a:gd name="T60" fmla="*/ 5 w 96"/>
                  <a:gd name="T61" fmla="*/ 173 h 222"/>
                  <a:gd name="T62" fmla="*/ 0 w 96"/>
                  <a:gd name="T63" fmla="*/ 154 h 222"/>
                  <a:gd name="T64" fmla="*/ 14 w 96"/>
                  <a:gd name="T65" fmla="*/ 129 h 222"/>
                  <a:gd name="T66" fmla="*/ 29 w 96"/>
                  <a:gd name="T67" fmla="*/ 99 h 222"/>
                  <a:gd name="T68" fmla="*/ 35 w 96"/>
                  <a:gd name="T69" fmla="*/ 84 h 2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6"/>
                  <a:gd name="T106" fmla="*/ 0 h 222"/>
                  <a:gd name="T107" fmla="*/ 96 w 96"/>
                  <a:gd name="T108" fmla="*/ 222 h 2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6" h="222">
                    <a:moveTo>
                      <a:pt x="35" y="84"/>
                    </a:moveTo>
                    <a:lnTo>
                      <a:pt x="31" y="76"/>
                    </a:lnTo>
                    <a:lnTo>
                      <a:pt x="28" y="67"/>
                    </a:lnTo>
                    <a:lnTo>
                      <a:pt x="24" y="59"/>
                    </a:lnTo>
                    <a:lnTo>
                      <a:pt x="24" y="52"/>
                    </a:lnTo>
                    <a:lnTo>
                      <a:pt x="23" y="46"/>
                    </a:lnTo>
                    <a:lnTo>
                      <a:pt x="21" y="40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22"/>
                    </a:lnTo>
                    <a:lnTo>
                      <a:pt x="35" y="17"/>
                    </a:lnTo>
                    <a:lnTo>
                      <a:pt x="41" y="14"/>
                    </a:lnTo>
                    <a:lnTo>
                      <a:pt x="46" y="9"/>
                    </a:lnTo>
                    <a:lnTo>
                      <a:pt x="52" y="6"/>
                    </a:lnTo>
                    <a:lnTo>
                      <a:pt x="58" y="3"/>
                    </a:lnTo>
                    <a:lnTo>
                      <a:pt x="64" y="1"/>
                    </a:lnTo>
                    <a:lnTo>
                      <a:pt x="67" y="0"/>
                    </a:lnTo>
                    <a:lnTo>
                      <a:pt x="74" y="1"/>
                    </a:lnTo>
                    <a:lnTo>
                      <a:pt x="80" y="6"/>
                    </a:lnTo>
                    <a:lnTo>
                      <a:pt x="81" y="11"/>
                    </a:lnTo>
                    <a:lnTo>
                      <a:pt x="77" y="17"/>
                    </a:lnTo>
                    <a:lnTo>
                      <a:pt x="82" y="20"/>
                    </a:lnTo>
                    <a:lnTo>
                      <a:pt x="85" y="23"/>
                    </a:lnTo>
                    <a:lnTo>
                      <a:pt x="88" y="28"/>
                    </a:lnTo>
                    <a:lnTo>
                      <a:pt x="85" y="35"/>
                    </a:lnTo>
                    <a:lnTo>
                      <a:pt x="89" y="37"/>
                    </a:lnTo>
                    <a:lnTo>
                      <a:pt x="91" y="41"/>
                    </a:lnTo>
                    <a:lnTo>
                      <a:pt x="91" y="47"/>
                    </a:lnTo>
                    <a:lnTo>
                      <a:pt x="89" y="52"/>
                    </a:lnTo>
                    <a:lnTo>
                      <a:pt x="93" y="54"/>
                    </a:lnTo>
                    <a:lnTo>
                      <a:pt x="96" y="59"/>
                    </a:lnTo>
                    <a:lnTo>
                      <a:pt x="96" y="63"/>
                    </a:lnTo>
                    <a:lnTo>
                      <a:pt x="93" y="68"/>
                    </a:lnTo>
                    <a:lnTo>
                      <a:pt x="89" y="74"/>
                    </a:lnTo>
                    <a:lnTo>
                      <a:pt x="83" y="78"/>
                    </a:lnTo>
                    <a:lnTo>
                      <a:pt x="78" y="83"/>
                    </a:lnTo>
                    <a:lnTo>
                      <a:pt x="76" y="84"/>
                    </a:lnTo>
                    <a:lnTo>
                      <a:pt x="80" y="86"/>
                    </a:lnTo>
                    <a:lnTo>
                      <a:pt x="81" y="88"/>
                    </a:lnTo>
                    <a:lnTo>
                      <a:pt x="82" y="89"/>
                    </a:lnTo>
                    <a:lnTo>
                      <a:pt x="82" y="104"/>
                    </a:lnTo>
                    <a:lnTo>
                      <a:pt x="85" y="122"/>
                    </a:lnTo>
                    <a:lnTo>
                      <a:pt x="89" y="139"/>
                    </a:lnTo>
                    <a:lnTo>
                      <a:pt x="93" y="151"/>
                    </a:lnTo>
                    <a:lnTo>
                      <a:pt x="96" y="162"/>
                    </a:lnTo>
                    <a:lnTo>
                      <a:pt x="93" y="180"/>
                    </a:lnTo>
                    <a:lnTo>
                      <a:pt x="85" y="199"/>
                    </a:lnTo>
                    <a:lnTo>
                      <a:pt x="73" y="213"/>
                    </a:lnTo>
                    <a:lnTo>
                      <a:pt x="65" y="218"/>
                    </a:lnTo>
                    <a:lnTo>
                      <a:pt x="58" y="221"/>
                    </a:lnTo>
                    <a:lnTo>
                      <a:pt x="53" y="222"/>
                    </a:lnTo>
                    <a:lnTo>
                      <a:pt x="49" y="222"/>
                    </a:lnTo>
                    <a:lnTo>
                      <a:pt x="44" y="221"/>
                    </a:lnTo>
                    <a:lnTo>
                      <a:pt x="41" y="219"/>
                    </a:lnTo>
                    <a:lnTo>
                      <a:pt x="37" y="215"/>
                    </a:lnTo>
                    <a:lnTo>
                      <a:pt x="34" y="211"/>
                    </a:lnTo>
                    <a:lnTo>
                      <a:pt x="29" y="205"/>
                    </a:lnTo>
                    <a:lnTo>
                      <a:pt x="23" y="198"/>
                    </a:lnTo>
                    <a:lnTo>
                      <a:pt x="16" y="190"/>
                    </a:lnTo>
                    <a:lnTo>
                      <a:pt x="11" y="182"/>
                    </a:lnTo>
                    <a:lnTo>
                      <a:pt x="5" y="173"/>
                    </a:lnTo>
                    <a:lnTo>
                      <a:pt x="1" y="164"/>
                    </a:lnTo>
                    <a:lnTo>
                      <a:pt x="0" y="154"/>
                    </a:lnTo>
                    <a:lnTo>
                      <a:pt x="4" y="146"/>
                    </a:lnTo>
                    <a:lnTo>
                      <a:pt x="14" y="129"/>
                    </a:lnTo>
                    <a:lnTo>
                      <a:pt x="23" y="113"/>
                    </a:lnTo>
                    <a:lnTo>
                      <a:pt x="29" y="99"/>
                    </a:lnTo>
                    <a:lnTo>
                      <a:pt x="29" y="86"/>
                    </a:lnTo>
                    <a:lnTo>
                      <a:pt x="3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5214" y="2713"/>
                <a:ext cx="55" cy="136"/>
              </a:xfrm>
              <a:custGeom>
                <a:avLst/>
                <a:gdLst>
                  <a:gd name="T0" fmla="*/ 99 w 109"/>
                  <a:gd name="T1" fmla="*/ 6 h 272"/>
                  <a:gd name="T2" fmla="*/ 85 w 109"/>
                  <a:gd name="T3" fmla="*/ 1 h 272"/>
                  <a:gd name="T4" fmla="*/ 76 w 109"/>
                  <a:gd name="T5" fmla="*/ 8 h 272"/>
                  <a:gd name="T6" fmla="*/ 67 w 109"/>
                  <a:gd name="T7" fmla="*/ 7 h 272"/>
                  <a:gd name="T8" fmla="*/ 58 w 109"/>
                  <a:gd name="T9" fmla="*/ 8 h 272"/>
                  <a:gd name="T10" fmla="*/ 48 w 109"/>
                  <a:gd name="T11" fmla="*/ 9 h 272"/>
                  <a:gd name="T12" fmla="*/ 40 w 109"/>
                  <a:gd name="T13" fmla="*/ 13 h 272"/>
                  <a:gd name="T14" fmla="*/ 37 w 109"/>
                  <a:gd name="T15" fmla="*/ 24 h 272"/>
                  <a:gd name="T16" fmla="*/ 32 w 109"/>
                  <a:gd name="T17" fmla="*/ 31 h 272"/>
                  <a:gd name="T18" fmla="*/ 28 w 109"/>
                  <a:gd name="T19" fmla="*/ 46 h 272"/>
                  <a:gd name="T20" fmla="*/ 27 w 109"/>
                  <a:gd name="T21" fmla="*/ 55 h 272"/>
                  <a:gd name="T22" fmla="*/ 21 w 109"/>
                  <a:gd name="T23" fmla="*/ 68 h 272"/>
                  <a:gd name="T24" fmla="*/ 21 w 109"/>
                  <a:gd name="T25" fmla="*/ 77 h 272"/>
                  <a:gd name="T26" fmla="*/ 17 w 109"/>
                  <a:gd name="T27" fmla="*/ 89 h 272"/>
                  <a:gd name="T28" fmla="*/ 30 w 109"/>
                  <a:gd name="T29" fmla="*/ 95 h 272"/>
                  <a:gd name="T30" fmla="*/ 36 w 109"/>
                  <a:gd name="T31" fmla="*/ 98 h 272"/>
                  <a:gd name="T32" fmla="*/ 33 w 109"/>
                  <a:gd name="T33" fmla="*/ 104 h 272"/>
                  <a:gd name="T34" fmla="*/ 30 w 109"/>
                  <a:gd name="T35" fmla="*/ 120 h 272"/>
                  <a:gd name="T36" fmla="*/ 27 w 109"/>
                  <a:gd name="T37" fmla="*/ 135 h 272"/>
                  <a:gd name="T38" fmla="*/ 16 w 109"/>
                  <a:gd name="T39" fmla="*/ 153 h 272"/>
                  <a:gd name="T40" fmla="*/ 6 w 109"/>
                  <a:gd name="T41" fmla="*/ 177 h 272"/>
                  <a:gd name="T42" fmla="*/ 0 w 109"/>
                  <a:gd name="T43" fmla="*/ 199 h 272"/>
                  <a:gd name="T44" fmla="*/ 7 w 109"/>
                  <a:gd name="T45" fmla="*/ 226 h 272"/>
                  <a:gd name="T46" fmla="*/ 19 w 109"/>
                  <a:gd name="T47" fmla="*/ 256 h 272"/>
                  <a:gd name="T48" fmla="*/ 27 w 109"/>
                  <a:gd name="T49" fmla="*/ 269 h 272"/>
                  <a:gd name="T50" fmla="*/ 45 w 109"/>
                  <a:gd name="T51" fmla="*/ 271 h 272"/>
                  <a:gd name="T52" fmla="*/ 59 w 109"/>
                  <a:gd name="T53" fmla="*/ 253 h 272"/>
                  <a:gd name="T54" fmla="*/ 70 w 109"/>
                  <a:gd name="T55" fmla="*/ 241 h 272"/>
                  <a:gd name="T56" fmla="*/ 82 w 109"/>
                  <a:gd name="T57" fmla="*/ 228 h 272"/>
                  <a:gd name="T58" fmla="*/ 89 w 109"/>
                  <a:gd name="T59" fmla="*/ 212 h 272"/>
                  <a:gd name="T60" fmla="*/ 87 w 109"/>
                  <a:gd name="T61" fmla="*/ 188 h 272"/>
                  <a:gd name="T62" fmla="*/ 77 w 109"/>
                  <a:gd name="T63" fmla="*/ 150 h 272"/>
                  <a:gd name="T64" fmla="*/ 74 w 109"/>
                  <a:gd name="T65" fmla="*/ 127 h 272"/>
                  <a:gd name="T66" fmla="*/ 86 w 109"/>
                  <a:gd name="T67" fmla="*/ 101 h 272"/>
                  <a:gd name="T68" fmla="*/ 99 w 109"/>
                  <a:gd name="T69" fmla="*/ 79 h 272"/>
                  <a:gd name="T70" fmla="*/ 109 w 109"/>
                  <a:gd name="T71" fmla="*/ 42 h 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9"/>
                  <a:gd name="T109" fmla="*/ 0 h 272"/>
                  <a:gd name="T110" fmla="*/ 109 w 109"/>
                  <a:gd name="T111" fmla="*/ 272 h 27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9" h="272">
                    <a:moveTo>
                      <a:pt x="105" y="17"/>
                    </a:moveTo>
                    <a:lnTo>
                      <a:pt x="99" y="6"/>
                    </a:lnTo>
                    <a:lnTo>
                      <a:pt x="92" y="0"/>
                    </a:lnTo>
                    <a:lnTo>
                      <a:pt x="85" y="1"/>
                    </a:lnTo>
                    <a:lnTo>
                      <a:pt x="79" y="9"/>
                    </a:lnTo>
                    <a:lnTo>
                      <a:pt x="76" y="8"/>
                    </a:lnTo>
                    <a:lnTo>
                      <a:pt x="73" y="7"/>
                    </a:lnTo>
                    <a:lnTo>
                      <a:pt x="67" y="7"/>
                    </a:lnTo>
                    <a:lnTo>
                      <a:pt x="62" y="7"/>
                    </a:lnTo>
                    <a:lnTo>
                      <a:pt x="58" y="8"/>
                    </a:lnTo>
                    <a:lnTo>
                      <a:pt x="52" y="8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0" y="13"/>
                    </a:lnTo>
                    <a:lnTo>
                      <a:pt x="37" y="18"/>
                    </a:lnTo>
                    <a:lnTo>
                      <a:pt x="37" y="24"/>
                    </a:lnTo>
                    <a:lnTo>
                      <a:pt x="42" y="29"/>
                    </a:lnTo>
                    <a:lnTo>
                      <a:pt x="32" y="31"/>
                    </a:lnTo>
                    <a:lnTo>
                      <a:pt x="28" y="38"/>
                    </a:lnTo>
                    <a:lnTo>
                      <a:pt x="28" y="46"/>
                    </a:lnTo>
                    <a:lnTo>
                      <a:pt x="32" y="52"/>
                    </a:lnTo>
                    <a:lnTo>
                      <a:pt x="27" y="55"/>
                    </a:lnTo>
                    <a:lnTo>
                      <a:pt x="22" y="61"/>
                    </a:lnTo>
                    <a:lnTo>
                      <a:pt x="21" y="68"/>
                    </a:lnTo>
                    <a:lnTo>
                      <a:pt x="28" y="75"/>
                    </a:lnTo>
                    <a:lnTo>
                      <a:pt x="21" y="77"/>
                    </a:lnTo>
                    <a:lnTo>
                      <a:pt x="17" y="82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30" y="95"/>
                    </a:lnTo>
                    <a:lnTo>
                      <a:pt x="33" y="97"/>
                    </a:lnTo>
                    <a:lnTo>
                      <a:pt x="36" y="98"/>
                    </a:lnTo>
                    <a:lnTo>
                      <a:pt x="37" y="98"/>
                    </a:lnTo>
                    <a:lnTo>
                      <a:pt x="33" y="104"/>
                    </a:lnTo>
                    <a:lnTo>
                      <a:pt x="31" y="110"/>
                    </a:lnTo>
                    <a:lnTo>
                      <a:pt x="30" y="120"/>
                    </a:lnTo>
                    <a:lnTo>
                      <a:pt x="31" y="128"/>
                    </a:lnTo>
                    <a:lnTo>
                      <a:pt x="27" y="135"/>
                    </a:lnTo>
                    <a:lnTo>
                      <a:pt x="22" y="143"/>
                    </a:lnTo>
                    <a:lnTo>
                      <a:pt x="16" y="153"/>
                    </a:lnTo>
                    <a:lnTo>
                      <a:pt x="10" y="165"/>
                    </a:lnTo>
                    <a:lnTo>
                      <a:pt x="6" y="177"/>
                    </a:lnTo>
                    <a:lnTo>
                      <a:pt x="2" y="189"/>
                    </a:lnTo>
                    <a:lnTo>
                      <a:pt x="0" y="199"/>
                    </a:lnTo>
                    <a:lnTo>
                      <a:pt x="1" y="208"/>
                    </a:lnTo>
                    <a:lnTo>
                      <a:pt x="7" y="226"/>
                    </a:lnTo>
                    <a:lnTo>
                      <a:pt x="13" y="242"/>
                    </a:lnTo>
                    <a:lnTo>
                      <a:pt x="19" y="256"/>
                    </a:lnTo>
                    <a:lnTo>
                      <a:pt x="22" y="264"/>
                    </a:lnTo>
                    <a:lnTo>
                      <a:pt x="27" y="269"/>
                    </a:lnTo>
                    <a:lnTo>
                      <a:pt x="35" y="272"/>
                    </a:lnTo>
                    <a:lnTo>
                      <a:pt x="45" y="271"/>
                    </a:lnTo>
                    <a:lnTo>
                      <a:pt x="54" y="260"/>
                    </a:lnTo>
                    <a:lnTo>
                      <a:pt x="59" y="253"/>
                    </a:lnTo>
                    <a:lnTo>
                      <a:pt x="64" y="248"/>
                    </a:lnTo>
                    <a:lnTo>
                      <a:pt x="70" y="241"/>
                    </a:lnTo>
                    <a:lnTo>
                      <a:pt x="76" y="235"/>
                    </a:lnTo>
                    <a:lnTo>
                      <a:pt x="82" y="228"/>
                    </a:lnTo>
                    <a:lnTo>
                      <a:pt x="85" y="220"/>
                    </a:lnTo>
                    <a:lnTo>
                      <a:pt x="89" y="212"/>
                    </a:lnTo>
                    <a:lnTo>
                      <a:pt x="90" y="203"/>
                    </a:lnTo>
                    <a:lnTo>
                      <a:pt x="87" y="188"/>
                    </a:lnTo>
                    <a:lnTo>
                      <a:pt x="83" y="168"/>
                    </a:lnTo>
                    <a:lnTo>
                      <a:pt x="77" y="150"/>
                    </a:lnTo>
                    <a:lnTo>
                      <a:pt x="74" y="136"/>
                    </a:lnTo>
                    <a:lnTo>
                      <a:pt x="74" y="127"/>
                    </a:lnTo>
                    <a:lnTo>
                      <a:pt x="79" y="114"/>
                    </a:lnTo>
                    <a:lnTo>
                      <a:pt x="86" y="101"/>
                    </a:lnTo>
                    <a:lnTo>
                      <a:pt x="93" y="91"/>
                    </a:lnTo>
                    <a:lnTo>
                      <a:pt x="99" y="79"/>
                    </a:lnTo>
                    <a:lnTo>
                      <a:pt x="106" y="63"/>
                    </a:lnTo>
                    <a:lnTo>
                      <a:pt x="109" y="42"/>
                    </a:lnTo>
                    <a:lnTo>
                      <a:pt x="10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 flipH="1">
              <a:off x="3744" y="1104"/>
              <a:ext cx="576" cy="1071"/>
              <a:chOff x="5043" y="3030"/>
              <a:chExt cx="296" cy="872"/>
            </a:xfrm>
          </p:grpSpPr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5108" y="3155"/>
                <a:ext cx="231" cy="197"/>
              </a:xfrm>
              <a:custGeom>
                <a:avLst/>
                <a:gdLst>
                  <a:gd name="T0" fmla="*/ 15 w 461"/>
                  <a:gd name="T1" fmla="*/ 133 h 394"/>
                  <a:gd name="T2" fmla="*/ 0 w 461"/>
                  <a:gd name="T3" fmla="*/ 179 h 394"/>
                  <a:gd name="T4" fmla="*/ 10 w 461"/>
                  <a:gd name="T5" fmla="*/ 220 h 394"/>
                  <a:gd name="T6" fmla="*/ 34 w 461"/>
                  <a:gd name="T7" fmla="*/ 246 h 394"/>
                  <a:gd name="T8" fmla="*/ 52 w 461"/>
                  <a:gd name="T9" fmla="*/ 266 h 394"/>
                  <a:gd name="T10" fmla="*/ 74 w 461"/>
                  <a:gd name="T11" fmla="*/ 286 h 394"/>
                  <a:gd name="T12" fmla="*/ 123 w 461"/>
                  <a:gd name="T13" fmla="*/ 319 h 394"/>
                  <a:gd name="T14" fmla="*/ 172 w 461"/>
                  <a:gd name="T15" fmla="*/ 348 h 394"/>
                  <a:gd name="T16" fmla="*/ 195 w 461"/>
                  <a:gd name="T17" fmla="*/ 361 h 394"/>
                  <a:gd name="T18" fmla="*/ 214 w 461"/>
                  <a:gd name="T19" fmla="*/ 378 h 394"/>
                  <a:gd name="T20" fmla="*/ 226 w 461"/>
                  <a:gd name="T21" fmla="*/ 391 h 394"/>
                  <a:gd name="T22" fmla="*/ 249 w 461"/>
                  <a:gd name="T23" fmla="*/ 393 h 394"/>
                  <a:gd name="T24" fmla="*/ 287 w 461"/>
                  <a:gd name="T25" fmla="*/ 374 h 394"/>
                  <a:gd name="T26" fmla="*/ 318 w 461"/>
                  <a:gd name="T27" fmla="*/ 319 h 394"/>
                  <a:gd name="T28" fmla="*/ 355 w 461"/>
                  <a:gd name="T29" fmla="*/ 235 h 394"/>
                  <a:gd name="T30" fmla="*/ 380 w 461"/>
                  <a:gd name="T31" fmla="*/ 168 h 394"/>
                  <a:gd name="T32" fmla="*/ 387 w 461"/>
                  <a:gd name="T33" fmla="*/ 151 h 394"/>
                  <a:gd name="T34" fmla="*/ 403 w 461"/>
                  <a:gd name="T35" fmla="*/ 138 h 394"/>
                  <a:gd name="T36" fmla="*/ 420 w 461"/>
                  <a:gd name="T37" fmla="*/ 122 h 394"/>
                  <a:gd name="T38" fmla="*/ 427 w 461"/>
                  <a:gd name="T39" fmla="*/ 104 h 394"/>
                  <a:gd name="T40" fmla="*/ 442 w 461"/>
                  <a:gd name="T41" fmla="*/ 87 h 394"/>
                  <a:gd name="T42" fmla="*/ 455 w 461"/>
                  <a:gd name="T43" fmla="*/ 77 h 394"/>
                  <a:gd name="T44" fmla="*/ 456 w 461"/>
                  <a:gd name="T45" fmla="*/ 35 h 394"/>
                  <a:gd name="T46" fmla="*/ 439 w 461"/>
                  <a:gd name="T47" fmla="*/ 39 h 394"/>
                  <a:gd name="T48" fmla="*/ 447 w 461"/>
                  <a:gd name="T49" fmla="*/ 29 h 394"/>
                  <a:gd name="T50" fmla="*/ 461 w 461"/>
                  <a:gd name="T51" fmla="*/ 7 h 394"/>
                  <a:gd name="T52" fmla="*/ 440 w 461"/>
                  <a:gd name="T53" fmla="*/ 5 h 394"/>
                  <a:gd name="T54" fmla="*/ 422 w 461"/>
                  <a:gd name="T55" fmla="*/ 20 h 394"/>
                  <a:gd name="T56" fmla="*/ 406 w 461"/>
                  <a:gd name="T57" fmla="*/ 38 h 394"/>
                  <a:gd name="T58" fmla="*/ 385 w 461"/>
                  <a:gd name="T59" fmla="*/ 60 h 394"/>
                  <a:gd name="T60" fmla="*/ 369 w 461"/>
                  <a:gd name="T61" fmla="*/ 57 h 394"/>
                  <a:gd name="T62" fmla="*/ 380 w 461"/>
                  <a:gd name="T63" fmla="*/ 30 h 394"/>
                  <a:gd name="T64" fmla="*/ 370 w 461"/>
                  <a:gd name="T65" fmla="*/ 12 h 394"/>
                  <a:gd name="T66" fmla="*/ 357 w 461"/>
                  <a:gd name="T67" fmla="*/ 35 h 394"/>
                  <a:gd name="T68" fmla="*/ 343 w 461"/>
                  <a:gd name="T69" fmla="*/ 58 h 394"/>
                  <a:gd name="T70" fmla="*/ 332 w 461"/>
                  <a:gd name="T71" fmla="*/ 99 h 394"/>
                  <a:gd name="T72" fmla="*/ 339 w 461"/>
                  <a:gd name="T73" fmla="*/ 134 h 394"/>
                  <a:gd name="T74" fmla="*/ 323 w 461"/>
                  <a:gd name="T75" fmla="*/ 158 h 394"/>
                  <a:gd name="T76" fmla="*/ 279 w 461"/>
                  <a:gd name="T77" fmla="*/ 212 h 394"/>
                  <a:gd name="T78" fmla="*/ 238 w 461"/>
                  <a:gd name="T79" fmla="*/ 266 h 394"/>
                  <a:gd name="T80" fmla="*/ 204 w 461"/>
                  <a:gd name="T81" fmla="*/ 243 h 394"/>
                  <a:gd name="T82" fmla="*/ 165 w 461"/>
                  <a:gd name="T83" fmla="*/ 203 h 394"/>
                  <a:gd name="T84" fmla="*/ 142 w 461"/>
                  <a:gd name="T85" fmla="*/ 175 h 394"/>
                  <a:gd name="T86" fmla="*/ 129 w 461"/>
                  <a:gd name="T87" fmla="*/ 142 h 394"/>
                  <a:gd name="T88" fmla="*/ 83 w 461"/>
                  <a:gd name="T89" fmla="*/ 102 h 3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1"/>
                  <a:gd name="T136" fmla="*/ 0 h 394"/>
                  <a:gd name="T137" fmla="*/ 461 w 461"/>
                  <a:gd name="T138" fmla="*/ 394 h 39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1" h="394">
                    <a:moveTo>
                      <a:pt x="31" y="114"/>
                    </a:moveTo>
                    <a:lnTo>
                      <a:pt x="23" y="121"/>
                    </a:lnTo>
                    <a:lnTo>
                      <a:pt x="15" y="133"/>
                    </a:lnTo>
                    <a:lnTo>
                      <a:pt x="8" y="147"/>
                    </a:lnTo>
                    <a:lnTo>
                      <a:pt x="3" y="163"/>
                    </a:lnTo>
                    <a:lnTo>
                      <a:pt x="0" y="179"/>
                    </a:lnTo>
                    <a:lnTo>
                      <a:pt x="0" y="195"/>
                    </a:lnTo>
                    <a:lnTo>
                      <a:pt x="2" y="209"/>
                    </a:lnTo>
                    <a:lnTo>
                      <a:pt x="10" y="220"/>
                    </a:lnTo>
                    <a:lnTo>
                      <a:pt x="19" y="229"/>
                    </a:lnTo>
                    <a:lnTo>
                      <a:pt x="27" y="239"/>
                    </a:lnTo>
                    <a:lnTo>
                      <a:pt x="34" y="246"/>
                    </a:lnTo>
                    <a:lnTo>
                      <a:pt x="40" y="252"/>
                    </a:lnTo>
                    <a:lnTo>
                      <a:pt x="46" y="259"/>
                    </a:lnTo>
                    <a:lnTo>
                      <a:pt x="52" y="266"/>
                    </a:lnTo>
                    <a:lnTo>
                      <a:pt x="58" y="272"/>
                    </a:lnTo>
                    <a:lnTo>
                      <a:pt x="65" y="279"/>
                    </a:lnTo>
                    <a:lnTo>
                      <a:pt x="74" y="286"/>
                    </a:lnTo>
                    <a:lnTo>
                      <a:pt x="87" y="296"/>
                    </a:lnTo>
                    <a:lnTo>
                      <a:pt x="104" y="308"/>
                    </a:lnTo>
                    <a:lnTo>
                      <a:pt x="123" y="319"/>
                    </a:lnTo>
                    <a:lnTo>
                      <a:pt x="141" y="331"/>
                    </a:lnTo>
                    <a:lnTo>
                      <a:pt x="157" y="341"/>
                    </a:lnTo>
                    <a:lnTo>
                      <a:pt x="172" y="348"/>
                    </a:lnTo>
                    <a:lnTo>
                      <a:pt x="181" y="353"/>
                    </a:lnTo>
                    <a:lnTo>
                      <a:pt x="188" y="356"/>
                    </a:lnTo>
                    <a:lnTo>
                      <a:pt x="195" y="361"/>
                    </a:lnTo>
                    <a:lnTo>
                      <a:pt x="202" y="365"/>
                    </a:lnTo>
                    <a:lnTo>
                      <a:pt x="208" y="371"/>
                    </a:lnTo>
                    <a:lnTo>
                      <a:pt x="214" y="378"/>
                    </a:lnTo>
                    <a:lnTo>
                      <a:pt x="219" y="383"/>
                    </a:lnTo>
                    <a:lnTo>
                      <a:pt x="223" y="387"/>
                    </a:lnTo>
                    <a:lnTo>
                      <a:pt x="226" y="391"/>
                    </a:lnTo>
                    <a:lnTo>
                      <a:pt x="231" y="393"/>
                    </a:lnTo>
                    <a:lnTo>
                      <a:pt x="239" y="394"/>
                    </a:lnTo>
                    <a:lnTo>
                      <a:pt x="249" y="393"/>
                    </a:lnTo>
                    <a:lnTo>
                      <a:pt x="262" y="389"/>
                    </a:lnTo>
                    <a:lnTo>
                      <a:pt x="274" y="384"/>
                    </a:lnTo>
                    <a:lnTo>
                      <a:pt x="287" y="374"/>
                    </a:lnTo>
                    <a:lnTo>
                      <a:pt x="300" y="361"/>
                    </a:lnTo>
                    <a:lnTo>
                      <a:pt x="309" y="342"/>
                    </a:lnTo>
                    <a:lnTo>
                      <a:pt x="318" y="319"/>
                    </a:lnTo>
                    <a:lnTo>
                      <a:pt x="330" y="292"/>
                    </a:lnTo>
                    <a:lnTo>
                      <a:pt x="342" y="263"/>
                    </a:lnTo>
                    <a:lnTo>
                      <a:pt x="355" y="235"/>
                    </a:lnTo>
                    <a:lnTo>
                      <a:pt x="365" y="208"/>
                    </a:lnTo>
                    <a:lnTo>
                      <a:pt x="374" y="186"/>
                    </a:lnTo>
                    <a:lnTo>
                      <a:pt x="380" y="168"/>
                    </a:lnTo>
                    <a:lnTo>
                      <a:pt x="383" y="159"/>
                    </a:lnTo>
                    <a:lnTo>
                      <a:pt x="384" y="155"/>
                    </a:lnTo>
                    <a:lnTo>
                      <a:pt x="387" y="151"/>
                    </a:lnTo>
                    <a:lnTo>
                      <a:pt x="392" y="147"/>
                    </a:lnTo>
                    <a:lnTo>
                      <a:pt x="396" y="143"/>
                    </a:lnTo>
                    <a:lnTo>
                      <a:pt x="403" y="138"/>
                    </a:lnTo>
                    <a:lnTo>
                      <a:pt x="409" y="134"/>
                    </a:lnTo>
                    <a:lnTo>
                      <a:pt x="415" y="129"/>
                    </a:lnTo>
                    <a:lnTo>
                      <a:pt x="420" y="122"/>
                    </a:lnTo>
                    <a:lnTo>
                      <a:pt x="423" y="117"/>
                    </a:lnTo>
                    <a:lnTo>
                      <a:pt x="424" y="111"/>
                    </a:lnTo>
                    <a:lnTo>
                      <a:pt x="427" y="104"/>
                    </a:lnTo>
                    <a:lnTo>
                      <a:pt x="435" y="95"/>
                    </a:lnTo>
                    <a:lnTo>
                      <a:pt x="439" y="91"/>
                    </a:lnTo>
                    <a:lnTo>
                      <a:pt x="442" y="87"/>
                    </a:lnTo>
                    <a:lnTo>
                      <a:pt x="446" y="84"/>
                    </a:lnTo>
                    <a:lnTo>
                      <a:pt x="448" y="83"/>
                    </a:lnTo>
                    <a:lnTo>
                      <a:pt x="455" y="77"/>
                    </a:lnTo>
                    <a:lnTo>
                      <a:pt x="458" y="60"/>
                    </a:lnTo>
                    <a:lnTo>
                      <a:pt x="460" y="43"/>
                    </a:lnTo>
                    <a:lnTo>
                      <a:pt x="456" y="35"/>
                    </a:lnTo>
                    <a:lnTo>
                      <a:pt x="448" y="36"/>
                    </a:lnTo>
                    <a:lnTo>
                      <a:pt x="442" y="37"/>
                    </a:lnTo>
                    <a:lnTo>
                      <a:pt x="439" y="39"/>
                    </a:lnTo>
                    <a:lnTo>
                      <a:pt x="432" y="43"/>
                    </a:lnTo>
                    <a:lnTo>
                      <a:pt x="437" y="38"/>
                    </a:lnTo>
                    <a:lnTo>
                      <a:pt x="447" y="29"/>
                    </a:lnTo>
                    <a:lnTo>
                      <a:pt x="456" y="20"/>
                    </a:lnTo>
                    <a:lnTo>
                      <a:pt x="461" y="15"/>
                    </a:lnTo>
                    <a:lnTo>
                      <a:pt x="461" y="7"/>
                    </a:lnTo>
                    <a:lnTo>
                      <a:pt x="458" y="1"/>
                    </a:lnTo>
                    <a:lnTo>
                      <a:pt x="452" y="0"/>
                    </a:lnTo>
                    <a:lnTo>
                      <a:pt x="440" y="5"/>
                    </a:lnTo>
                    <a:lnTo>
                      <a:pt x="433" y="10"/>
                    </a:lnTo>
                    <a:lnTo>
                      <a:pt x="427" y="15"/>
                    </a:lnTo>
                    <a:lnTo>
                      <a:pt x="422" y="20"/>
                    </a:lnTo>
                    <a:lnTo>
                      <a:pt x="416" y="26"/>
                    </a:lnTo>
                    <a:lnTo>
                      <a:pt x="410" y="31"/>
                    </a:lnTo>
                    <a:lnTo>
                      <a:pt x="406" y="38"/>
                    </a:lnTo>
                    <a:lnTo>
                      <a:pt x="400" y="44"/>
                    </a:lnTo>
                    <a:lnTo>
                      <a:pt x="395" y="50"/>
                    </a:lnTo>
                    <a:lnTo>
                      <a:pt x="385" y="60"/>
                    </a:lnTo>
                    <a:lnTo>
                      <a:pt x="376" y="64"/>
                    </a:lnTo>
                    <a:lnTo>
                      <a:pt x="369" y="62"/>
                    </a:lnTo>
                    <a:lnTo>
                      <a:pt x="369" y="57"/>
                    </a:lnTo>
                    <a:lnTo>
                      <a:pt x="373" y="48"/>
                    </a:lnTo>
                    <a:lnTo>
                      <a:pt x="378" y="38"/>
                    </a:lnTo>
                    <a:lnTo>
                      <a:pt x="380" y="30"/>
                    </a:lnTo>
                    <a:lnTo>
                      <a:pt x="380" y="21"/>
                    </a:lnTo>
                    <a:lnTo>
                      <a:pt x="377" y="14"/>
                    </a:lnTo>
                    <a:lnTo>
                      <a:pt x="370" y="12"/>
                    </a:lnTo>
                    <a:lnTo>
                      <a:pt x="363" y="15"/>
                    </a:lnTo>
                    <a:lnTo>
                      <a:pt x="360" y="25"/>
                    </a:lnTo>
                    <a:lnTo>
                      <a:pt x="357" y="35"/>
                    </a:lnTo>
                    <a:lnTo>
                      <a:pt x="354" y="44"/>
                    </a:lnTo>
                    <a:lnTo>
                      <a:pt x="349" y="51"/>
                    </a:lnTo>
                    <a:lnTo>
                      <a:pt x="343" y="58"/>
                    </a:lnTo>
                    <a:lnTo>
                      <a:pt x="338" y="68"/>
                    </a:lnTo>
                    <a:lnTo>
                      <a:pt x="334" y="83"/>
                    </a:lnTo>
                    <a:lnTo>
                      <a:pt x="332" y="99"/>
                    </a:lnTo>
                    <a:lnTo>
                      <a:pt x="333" y="112"/>
                    </a:lnTo>
                    <a:lnTo>
                      <a:pt x="338" y="125"/>
                    </a:lnTo>
                    <a:lnTo>
                      <a:pt x="339" y="134"/>
                    </a:lnTo>
                    <a:lnTo>
                      <a:pt x="335" y="141"/>
                    </a:lnTo>
                    <a:lnTo>
                      <a:pt x="330" y="149"/>
                    </a:lnTo>
                    <a:lnTo>
                      <a:pt x="323" y="158"/>
                    </a:lnTo>
                    <a:lnTo>
                      <a:pt x="310" y="173"/>
                    </a:lnTo>
                    <a:lnTo>
                      <a:pt x="295" y="191"/>
                    </a:lnTo>
                    <a:lnTo>
                      <a:pt x="279" y="212"/>
                    </a:lnTo>
                    <a:lnTo>
                      <a:pt x="262" y="232"/>
                    </a:lnTo>
                    <a:lnTo>
                      <a:pt x="248" y="251"/>
                    </a:lnTo>
                    <a:lnTo>
                      <a:pt x="238" y="266"/>
                    </a:lnTo>
                    <a:lnTo>
                      <a:pt x="234" y="275"/>
                    </a:lnTo>
                    <a:lnTo>
                      <a:pt x="219" y="259"/>
                    </a:lnTo>
                    <a:lnTo>
                      <a:pt x="204" y="243"/>
                    </a:lnTo>
                    <a:lnTo>
                      <a:pt x="189" y="229"/>
                    </a:lnTo>
                    <a:lnTo>
                      <a:pt x="177" y="216"/>
                    </a:lnTo>
                    <a:lnTo>
                      <a:pt x="165" y="203"/>
                    </a:lnTo>
                    <a:lnTo>
                      <a:pt x="155" y="193"/>
                    </a:lnTo>
                    <a:lnTo>
                      <a:pt x="148" y="183"/>
                    </a:lnTo>
                    <a:lnTo>
                      <a:pt x="142" y="175"/>
                    </a:lnTo>
                    <a:lnTo>
                      <a:pt x="140" y="171"/>
                    </a:lnTo>
                    <a:lnTo>
                      <a:pt x="137" y="158"/>
                    </a:lnTo>
                    <a:lnTo>
                      <a:pt x="129" y="142"/>
                    </a:lnTo>
                    <a:lnTo>
                      <a:pt x="117" y="125"/>
                    </a:lnTo>
                    <a:lnTo>
                      <a:pt x="102" y="110"/>
                    </a:lnTo>
                    <a:lnTo>
                      <a:pt x="83" y="102"/>
                    </a:lnTo>
                    <a:lnTo>
                      <a:pt x="60" y="102"/>
                    </a:lnTo>
                    <a:lnTo>
                      <a:pt x="31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5077" y="3417"/>
                <a:ext cx="200" cy="477"/>
              </a:xfrm>
              <a:custGeom>
                <a:avLst/>
                <a:gdLst>
                  <a:gd name="T0" fmla="*/ 111 w 401"/>
                  <a:gd name="T1" fmla="*/ 31 h 956"/>
                  <a:gd name="T2" fmla="*/ 96 w 401"/>
                  <a:gd name="T3" fmla="*/ 92 h 956"/>
                  <a:gd name="T4" fmla="*/ 116 w 401"/>
                  <a:gd name="T5" fmla="*/ 154 h 956"/>
                  <a:gd name="T6" fmla="*/ 152 w 401"/>
                  <a:gd name="T7" fmla="*/ 207 h 956"/>
                  <a:gd name="T8" fmla="*/ 179 w 401"/>
                  <a:gd name="T9" fmla="*/ 253 h 956"/>
                  <a:gd name="T10" fmla="*/ 190 w 401"/>
                  <a:gd name="T11" fmla="*/ 290 h 956"/>
                  <a:gd name="T12" fmla="*/ 216 w 401"/>
                  <a:gd name="T13" fmla="*/ 362 h 956"/>
                  <a:gd name="T14" fmla="*/ 242 w 401"/>
                  <a:gd name="T15" fmla="*/ 432 h 956"/>
                  <a:gd name="T16" fmla="*/ 252 w 401"/>
                  <a:gd name="T17" fmla="*/ 463 h 956"/>
                  <a:gd name="T18" fmla="*/ 233 w 401"/>
                  <a:gd name="T19" fmla="*/ 489 h 956"/>
                  <a:gd name="T20" fmla="*/ 201 w 401"/>
                  <a:gd name="T21" fmla="*/ 527 h 956"/>
                  <a:gd name="T22" fmla="*/ 173 w 401"/>
                  <a:gd name="T23" fmla="*/ 576 h 956"/>
                  <a:gd name="T24" fmla="*/ 152 w 401"/>
                  <a:gd name="T25" fmla="*/ 626 h 956"/>
                  <a:gd name="T26" fmla="*/ 119 w 401"/>
                  <a:gd name="T27" fmla="*/ 686 h 956"/>
                  <a:gd name="T28" fmla="*/ 83 w 401"/>
                  <a:gd name="T29" fmla="*/ 738 h 956"/>
                  <a:gd name="T30" fmla="*/ 52 w 401"/>
                  <a:gd name="T31" fmla="*/ 773 h 956"/>
                  <a:gd name="T32" fmla="*/ 27 w 401"/>
                  <a:gd name="T33" fmla="*/ 793 h 956"/>
                  <a:gd name="T34" fmla="*/ 2 w 401"/>
                  <a:gd name="T35" fmla="*/ 814 h 956"/>
                  <a:gd name="T36" fmla="*/ 19 w 401"/>
                  <a:gd name="T37" fmla="*/ 862 h 956"/>
                  <a:gd name="T38" fmla="*/ 57 w 401"/>
                  <a:gd name="T39" fmla="*/ 895 h 956"/>
                  <a:gd name="T40" fmla="*/ 103 w 401"/>
                  <a:gd name="T41" fmla="*/ 927 h 956"/>
                  <a:gd name="T42" fmla="*/ 128 w 401"/>
                  <a:gd name="T43" fmla="*/ 943 h 956"/>
                  <a:gd name="T44" fmla="*/ 157 w 401"/>
                  <a:gd name="T45" fmla="*/ 951 h 956"/>
                  <a:gd name="T46" fmla="*/ 196 w 401"/>
                  <a:gd name="T47" fmla="*/ 956 h 956"/>
                  <a:gd name="T48" fmla="*/ 228 w 401"/>
                  <a:gd name="T49" fmla="*/ 936 h 956"/>
                  <a:gd name="T50" fmla="*/ 204 w 401"/>
                  <a:gd name="T51" fmla="*/ 917 h 956"/>
                  <a:gd name="T52" fmla="*/ 183 w 401"/>
                  <a:gd name="T53" fmla="*/ 899 h 956"/>
                  <a:gd name="T54" fmla="*/ 166 w 401"/>
                  <a:gd name="T55" fmla="*/ 877 h 956"/>
                  <a:gd name="T56" fmla="*/ 154 w 401"/>
                  <a:gd name="T57" fmla="*/ 861 h 956"/>
                  <a:gd name="T58" fmla="*/ 137 w 401"/>
                  <a:gd name="T59" fmla="*/ 829 h 956"/>
                  <a:gd name="T60" fmla="*/ 136 w 401"/>
                  <a:gd name="T61" fmla="*/ 798 h 956"/>
                  <a:gd name="T62" fmla="*/ 170 w 401"/>
                  <a:gd name="T63" fmla="*/ 751 h 956"/>
                  <a:gd name="T64" fmla="*/ 217 w 401"/>
                  <a:gd name="T65" fmla="*/ 687 h 956"/>
                  <a:gd name="T66" fmla="*/ 251 w 401"/>
                  <a:gd name="T67" fmla="*/ 647 h 956"/>
                  <a:gd name="T68" fmla="*/ 304 w 401"/>
                  <a:gd name="T69" fmla="*/ 593 h 956"/>
                  <a:gd name="T70" fmla="*/ 358 w 401"/>
                  <a:gd name="T71" fmla="*/ 542 h 956"/>
                  <a:gd name="T72" fmla="*/ 383 w 401"/>
                  <a:gd name="T73" fmla="*/ 517 h 956"/>
                  <a:gd name="T74" fmla="*/ 398 w 401"/>
                  <a:gd name="T75" fmla="*/ 472 h 956"/>
                  <a:gd name="T76" fmla="*/ 394 w 401"/>
                  <a:gd name="T77" fmla="*/ 431 h 956"/>
                  <a:gd name="T78" fmla="*/ 375 w 401"/>
                  <a:gd name="T79" fmla="*/ 349 h 956"/>
                  <a:gd name="T80" fmla="*/ 354 w 401"/>
                  <a:gd name="T81" fmla="*/ 260 h 956"/>
                  <a:gd name="T82" fmla="*/ 339 w 401"/>
                  <a:gd name="T83" fmla="*/ 204 h 956"/>
                  <a:gd name="T84" fmla="*/ 310 w 401"/>
                  <a:gd name="T85" fmla="*/ 136 h 956"/>
                  <a:gd name="T86" fmla="*/ 283 w 401"/>
                  <a:gd name="T87" fmla="*/ 74 h 956"/>
                  <a:gd name="T88" fmla="*/ 269 w 401"/>
                  <a:gd name="T89" fmla="*/ 40 h 956"/>
                  <a:gd name="T90" fmla="*/ 226 w 401"/>
                  <a:gd name="T91" fmla="*/ 6 h 956"/>
                  <a:gd name="T92" fmla="*/ 144 w 401"/>
                  <a:gd name="T93" fmla="*/ 7 h 9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1"/>
                  <a:gd name="T142" fmla="*/ 0 h 956"/>
                  <a:gd name="T143" fmla="*/ 401 w 401"/>
                  <a:gd name="T144" fmla="*/ 956 h 9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1" h="956">
                    <a:moveTo>
                      <a:pt x="144" y="7"/>
                    </a:moveTo>
                    <a:lnTo>
                      <a:pt x="126" y="17"/>
                    </a:lnTo>
                    <a:lnTo>
                      <a:pt x="111" y="31"/>
                    </a:lnTo>
                    <a:lnTo>
                      <a:pt x="102" y="50"/>
                    </a:lnTo>
                    <a:lnTo>
                      <a:pt x="97" y="70"/>
                    </a:lnTo>
                    <a:lnTo>
                      <a:pt x="96" y="92"/>
                    </a:lnTo>
                    <a:lnTo>
                      <a:pt x="98" y="114"/>
                    </a:lnTo>
                    <a:lnTo>
                      <a:pt x="105" y="135"/>
                    </a:lnTo>
                    <a:lnTo>
                      <a:pt x="116" y="154"/>
                    </a:lnTo>
                    <a:lnTo>
                      <a:pt x="128" y="173"/>
                    </a:lnTo>
                    <a:lnTo>
                      <a:pt x="141" y="190"/>
                    </a:lnTo>
                    <a:lnTo>
                      <a:pt x="152" y="207"/>
                    </a:lnTo>
                    <a:lnTo>
                      <a:pt x="163" y="223"/>
                    </a:lnTo>
                    <a:lnTo>
                      <a:pt x="172" y="240"/>
                    </a:lnTo>
                    <a:lnTo>
                      <a:pt x="179" y="253"/>
                    </a:lnTo>
                    <a:lnTo>
                      <a:pt x="185" y="266"/>
                    </a:lnTo>
                    <a:lnTo>
                      <a:pt x="187" y="276"/>
                    </a:lnTo>
                    <a:lnTo>
                      <a:pt x="190" y="290"/>
                    </a:lnTo>
                    <a:lnTo>
                      <a:pt x="197" y="311"/>
                    </a:lnTo>
                    <a:lnTo>
                      <a:pt x="205" y="335"/>
                    </a:lnTo>
                    <a:lnTo>
                      <a:pt x="216" y="362"/>
                    </a:lnTo>
                    <a:lnTo>
                      <a:pt x="225" y="388"/>
                    </a:lnTo>
                    <a:lnTo>
                      <a:pt x="234" y="412"/>
                    </a:lnTo>
                    <a:lnTo>
                      <a:pt x="242" y="432"/>
                    </a:lnTo>
                    <a:lnTo>
                      <a:pt x="247" y="445"/>
                    </a:lnTo>
                    <a:lnTo>
                      <a:pt x="250" y="453"/>
                    </a:lnTo>
                    <a:lnTo>
                      <a:pt x="252" y="463"/>
                    </a:lnTo>
                    <a:lnTo>
                      <a:pt x="250" y="472"/>
                    </a:lnTo>
                    <a:lnTo>
                      <a:pt x="242" y="481"/>
                    </a:lnTo>
                    <a:lnTo>
                      <a:pt x="233" y="489"/>
                    </a:lnTo>
                    <a:lnTo>
                      <a:pt x="223" y="500"/>
                    </a:lnTo>
                    <a:lnTo>
                      <a:pt x="211" y="512"/>
                    </a:lnTo>
                    <a:lnTo>
                      <a:pt x="201" y="527"/>
                    </a:lnTo>
                    <a:lnTo>
                      <a:pt x="190" y="544"/>
                    </a:lnTo>
                    <a:lnTo>
                      <a:pt x="181" y="560"/>
                    </a:lnTo>
                    <a:lnTo>
                      <a:pt x="173" y="576"/>
                    </a:lnTo>
                    <a:lnTo>
                      <a:pt x="167" y="592"/>
                    </a:lnTo>
                    <a:lnTo>
                      <a:pt x="162" y="608"/>
                    </a:lnTo>
                    <a:lnTo>
                      <a:pt x="152" y="626"/>
                    </a:lnTo>
                    <a:lnTo>
                      <a:pt x="143" y="646"/>
                    </a:lnTo>
                    <a:lnTo>
                      <a:pt x="132" y="667"/>
                    </a:lnTo>
                    <a:lnTo>
                      <a:pt x="119" y="686"/>
                    </a:lnTo>
                    <a:lnTo>
                      <a:pt x="106" y="705"/>
                    </a:lnTo>
                    <a:lnTo>
                      <a:pt x="95" y="723"/>
                    </a:lnTo>
                    <a:lnTo>
                      <a:pt x="83" y="738"/>
                    </a:lnTo>
                    <a:lnTo>
                      <a:pt x="73" y="752"/>
                    </a:lnTo>
                    <a:lnTo>
                      <a:pt x="63" y="763"/>
                    </a:lnTo>
                    <a:lnTo>
                      <a:pt x="52" y="773"/>
                    </a:lnTo>
                    <a:lnTo>
                      <a:pt x="44" y="782"/>
                    </a:lnTo>
                    <a:lnTo>
                      <a:pt x="35" y="788"/>
                    </a:lnTo>
                    <a:lnTo>
                      <a:pt x="27" y="793"/>
                    </a:lnTo>
                    <a:lnTo>
                      <a:pt x="20" y="798"/>
                    </a:lnTo>
                    <a:lnTo>
                      <a:pt x="15" y="801"/>
                    </a:lnTo>
                    <a:lnTo>
                      <a:pt x="2" y="814"/>
                    </a:lnTo>
                    <a:lnTo>
                      <a:pt x="0" y="829"/>
                    </a:lnTo>
                    <a:lnTo>
                      <a:pt x="5" y="846"/>
                    </a:lnTo>
                    <a:lnTo>
                      <a:pt x="19" y="862"/>
                    </a:lnTo>
                    <a:lnTo>
                      <a:pt x="29" y="872"/>
                    </a:lnTo>
                    <a:lnTo>
                      <a:pt x="42" y="883"/>
                    </a:lnTo>
                    <a:lnTo>
                      <a:pt x="57" y="895"/>
                    </a:lnTo>
                    <a:lnTo>
                      <a:pt x="73" y="906"/>
                    </a:lnTo>
                    <a:lnTo>
                      <a:pt x="89" y="918"/>
                    </a:lnTo>
                    <a:lnTo>
                      <a:pt x="103" y="927"/>
                    </a:lnTo>
                    <a:lnTo>
                      <a:pt x="115" y="935"/>
                    </a:lnTo>
                    <a:lnTo>
                      <a:pt x="123" y="940"/>
                    </a:lnTo>
                    <a:lnTo>
                      <a:pt x="128" y="943"/>
                    </a:lnTo>
                    <a:lnTo>
                      <a:pt x="136" y="946"/>
                    </a:lnTo>
                    <a:lnTo>
                      <a:pt x="146" y="949"/>
                    </a:lnTo>
                    <a:lnTo>
                      <a:pt x="157" y="951"/>
                    </a:lnTo>
                    <a:lnTo>
                      <a:pt x="169" y="953"/>
                    </a:lnTo>
                    <a:lnTo>
                      <a:pt x="182" y="955"/>
                    </a:lnTo>
                    <a:lnTo>
                      <a:pt x="196" y="956"/>
                    </a:lnTo>
                    <a:lnTo>
                      <a:pt x="211" y="956"/>
                    </a:lnTo>
                    <a:lnTo>
                      <a:pt x="225" y="950"/>
                    </a:lnTo>
                    <a:lnTo>
                      <a:pt x="228" y="936"/>
                    </a:lnTo>
                    <a:lnTo>
                      <a:pt x="223" y="922"/>
                    </a:lnTo>
                    <a:lnTo>
                      <a:pt x="211" y="918"/>
                    </a:lnTo>
                    <a:lnTo>
                      <a:pt x="204" y="917"/>
                    </a:lnTo>
                    <a:lnTo>
                      <a:pt x="197" y="913"/>
                    </a:lnTo>
                    <a:lnTo>
                      <a:pt x="190" y="906"/>
                    </a:lnTo>
                    <a:lnTo>
                      <a:pt x="183" y="899"/>
                    </a:lnTo>
                    <a:lnTo>
                      <a:pt x="177" y="891"/>
                    </a:lnTo>
                    <a:lnTo>
                      <a:pt x="171" y="883"/>
                    </a:lnTo>
                    <a:lnTo>
                      <a:pt x="166" y="877"/>
                    </a:lnTo>
                    <a:lnTo>
                      <a:pt x="163" y="873"/>
                    </a:lnTo>
                    <a:lnTo>
                      <a:pt x="159" y="868"/>
                    </a:lnTo>
                    <a:lnTo>
                      <a:pt x="154" y="861"/>
                    </a:lnTo>
                    <a:lnTo>
                      <a:pt x="148" y="851"/>
                    </a:lnTo>
                    <a:lnTo>
                      <a:pt x="142" y="841"/>
                    </a:lnTo>
                    <a:lnTo>
                      <a:pt x="137" y="829"/>
                    </a:lnTo>
                    <a:lnTo>
                      <a:pt x="134" y="818"/>
                    </a:lnTo>
                    <a:lnTo>
                      <a:pt x="134" y="807"/>
                    </a:lnTo>
                    <a:lnTo>
                      <a:pt x="136" y="798"/>
                    </a:lnTo>
                    <a:lnTo>
                      <a:pt x="143" y="786"/>
                    </a:lnTo>
                    <a:lnTo>
                      <a:pt x="155" y="770"/>
                    </a:lnTo>
                    <a:lnTo>
                      <a:pt x="170" y="751"/>
                    </a:lnTo>
                    <a:lnTo>
                      <a:pt x="185" y="729"/>
                    </a:lnTo>
                    <a:lnTo>
                      <a:pt x="202" y="708"/>
                    </a:lnTo>
                    <a:lnTo>
                      <a:pt x="217" y="687"/>
                    </a:lnTo>
                    <a:lnTo>
                      <a:pt x="229" y="671"/>
                    </a:lnTo>
                    <a:lnTo>
                      <a:pt x="240" y="659"/>
                    </a:lnTo>
                    <a:lnTo>
                      <a:pt x="251" y="647"/>
                    </a:lnTo>
                    <a:lnTo>
                      <a:pt x="266" y="631"/>
                    </a:lnTo>
                    <a:lnTo>
                      <a:pt x="285" y="613"/>
                    </a:lnTo>
                    <a:lnTo>
                      <a:pt x="304" y="593"/>
                    </a:lnTo>
                    <a:lnTo>
                      <a:pt x="324" y="573"/>
                    </a:lnTo>
                    <a:lnTo>
                      <a:pt x="342" y="556"/>
                    </a:lnTo>
                    <a:lnTo>
                      <a:pt x="358" y="542"/>
                    </a:lnTo>
                    <a:lnTo>
                      <a:pt x="371" y="533"/>
                    </a:lnTo>
                    <a:lnTo>
                      <a:pt x="378" y="527"/>
                    </a:lnTo>
                    <a:lnTo>
                      <a:pt x="383" y="517"/>
                    </a:lnTo>
                    <a:lnTo>
                      <a:pt x="390" y="503"/>
                    </a:lnTo>
                    <a:lnTo>
                      <a:pt x="395" y="488"/>
                    </a:lnTo>
                    <a:lnTo>
                      <a:pt x="398" y="472"/>
                    </a:lnTo>
                    <a:lnTo>
                      <a:pt x="401" y="457"/>
                    </a:lnTo>
                    <a:lnTo>
                      <a:pt x="398" y="442"/>
                    </a:lnTo>
                    <a:lnTo>
                      <a:pt x="394" y="431"/>
                    </a:lnTo>
                    <a:lnTo>
                      <a:pt x="389" y="407"/>
                    </a:lnTo>
                    <a:lnTo>
                      <a:pt x="382" y="379"/>
                    </a:lnTo>
                    <a:lnTo>
                      <a:pt x="375" y="349"/>
                    </a:lnTo>
                    <a:lnTo>
                      <a:pt x="367" y="318"/>
                    </a:lnTo>
                    <a:lnTo>
                      <a:pt x="360" y="288"/>
                    </a:lnTo>
                    <a:lnTo>
                      <a:pt x="354" y="260"/>
                    </a:lnTo>
                    <a:lnTo>
                      <a:pt x="348" y="237"/>
                    </a:lnTo>
                    <a:lnTo>
                      <a:pt x="343" y="220"/>
                    </a:lnTo>
                    <a:lnTo>
                      <a:pt x="339" y="204"/>
                    </a:lnTo>
                    <a:lnTo>
                      <a:pt x="331" y="183"/>
                    </a:lnTo>
                    <a:lnTo>
                      <a:pt x="321" y="160"/>
                    </a:lnTo>
                    <a:lnTo>
                      <a:pt x="310" y="136"/>
                    </a:lnTo>
                    <a:lnTo>
                      <a:pt x="300" y="112"/>
                    </a:lnTo>
                    <a:lnTo>
                      <a:pt x="290" y="91"/>
                    </a:lnTo>
                    <a:lnTo>
                      <a:pt x="283" y="74"/>
                    </a:lnTo>
                    <a:lnTo>
                      <a:pt x="279" y="62"/>
                    </a:lnTo>
                    <a:lnTo>
                      <a:pt x="275" y="52"/>
                    </a:lnTo>
                    <a:lnTo>
                      <a:pt x="269" y="40"/>
                    </a:lnTo>
                    <a:lnTo>
                      <a:pt x="258" y="28"/>
                    </a:lnTo>
                    <a:lnTo>
                      <a:pt x="244" y="15"/>
                    </a:lnTo>
                    <a:lnTo>
                      <a:pt x="226" y="6"/>
                    </a:lnTo>
                    <a:lnTo>
                      <a:pt x="203" y="0"/>
                    </a:lnTo>
                    <a:lnTo>
                      <a:pt x="177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5055" y="3338"/>
                <a:ext cx="93" cy="68"/>
              </a:xfrm>
              <a:custGeom>
                <a:avLst/>
                <a:gdLst>
                  <a:gd name="T0" fmla="*/ 70 w 186"/>
                  <a:gd name="T1" fmla="*/ 42 h 135"/>
                  <a:gd name="T2" fmla="*/ 76 w 186"/>
                  <a:gd name="T3" fmla="*/ 43 h 135"/>
                  <a:gd name="T4" fmla="*/ 83 w 186"/>
                  <a:gd name="T5" fmla="*/ 44 h 135"/>
                  <a:gd name="T6" fmla="*/ 90 w 186"/>
                  <a:gd name="T7" fmla="*/ 48 h 135"/>
                  <a:gd name="T8" fmla="*/ 99 w 186"/>
                  <a:gd name="T9" fmla="*/ 51 h 135"/>
                  <a:gd name="T10" fmla="*/ 107 w 186"/>
                  <a:gd name="T11" fmla="*/ 56 h 135"/>
                  <a:gd name="T12" fmla="*/ 115 w 186"/>
                  <a:gd name="T13" fmla="*/ 61 h 135"/>
                  <a:gd name="T14" fmla="*/ 123 w 186"/>
                  <a:gd name="T15" fmla="*/ 64 h 135"/>
                  <a:gd name="T16" fmla="*/ 129 w 186"/>
                  <a:gd name="T17" fmla="*/ 69 h 135"/>
                  <a:gd name="T18" fmla="*/ 134 w 186"/>
                  <a:gd name="T19" fmla="*/ 72 h 135"/>
                  <a:gd name="T20" fmla="*/ 140 w 186"/>
                  <a:gd name="T21" fmla="*/ 76 h 135"/>
                  <a:gd name="T22" fmla="*/ 147 w 186"/>
                  <a:gd name="T23" fmla="*/ 78 h 135"/>
                  <a:gd name="T24" fmla="*/ 154 w 186"/>
                  <a:gd name="T25" fmla="*/ 80 h 135"/>
                  <a:gd name="T26" fmla="*/ 162 w 186"/>
                  <a:gd name="T27" fmla="*/ 82 h 135"/>
                  <a:gd name="T28" fmla="*/ 169 w 186"/>
                  <a:gd name="T29" fmla="*/ 84 h 135"/>
                  <a:gd name="T30" fmla="*/ 178 w 186"/>
                  <a:gd name="T31" fmla="*/ 85 h 135"/>
                  <a:gd name="T32" fmla="*/ 186 w 186"/>
                  <a:gd name="T33" fmla="*/ 86 h 135"/>
                  <a:gd name="T34" fmla="*/ 172 w 186"/>
                  <a:gd name="T35" fmla="*/ 135 h 135"/>
                  <a:gd name="T36" fmla="*/ 163 w 186"/>
                  <a:gd name="T37" fmla="*/ 132 h 135"/>
                  <a:gd name="T38" fmla="*/ 149 w 186"/>
                  <a:gd name="T39" fmla="*/ 130 h 135"/>
                  <a:gd name="T40" fmla="*/ 134 w 186"/>
                  <a:gd name="T41" fmla="*/ 126 h 135"/>
                  <a:gd name="T42" fmla="*/ 117 w 186"/>
                  <a:gd name="T43" fmla="*/ 123 h 135"/>
                  <a:gd name="T44" fmla="*/ 101 w 186"/>
                  <a:gd name="T45" fmla="*/ 120 h 135"/>
                  <a:gd name="T46" fmla="*/ 86 w 186"/>
                  <a:gd name="T47" fmla="*/ 117 h 135"/>
                  <a:gd name="T48" fmla="*/ 73 w 186"/>
                  <a:gd name="T49" fmla="*/ 115 h 135"/>
                  <a:gd name="T50" fmla="*/ 65 w 186"/>
                  <a:gd name="T51" fmla="*/ 112 h 135"/>
                  <a:gd name="T52" fmla="*/ 59 w 186"/>
                  <a:gd name="T53" fmla="*/ 110 h 135"/>
                  <a:gd name="T54" fmla="*/ 52 w 186"/>
                  <a:gd name="T55" fmla="*/ 105 h 135"/>
                  <a:gd name="T56" fmla="*/ 45 w 186"/>
                  <a:gd name="T57" fmla="*/ 101 h 135"/>
                  <a:gd name="T58" fmla="*/ 37 w 186"/>
                  <a:gd name="T59" fmla="*/ 95 h 135"/>
                  <a:gd name="T60" fmla="*/ 30 w 186"/>
                  <a:gd name="T61" fmla="*/ 89 h 135"/>
                  <a:gd name="T62" fmla="*/ 23 w 186"/>
                  <a:gd name="T63" fmla="*/ 84 h 135"/>
                  <a:gd name="T64" fmla="*/ 18 w 186"/>
                  <a:gd name="T65" fmla="*/ 79 h 135"/>
                  <a:gd name="T66" fmla="*/ 15 w 186"/>
                  <a:gd name="T67" fmla="*/ 74 h 135"/>
                  <a:gd name="T68" fmla="*/ 8 w 186"/>
                  <a:gd name="T69" fmla="*/ 69 h 135"/>
                  <a:gd name="T70" fmla="*/ 2 w 186"/>
                  <a:gd name="T71" fmla="*/ 62 h 135"/>
                  <a:gd name="T72" fmla="*/ 0 w 186"/>
                  <a:gd name="T73" fmla="*/ 54 h 135"/>
                  <a:gd name="T74" fmla="*/ 1 w 186"/>
                  <a:gd name="T75" fmla="*/ 43 h 135"/>
                  <a:gd name="T76" fmla="*/ 3 w 186"/>
                  <a:gd name="T77" fmla="*/ 36 h 135"/>
                  <a:gd name="T78" fmla="*/ 6 w 186"/>
                  <a:gd name="T79" fmla="*/ 27 h 135"/>
                  <a:gd name="T80" fmla="*/ 8 w 186"/>
                  <a:gd name="T81" fmla="*/ 15 h 135"/>
                  <a:gd name="T82" fmla="*/ 11 w 186"/>
                  <a:gd name="T83" fmla="*/ 0 h 135"/>
                  <a:gd name="T84" fmla="*/ 70 w 186"/>
                  <a:gd name="T85" fmla="*/ 42 h 1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6"/>
                  <a:gd name="T130" fmla="*/ 0 h 135"/>
                  <a:gd name="T131" fmla="*/ 186 w 186"/>
                  <a:gd name="T132" fmla="*/ 135 h 1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6" h="135">
                    <a:moveTo>
                      <a:pt x="70" y="42"/>
                    </a:moveTo>
                    <a:lnTo>
                      <a:pt x="76" y="43"/>
                    </a:lnTo>
                    <a:lnTo>
                      <a:pt x="83" y="44"/>
                    </a:lnTo>
                    <a:lnTo>
                      <a:pt x="90" y="48"/>
                    </a:lnTo>
                    <a:lnTo>
                      <a:pt x="99" y="51"/>
                    </a:lnTo>
                    <a:lnTo>
                      <a:pt x="107" y="56"/>
                    </a:lnTo>
                    <a:lnTo>
                      <a:pt x="115" y="61"/>
                    </a:lnTo>
                    <a:lnTo>
                      <a:pt x="123" y="64"/>
                    </a:lnTo>
                    <a:lnTo>
                      <a:pt x="129" y="69"/>
                    </a:lnTo>
                    <a:lnTo>
                      <a:pt x="134" y="72"/>
                    </a:lnTo>
                    <a:lnTo>
                      <a:pt x="140" y="76"/>
                    </a:lnTo>
                    <a:lnTo>
                      <a:pt x="147" y="78"/>
                    </a:lnTo>
                    <a:lnTo>
                      <a:pt x="154" y="80"/>
                    </a:lnTo>
                    <a:lnTo>
                      <a:pt x="162" y="82"/>
                    </a:lnTo>
                    <a:lnTo>
                      <a:pt x="169" y="84"/>
                    </a:lnTo>
                    <a:lnTo>
                      <a:pt x="178" y="85"/>
                    </a:lnTo>
                    <a:lnTo>
                      <a:pt x="186" y="86"/>
                    </a:lnTo>
                    <a:lnTo>
                      <a:pt x="172" y="135"/>
                    </a:lnTo>
                    <a:lnTo>
                      <a:pt x="163" y="132"/>
                    </a:lnTo>
                    <a:lnTo>
                      <a:pt x="149" y="130"/>
                    </a:lnTo>
                    <a:lnTo>
                      <a:pt x="134" y="126"/>
                    </a:lnTo>
                    <a:lnTo>
                      <a:pt x="117" y="123"/>
                    </a:lnTo>
                    <a:lnTo>
                      <a:pt x="101" y="120"/>
                    </a:lnTo>
                    <a:lnTo>
                      <a:pt x="86" y="117"/>
                    </a:lnTo>
                    <a:lnTo>
                      <a:pt x="73" y="115"/>
                    </a:lnTo>
                    <a:lnTo>
                      <a:pt x="65" y="112"/>
                    </a:lnTo>
                    <a:lnTo>
                      <a:pt x="59" y="110"/>
                    </a:lnTo>
                    <a:lnTo>
                      <a:pt x="52" y="105"/>
                    </a:lnTo>
                    <a:lnTo>
                      <a:pt x="45" y="101"/>
                    </a:lnTo>
                    <a:lnTo>
                      <a:pt x="37" y="95"/>
                    </a:lnTo>
                    <a:lnTo>
                      <a:pt x="30" y="89"/>
                    </a:lnTo>
                    <a:lnTo>
                      <a:pt x="23" y="84"/>
                    </a:lnTo>
                    <a:lnTo>
                      <a:pt x="18" y="79"/>
                    </a:lnTo>
                    <a:lnTo>
                      <a:pt x="15" y="74"/>
                    </a:lnTo>
                    <a:lnTo>
                      <a:pt x="8" y="69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1" y="43"/>
                    </a:lnTo>
                    <a:lnTo>
                      <a:pt x="3" y="36"/>
                    </a:lnTo>
                    <a:lnTo>
                      <a:pt x="6" y="27"/>
                    </a:lnTo>
                    <a:lnTo>
                      <a:pt x="8" y="15"/>
                    </a:lnTo>
                    <a:lnTo>
                      <a:pt x="11" y="0"/>
                    </a:lnTo>
                    <a:lnTo>
                      <a:pt x="7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5043" y="3030"/>
                <a:ext cx="195" cy="872"/>
              </a:xfrm>
              <a:custGeom>
                <a:avLst/>
                <a:gdLst>
                  <a:gd name="T0" fmla="*/ 117 w 389"/>
                  <a:gd name="T1" fmla="*/ 593 h 1744"/>
                  <a:gd name="T2" fmla="*/ 128 w 389"/>
                  <a:gd name="T3" fmla="*/ 622 h 1744"/>
                  <a:gd name="T4" fmla="*/ 150 w 389"/>
                  <a:gd name="T5" fmla="*/ 674 h 1744"/>
                  <a:gd name="T6" fmla="*/ 165 w 389"/>
                  <a:gd name="T7" fmla="*/ 732 h 1744"/>
                  <a:gd name="T8" fmla="*/ 127 w 389"/>
                  <a:gd name="T9" fmla="*/ 795 h 1744"/>
                  <a:gd name="T10" fmla="*/ 109 w 389"/>
                  <a:gd name="T11" fmla="*/ 923 h 1744"/>
                  <a:gd name="T12" fmla="*/ 125 w 389"/>
                  <a:gd name="T13" fmla="*/ 1147 h 1744"/>
                  <a:gd name="T14" fmla="*/ 114 w 389"/>
                  <a:gd name="T15" fmla="*/ 1377 h 1744"/>
                  <a:gd name="T16" fmla="*/ 150 w 389"/>
                  <a:gd name="T17" fmla="*/ 1577 h 1744"/>
                  <a:gd name="T18" fmla="*/ 133 w 389"/>
                  <a:gd name="T19" fmla="*/ 1710 h 1744"/>
                  <a:gd name="T20" fmla="*/ 164 w 389"/>
                  <a:gd name="T21" fmla="*/ 1744 h 1744"/>
                  <a:gd name="T22" fmla="*/ 203 w 389"/>
                  <a:gd name="T23" fmla="*/ 1740 h 1744"/>
                  <a:gd name="T24" fmla="*/ 278 w 389"/>
                  <a:gd name="T25" fmla="*/ 1740 h 1744"/>
                  <a:gd name="T26" fmla="*/ 380 w 389"/>
                  <a:gd name="T27" fmla="*/ 1740 h 1744"/>
                  <a:gd name="T28" fmla="*/ 386 w 389"/>
                  <a:gd name="T29" fmla="*/ 1708 h 1744"/>
                  <a:gd name="T30" fmla="*/ 340 w 389"/>
                  <a:gd name="T31" fmla="*/ 1693 h 1744"/>
                  <a:gd name="T32" fmla="*/ 303 w 389"/>
                  <a:gd name="T33" fmla="*/ 1676 h 1744"/>
                  <a:gd name="T34" fmla="*/ 280 w 389"/>
                  <a:gd name="T35" fmla="*/ 1659 h 1744"/>
                  <a:gd name="T36" fmla="*/ 255 w 389"/>
                  <a:gd name="T37" fmla="*/ 1644 h 1744"/>
                  <a:gd name="T38" fmla="*/ 227 w 389"/>
                  <a:gd name="T39" fmla="*/ 1606 h 1744"/>
                  <a:gd name="T40" fmla="*/ 228 w 389"/>
                  <a:gd name="T41" fmla="*/ 1375 h 1744"/>
                  <a:gd name="T42" fmla="*/ 254 w 389"/>
                  <a:gd name="T43" fmla="*/ 1250 h 1744"/>
                  <a:gd name="T44" fmla="*/ 269 w 389"/>
                  <a:gd name="T45" fmla="*/ 1105 h 1744"/>
                  <a:gd name="T46" fmla="*/ 299 w 389"/>
                  <a:gd name="T47" fmla="*/ 981 h 1744"/>
                  <a:gd name="T48" fmla="*/ 335 w 389"/>
                  <a:gd name="T49" fmla="*/ 860 h 1744"/>
                  <a:gd name="T50" fmla="*/ 347 w 389"/>
                  <a:gd name="T51" fmla="*/ 751 h 1744"/>
                  <a:gd name="T52" fmla="*/ 362 w 389"/>
                  <a:gd name="T53" fmla="*/ 717 h 1744"/>
                  <a:gd name="T54" fmla="*/ 346 w 389"/>
                  <a:gd name="T55" fmla="*/ 596 h 1744"/>
                  <a:gd name="T56" fmla="*/ 358 w 389"/>
                  <a:gd name="T57" fmla="*/ 510 h 1744"/>
                  <a:gd name="T58" fmla="*/ 332 w 389"/>
                  <a:gd name="T59" fmla="*/ 446 h 1744"/>
                  <a:gd name="T60" fmla="*/ 300 w 389"/>
                  <a:gd name="T61" fmla="*/ 392 h 1744"/>
                  <a:gd name="T62" fmla="*/ 281 w 389"/>
                  <a:gd name="T63" fmla="*/ 343 h 1744"/>
                  <a:gd name="T64" fmla="*/ 260 w 389"/>
                  <a:gd name="T65" fmla="*/ 323 h 1744"/>
                  <a:gd name="T66" fmla="*/ 258 w 389"/>
                  <a:gd name="T67" fmla="*/ 285 h 1744"/>
                  <a:gd name="T68" fmla="*/ 291 w 389"/>
                  <a:gd name="T69" fmla="*/ 282 h 1744"/>
                  <a:gd name="T70" fmla="*/ 317 w 389"/>
                  <a:gd name="T71" fmla="*/ 270 h 1744"/>
                  <a:gd name="T72" fmla="*/ 327 w 389"/>
                  <a:gd name="T73" fmla="*/ 229 h 1744"/>
                  <a:gd name="T74" fmla="*/ 335 w 389"/>
                  <a:gd name="T75" fmla="*/ 198 h 1744"/>
                  <a:gd name="T76" fmla="*/ 350 w 389"/>
                  <a:gd name="T77" fmla="*/ 179 h 1744"/>
                  <a:gd name="T78" fmla="*/ 334 w 389"/>
                  <a:gd name="T79" fmla="*/ 146 h 1744"/>
                  <a:gd name="T80" fmla="*/ 338 w 389"/>
                  <a:gd name="T81" fmla="*/ 111 h 1744"/>
                  <a:gd name="T82" fmla="*/ 347 w 389"/>
                  <a:gd name="T83" fmla="*/ 84 h 1744"/>
                  <a:gd name="T84" fmla="*/ 320 w 389"/>
                  <a:gd name="T85" fmla="*/ 31 h 1744"/>
                  <a:gd name="T86" fmla="*/ 277 w 389"/>
                  <a:gd name="T87" fmla="*/ 4 h 1744"/>
                  <a:gd name="T88" fmla="*/ 202 w 389"/>
                  <a:gd name="T89" fmla="*/ 4 h 1744"/>
                  <a:gd name="T90" fmla="*/ 114 w 389"/>
                  <a:gd name="T91" fmla="*/ 49 h 1744"/>
                  <a:gd name="T92" fmla="*/ 88 w 389"/>
                  <a:gd name="T93" fmla="*/ 116 h 1744"/>
                  <a:gd name="T94" fmla="*/ 97 w 389"/>
                  <a:gd name="T95" fmla="*/ 241 h 1744"/>
                  <a:gd name="T96" fmla="*/ 62 w 389"/>
                  <a:gd name="T97" fmla="*/ 294 h 1744"/>
                  <a:gd name="T98" fmla="*/ 10 w 389"/>
                  <a:gd name="T99" fmla="*/ 342 h 1744"/>
                  <a:gd name="T100" fmla="*/ 0 w 389"/>
                  <a:gd name="T101" fmla="*/ 406 h 1744"/>
                  <a:gd name="T102" fmla="*/ 20 w 389"/>
                  <a:gd name="T103" fmla="*/ 466 h 1744"/>
                  <a:gd name="T104" fmla="*/ 45 w 389"/>
                  <a:gd name="T105" fmla="*/ 439 h 1744"/>
                  <a:gd name="T106" fmla="*/ 74 w 389"/>
                  <a:gd name="T107" fmla="*/ 418 h 1744"/>
                  <a:gd name="T108" fmla="*/ 88 w 389"/>
                  <a:gd name="T109" fmla="*/ 395 h 1744"/>
                  <a:gd name="T110" fmla="*/ 70 w 389"/>
                  <a:gd name="T111" fmla="*/ 451 h 1744"/>
                  <a:gd name="T112" fmla="*/ 40 w 389"/>
                  <a:gd name="T113" fmla="*/ 586 h 17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9"/>
                  <a:gd name="T172" fmla="*/ 0 h 1744"/>
                  <a:gd name="T173" fmla="*/ 389 w 389"/>
                  <a:gd name="T174" fmla="*/ 1744 h 17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9" h="1744">
                    <a:moveTo>
                      <a:pt x="94" y="658"/>
                    </a:moveTo>
                    <a:lnTo>
                      <a:pt x="101" y="639"/>
                    </a:lnTo>
                    <a:lnTo>
                      <a:pt x="110" y="614"/>
                    </a:lnTo>
                    <a:lnTo>
                      <a:pt x="117" y="593"/>
                    </a:lnTo>
                    <a:lnTo>
                      <a:pt x="119" y="581"/>
                    </a:lnTo>
                    <a:lnTo>
                      <a:pt x="122" y="594"/>
                    </a:lnTo>
                    <a:lnTo>
                      <a:pt x="124" y="608"/>
                    </a:lnTo>
                    <a:lnTo>
                      <a:pt x="128" y="622"/>
                    </a:lnTo>
                    <a:lnTo>
                      <a:pt x="133" y="637"/>
                    </a:lnTo>
                    <a:lnTo>
                      <a:pt x="139" y="651"/>
                    </a:lnTo>
                    <a:lnTo>
                      <a:pt x="145" y="664"/>
                    </a:lnTo>
                    <a:lnTo>
                      <a:pt x="150" y="674"/>
                    </a:lnTo>
                    <a:lnTo>
                      <a:pt x="156" y="683"/>
                    </a:lnTo>
                    <a:lnTo>
                      <a:pt x="165" y="700"/>
                    </a:lnTo>
                    <a:lnTo>
                      <a:pt x="169" y="715"/>
                    </a:lnTo>
                    <a:lnTo>
                      <a:pt x="165" y="732"/>
                    </a:lnTo>
                    <a:lnTo>
                      <a:pt x="156" y="749"/>
                    </a:lnTo>
                    <a:lnTo>
                      <a:pt x="148" y="761"/>
                    </a:lnTo>
                    <a:lnTo>
                      <a:pt x="138" y="776"/>
                    </a:lnTo>
                    <a:lnTo>
                      <a:pt x="127" y="795"/>
                    </a:lnTo>
                    <a:lnTo>
                      <a:pt x="117" y="819"/>
                    </a:lnTo>
                    <a:lnTo>
                      <a:pt x="109" y="848"/>
                    </a:lnTo>
                    <a:lnTo>
                      <a:pt x="107" y="883"/>
                    </a:lnTo>
                    <a:lnTo>
                      <a:pt x="109" y="923"/>
                    </a:lnTo>
                    <a:lnTo>
                      <a:pt x="119" y="969"/>
                    </a:lnTo>
                    <a:lnTo>
                      <a:pt x="120" y="1014"/>
                    </a:lnTo>
                    <a:lnTo>
                      <a:pt x="123" y="1076"/>
                    </a:lnTo>
                    <a:lnTo>
                      <a:pt x="125" y="1147"/>
                    </a:lnTo>
                    <a:lnTo>
                      <a:pt x="126" y="1218"/>
                    </a:lnTo>
                    <a:lnTo>
                      <a:pt x="118" y="1278"/>
                    </a:lnTo>
                    <a:lnTo>
                      <a:pt x="112" y="1332"/>
                    </a:lnTo>
                    <a:lnTo>
                      <a:pt x="114" y="1377"/>
                    </a:lnTo>
                    <a:lnTo>
                      <a:pt x="123" y="1415"/>
                    </a:lnTo>
                    <a:lnTo>
                      <a:pt x="137" y="1461"/>
                    </a:lnTo>
                    <a:lnTo>
                      <a:pt x="146" y="1519"/>
                    </a:lnTo>
                    <a:lnTo>
                      <a:pt x="150" y="1577"/>
                    </a:lnTo>
                    <a:lnTo>
                      <a:pt x="148" y="1618"/>
                    </a:lnTo>
                    <a:lnTo>
                      <a:pt x="141" y="1648"/>
                    </a:lnTo>
                    <a:lnTo>
                      <a:pt x="134" y="1682"/>
                    </a:lnTo>
                    <a:lnTo>
                      <a:pt x="133" y="1710"/>
                    </a:lnTo>
                    <a:lnTo>
                      <a:pt x="140" y="1732"/>
                    </a:lnTo>
                    <a:lnTo>
                      <a:pt x="147" y="1738"/>
                    </a:lnTo>
                    <a:lnTo>
                      <a:pt x="155" y="1743"/>
                    </a:lnTo>
                    <a:lnTo>
                      <a:pt x="164" y="1744"/>
                    </a:lnTo>
                    <a:lnTo>
                      <a:pt x="173" y="1744"/>
                    </a:lnTo>
                    <a:lnTo>
                      <a:pt x="184" y="1744"/>
                    </a:lnTo>
                    <a:lnTo>
                      <a:pt x="193" y="1741"/>
                    </a:lnTo>
                    <a:lnTo>
                      <a:pt x="203" y="1740"/>
                    </a:lnTo>
                    <a:lnTo>
                      <a:pt x="212" y="1740"/>
                    </a:lnTo>
                    <a:lnTo>
                      <a:pt x="227" y="1740"/>
                    </a:lnTo>
                    <a:lnTo>
                      <a:pt x="250" y="1740"/>
                    </a:lnTo>
                    <a:lnTo>
                      <a:pt x="278" y="1740"/>
                    </a:lnTo>
                    <a:lnTo>
                      <a:pt x="309" y="1740"/>
                    </a:lnTo>
                    <a:lnTo>
                      <a:pt x="338" y="1740"/>
                    </a:lnTo>
                    <a:lnTo>
                      <a:pt x="363" y="1740"/>
                    </a:lnTo>
                    <a:lnTo>
                      <a:pt x="380" y="1740"/>
                    </a:lnTo>
                    <a:lnTo>
                      <a:pt x="387" y="1740"/>
                    </a:lnTo>
                    <a:lnTo>
                      <a:pt x="388" y="1735"/>
                    </a:lnTo>
                    <a:lnTo>
                      <a:pt x="389" y="1722"/>
                    </a:lnTo>
                    <a:lnTo>
                      <a:pt x="386" y="1708"/>
                    </a:lnTo>
                    <a:lnTo>
                      <a:pt x="371" y="1700"/>
                    </a:lnTo>
                    <a:lnTo>
                      <a:pt x="362" y="1699"/>
                    </a:lnTo>
                    <a:lnTo>
                      <a:pt x="351" y="1695"/>
                    </a:lnTo>
                    <a:lnTo>
                      <a:pt x="340" y="1693"/>
                    </a:lnTo>
                    <a:lnTo>
                      <a:pt x="330" y="1689"/>
                    </a:lnTo>
                    <a:lnTo>
                      <a:pt x="320" y="1685"/>
                    </a:lnTo>
                    <a:lnTo>
                      <a:pt x="311" y="1680"/>
                    </a:lnTo>
                    <a:lnTo>
                      <a:pt x="303" y="1676"/>
                    </a:lnTo>
                    <a:lnTo>
                      <a:pt x="297" y="1671"/>
                    </a:lnTo>
                    <a:lnTo>
                      <a:pt x="293" y="1667"/>
                    </a:lnTo>
                    <a:lnTo>
                      <a:pt x="287" y="1662"/>
                    </a:lnTo>
                    <a:lnTo>
                      <a:pt x="280" y="1659"/>
                    </a:lnTo>
                    <a:lnTo>
                      <a:pt x="273" y="1655"/>
                    </a:lnTo>
                    <a:lnTo>
                      <a:pt x="266" y="1651"/>
                    </a:lnTo>
                    <a:lnTo>
                      <a:pt x="261" y="1647"/>
                    </a:lnTo>
                    <a:lnTo>
                      <a:pt x="255" y="1644"/>
                    </a:lnTo>
                    <a:lnTo>
                      <a:pt x="249" y="1639"/>
                    </a:lnTo>
                    <a:lnTo>
                      <a:pt x="240" y="1630"/>
                    </a:lnTo>
                    <a:lnTo>
                      <a:pt x="232" y="1619"/>
                    </a:lnTo>
                    <a:lnTo>
                      <a:pt x="227" y="1606"/>
                    </a:lnTo>
                    <a:lnTo>
                      <a:pt x="225" y="1590"/>
                    </a:lnTo>
                    <a:lnTo>
                      <a:pt x="225" y="1542"/>
                    </a:lnTo>
                    <a:lnTo>
                      <a:pt x="227" y="1459"/>
                    </a:lnTo>
                    <a:lnTo>
                      <a:pt x="228" y="1375"/>
                    </a:lnTo>
                    <a:lnTo>
                      <a:pt x="228" y="1324"/>
                    </a:lnTo>
                    <a:lnTo>
                      <a:pt x="233" y="1298"/>
                    </a:lnTo>
                    <a:lnTo>
                      <a:pt x="245" y="1273"/>
                    </a:lnTo>
                    <a:lnTo>
                      <a:pt x="254" y="1250"/>
                    </a:lnTo>
                    <a:lnTo>
                      <a:pt x="254" y="1231"/>
                    </a:lnTo>
                    <a:lnTo>
                      <a:pt x="253" y="1200"/>
                    </a:lnTo>
                    <a:lnTo>
                      <a:pt x="261" y="1151"/>
                    </a:lnTo>
                    <a:lnTo>
                      <a:pt x="269" y="1105"/>
                    </a:lnTo>
                    <a:lnTo>
                      <a:pt x="273" y="1085"/>
                    </a:lnTo>
                    <a:lnTo>
                      <a:pt x="280" y="1054"/>
                    </a:lnTo>
                    <a:lnTo>
                      <a:pt x="289" y="1019"/>
                    </a:lnTo>
                    <a:lnTo>
                      <a:pt x="299" y="981"/>
                    </a:lnTo>
                    <a:lnTo>
                      <a:pt x="305" y="943"/>
                    </a:lnTo>
                    <a:lnTo>
                      <a:pt x="318" y="915"/>
                    </a:lnTo>
                    <a:lnTo>
                      <a:pt x="327" y="887"/>
                    </a:lnTo>
                    <a:lnTo>
                      <a:pt x="335" y="860"/>
                    </a:lnTo>
                    <a:lnTo>
                      <a:pt x="341" y="831"/>
                    </a:lnTo>
                    <a:lnTo>
                      <a:pt x="345" y="803"/>
                    </a:lnTo>
                    <a:lnTo>
                      <a:pt x="347" y="777"/>
                    </a:lnTo>
                    <a:lnTo>
                      <a:pt x="347" y="751"/>
                    </a:lnTo>
                    <a:lnTo>
                      <a:pt x="347" y="728"/>
                    </a:lnTo>
                    <a:lnTo>
                      <a:pt x="349" y="724"/>
                    </a:lnTo>
                    <a:lnTo>
                      <a:pt x="356" y="720"/>
                    </a:lnTo>
                    <a:lnTo>
                      <a:pt x="362" y="717"/>
                    </a:lnTo>
                    <a:lnTo>
                      <a:pt x="364" y="712"/>
                    </a:lnTo>
                    <a:lnTo>
                      <a:pt x="358" y="669"/>
                    </a:lnTo>
                    <a:lnTo>
                      <a:pt x="351" y="628"/>
                    </a:lnTo>
                    <a:lnTo>
                      <a:pt x="346" y="596"/>
                    </a:lnTo>
                    <a:lnTo>
                      <a:pt x="346" y="572"/>
                    </a:lnTo>
                    <a:lnTo>
                      <a:pt x="350" y="552"/>
                    </a:lnTo>
                    <a:lnTo>
                      <a:pt x="356" y="533"/>
                    </a:lnTo>
                    <a:lnTo>
                      <a:pt x="358" y="510"/>
                    </a:lnTo>
                    <a:lnTo>
                      <a:pt x="355" y="484"/>
                    </a:lnTo>
                    <a:lnTo>
                      <a:pt x="349" y="471"/>
                    </a:lnTo>
                    <a:lnTo>
                      <a:pt x="341" y="459"/>
                    </a:lnTo>
                    <a:lnTo>
                      <a:pt x="332" y="446"/>
                    </a:lnTo>
                    <a:lnTo>
                      <a:pt x="323" y="434"/>
                    </a:lnTo>
                    <a:lnTo>
                      <a:pt x="314" y="421"/>
                    </a:lnTo>
                    <a:lnTo>
                      <a:pt x="305" y="407"/>
                    </a:lnTo>
                    <a:lnTo>
                      <a:pt x="300" y="392"/>
                    </a:lnTo>
                    <a:lnTo>
                      <a:pt x="295" y="375"/>
                    </a:lnTo>
                    <a:lnTo>
                      <a:pt x="292" y="362"/>
                    </a:lnTo>
                    <a:lnTo>
                      <a:pt x="287" y="352"/>
                    </a:lnTo>
                    <a:lnTo>
                      <a:pt x="281" y="343"/>
                    </a:lnTo>
                    <a:lnTo>
                      <a:pt x="274" y="336"/>
                    </a:lnTo>
                    <a:lnTo>
                      <a:pt x="269" y="330"/>
                    </a:lnTo>
                    <a:lnTo>
                      <a:pt x="263" y="325"/>
                    </a:lnTo>
                    <a:lnTo>
                      <a:pt x="260" y="323"/>
                    </a:lnTo>
                    <a:lnTo>
                      <a:pt x="258" y="322"/>
                    </a:lnTo>
                    <a:lnTo>
                      <a:pt x="257" y="317"/>
                    </a:lnTo>
                    <a:lnTo>
                      <a:pt x="257" y="301"/>
                    </a:lnTo>
                    <a:lnTo>
                      <a:pt x="258" y="285"/>
                    </a:lnTo>
                    <a:lnTo>
                      <a:pt x="263" y="278"/>
                    </a:lnTo>
                    <a:lnTo>
                      <a:pt x="271" y="279"/>
                    </a:lnTo>
                    <a:lnTo>
                      <a:pt x="281" y="281"/>
                    </a:lnTo>
                    <a:lnTo>
                      <a:pt x="291" y="282"/>
                    </a:lnTo>
                    <a:lnTo>
                      <a:pt x="300" y="281"/>
                    </a:lnTo>
                    <a:lnTo>
                      <a:pt x="308" y="278"/>
                    </a:lnTo>
                    <a:lnTo>
                      <a:pt x="314" y="275"/>
                    </a:lnTo>
                    <a:lnTo>
                      <a:pt x="317" y="270"/>
                    </a:lnTo>
                    <a:lnTo>
                      <a:pt x="317" y="262"/>
                    </a:lnTo>
                    <a:lnTo>
                      <a:pt x="317" y="248"/>
                    </a:lnTo>
                    <a:lnTo>
                      <a:pt x="322" y="238"/>
                    </a:lnTo>
                    <a:lnTo>
                      <a:pt x="327" y="229"/>
                    </a:lnTo>
                    <a:lnTo>
                      <a:pt x="330" y="220"/>
                    </a:lnTo>
                    <a:lnTo>
                      <a:pt x="330" y="210"/>
                    </a:lnTo>
                    <a:lnTo>
                      <a:pt x="332" y="203"/>
                    </a:lnTo>
                    <a:lnTo>
                      <a:pt x="335" y="198"/>
                    </a:lnTo>
                    <a:lnTo>
                      <a:pt x="342" y="195"/>
                    </a:lnTo>
                    <a:lnTo>
                      <a:pt x="349" y="192"/>
                    </a:lnTo>
                    <a:lnTo>
                      <a:pt x="353" y="187"/>
                    </a:lnTo>
                    <a:lnTo>
                      <a:pt x="350" y="179"/>
                    </a:lnTo>
                    <a:lnTo>
                      <a:pt x="341" y="169"/>
                    </a:lnTo>
                    <a:lnTo>
                      <a:pt x="334" y="161"/>
                    </a:lnTo>
                    <a:lnTo>
                      <a:pt x="332" y="153"/>
                    </a:lnTo>
                    <a:lnTo>
                      <a:pt x="334" y="146"/>
                    </a:lnTo>
                    <a:lnTo>
                      <a:pt x="339" y="141"/>
                    </a:lnTo>
                    <a:lnTo>
                      <a:pt x="341" y="134"/>
                    </a:lnTo>
                    <a:lnTo>
                      <a:pt x="341" y="123"/>
                    </a:lnTo>
                    <a:lnTo>
                      <a:pt x="338" y="111"/>
                    </a:lnTo>
                    <a:lnTo>
                      <a:pt x="334" y="102"/>
                    </a:lnTo>
                    <a:lnTo>
                      <a:pt x="340" y="99"/>
                    </a:lnTo>
                    <a:lnTo>
                      <a:pt x="345" y="92"/>
                    </a:lnTo>
                    <a:lnTo>
                      <a:pt x="347" y="84"/>
                    </a:lnTo>
                    <a:lnTo>
                      <a:pt x="346" y="72"/>
                    </a:lnTo>
                    <a:lnTo>
                      <a:pt x="342" y="60"/>
                    </a:lnTo>
                    <a:lnTo>
                      <a:pt x="334" y="46"/>
                    </a:lnTo>
                    <a:lnTo>
                      <a:pt x="320" y="31"/>
                    </a:lnTo>
                    <a:lnTo>
                      <a:pt x="302" y="16"/>
                    </a:lnTo>
                    <a:lnTo>
                      <a:pt x="296" y="12"/>
                    </a:lnTo>
                    <a:lnTo>
                      <a:pt x="288" y="8"/>
                    </a:lnTo>
                    <a:lnTo>
                      <a:pt x="277" y="4"/>
                    </a:lnTo>
                    <a:lnTo>
                      <a:pt x="263" y="1"/>
                    </a:lnTo>
                    <a:lnTo>
                      <a:pt x="246" y="0"/>
                    </a:lnTo>
                    <a:lnTo>
                      <a:pt x="226" y="1"/>
                    </a:lnTo>
                    <a:lnTo>
                      <a:pt x="202" y="4"/>
                    </a:lnTo>
                    <a:lnTo>
                      <a:pt x="174" y="11"/>
                    </a:lnTo>
                    <a:lnTo>
                      <a:pt x="149" y="22"/>
                    </a:lnTo>
                    <a:lnTo>
                      <a:pt x="128" y="34"/>
                    </a:lnTo>
                    <a:lnTo>
                      <a:pt x="114" y="49"/>
                    </a:lnTo>
                    <a:lnTo>
                      <a:pt x="102" y="65"/>
                    </a:lnTo>
                    <a:lnTo>
                      <a:pt x="95" y="81"/>
                    </a:lnTo>
                    <a:lnTo>
                      <a:pt x="91" y="99"/>
                    </a:lnTo>
                    <a:lnTo>
                      <a:pt x="88" y="116"/>
                    </a:lnTo>
                    <a:lnTo>
                      <a:pt x="87" y="133"/>
                    </a:lnTo>
                    <a:lnTo>
                      <a:pt x="89" y="174"/>
                    </a:lnTo>
                    <a:lnTo>
                      <a:pt x="94" y="209"/>
                    </a:lnTo>
                    <a:lnTo>
                      <a:pt x="97" y="241"/>
                    </a:lnTo>
                    <a:lnTo>
                      <a:pt x="93" y="266"/>
                    </a:lnTo>
                    <a:lnTo>
                      <a:pt x="86" y="275"/>
                    </a:lnTo>
                    <a:lnTo>
                      <a:pt x="76" y="285"/>
                    </a:lnTo>
                    <a:lnTo>
                      <a:pt x="62" y="294"/>
                    </a:lnTo>
                    <a:lnTo>
                      <a:pt x="48" y="305"/>
                    </a:lnTo>
                    <a:lnTo>
                      <a:pt x="33" y="316"/>
                    </a:lnTo>
                    <a:lnTo>
                      <a:pt x="20" y="328"/>
                    </a:lnTo>
                    <a:lnTo>
                      <a:pt x="10" y="342"/>
                    </a:lnTo>
                    <a:lnTo>
                      <a:pt x="4" y="357"/>
                    </a:lnTo>
                    <a:lnTo>
                      <a:pt x="1" y="373"/>
                    </a:lnTo>
                    <a:lnTo>
                      <a:pt x="0" y="390"/>
                    </a:lnTo>
                    <a:lnTo>
                      <a:pt x="0" y="406"/>
                    </a:lnTo>
                    <a:lnTo>
                      <a:pt x="2" y="422"/>
                    </a:lnTo>
                    <a:lnTo>
                      <a:pt x="7" y="438"/>
                    </a:lnTo>
                    <a:lnTo>
                      <a:pt x="12" y="453"/>
                    </a:lnTo>
                    <a:lnTo>
                      <a:pt x="20" y="466"/>
                    </a:lnTo>
                    <a:lnTo>
                      <a:pt x="30" y="477"/>
                    </a:lnTo>
                    <a:lnTo>
                      <a:pt x="31" y="465"/>
                    </a:lnTo>
                    <a:lnTo>
                      <a:pt x="37" y="451"/>
                    </a:lnTo>
                    <a:lnTo>
                      <a:pt x="45" y="439"/>
                    </a:lnTo>
                    <a:lnTo>
                      <a:pt x="55" y="433"/>
                    </a:lnTo>
                    <a:lnTo>
                      <a:pt x="62" y="429"/>
                    </a:lnTo>
                    <a:lnTo>
                      <a:pt x="69" y="424"/>
                    </a:lnTo>
                    <a:lnTo>
                      <a:pt x="74" y="418"/>
                    </a:lnTo>
                    <a:lnTo>
                      <a:pt x="80" y="411"/>
                    </a:lnTo>
                    <a:lnTo>
                      <a:pt x="84" y="404"/>
                    </a:lnTo>
                    <a:lnTo>
                      <a:pt x="87" y="399"/>
                    </a:lnTo>
                    <a:lnTo>
                      <a:pt x="88" y="395"/>
                    </a:lnTo>
                    <a:lnTo>
                      <a:pt x="89" y="393"/>
                    </a:lnTo>
                    <a:lnTo>
                      <a:pt x="84" y="412"/>
                    </a:lnTo>
                    <a:lnTo>
                      <a:pt x="77" y="431"/>
                    </a:lnTo>
                    <a:lnTo>
                      <a:pt x="70" y="451"/>
                    </a:lnTo>
                    <a:lnTo>
                      <a:pt x="64" y="468"/>
                    </a:lnTo>
                    <a:lnTo>
                      <a:pt x="57" y="497"/>
                    </a:lnTo>
                    <a:lnTo>
                      <a:pt x="48" y="541"/>
                    </a:lnTo>
                    <a:lnTo>
                      <a:pt x="40" y="586"/>
                    </a:lnTo>
                    <a:lnTo>
                      <a:pt x="35" y="616"/>
                    </a:lnTo>
                    <a:lnTo>
                      <a:pt x="94" y="6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706902" y="6857999"/>
            <a:ext cx="80415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Деятельность участников проектной работы на разных этапах.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916833"/>
          <a:ext cx="9144000" cy="4941168"/>
        </p:xfrm>
        <a:graphic>
          <a:graphicData uri="http://schemas.openxmlformats.org/drawingml/2006/table">
            <a:tbl>
              <a:tblPr/>
              <a:tblGrid>
                <a:gridCol w="1255473"/>
                <a:gridCol w="3902004"/>
                <a:gridCol w="3986523"/>
              </a:tblGrid>
              <a:tr h="102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проектирования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62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Погружение в проект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Формулирует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проблему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сюжетную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ситуацию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Осуществляют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личностное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присвоение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вживание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ситуацию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конкретизация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88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Организация деятельности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распределить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спланировать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решению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возможные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Осуществляют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разбивку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65125" y="0"/>
          <a:ext cx="8459787" cy="6391593"/>
        </p:xfrm>
        <a:graphic>
          <a:graphicData uri="http://schemas.openxmlformats.org/drawingml/2006/table">
            <a:tbl>
              <a:tblPr/>
              <a:tblGrid>
                <a:gridCol w="1223962"/>
                <a:gridCol w="3579813"/>
                <a:gridCol w="3656012"/>
              </a:tblGrid>
              <a:tr h="18256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ление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участвует в проектной деятельности,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Работают активно и самостоятельно: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3531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онсультируются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35313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не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обходимости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  каждый в соответствии со своей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ненавязчиво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контролирует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ролью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сообщает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сведения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учащихся есть к этому необходимость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«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добывают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недостающие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контролирует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подготовку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11 .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подготавливают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презентацию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71450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этап –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Демонстрируют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резюмирует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зультаты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подводит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осуществлять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работу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общаться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обосновывать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мнение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толерант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найденный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65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 акцентирует внимание на умении работать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группе на общий результат и дру гих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воспитательных моментах.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рефлексию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дают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оценку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результативности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Формы продуктов проектной деятельности: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w</a:t>
            </a:r>
            <a:r>
              <a:rPr lang="ru-RU" dirty="0" smtClean="0"/>
              <a:t>eb-сайт ;</a:t>
            </a:r>
          </a:p>
          <a:p>
            <a:pPr lvl="0"/>
            <a:r>
              <a:rPr lang="ru-RU" dirty="0" smtClean="0"/>
              <a:t>анализ данных социологического опроса </a:t>
            </a:r>
          </a:p>
          <a:p>
            <a:pPr lvl="0"/>
            <a:r>
              <a:rPr lang="ru-RU" dirty="0" smtClean="0"/>
              <a:t>атлас, карта;</a:t>
            </a:r>
          </a:p>
          <a:p>
            <a:pPr lvl="0"/>
            <a:r>
              <a:rPr lang="ru-RU" dirty="0" smtClean="0"/>
              <a:t>видеофильм; </a:t>
            </a:r>
          </a:p>
          <a:p>
            <a:pPr lvl="0"/>
            <a:r>
              <a:rPr lang="ru-RU" dirty="0" smtClean="0"/>
              <a:t>выставка; </a:t>
            </a:r>
          </a:p>
          <a:p>
            <a:pPr lvl="0"/>
            <a:r>
              <a:rPr lang="ru-RU" dirty="0" smtClean="0"/>
              <a:t>газета, журнал ;</a:t>
            </a:r>
          </a:p>
          <a:p>
            <a:pPr lvl="0"/>
            <a:r>
              <a:rPr lang="ru-RU" dirty="0" smtClean="0"/>
              <a:t>игра; </a:t>
            </a:r>
          </a:p>
          <a:p>
            <a:pPr lvl="0"/>
            <a:r>
              <a:rPr lang="ru-RU" dirty="0" smtClean="0"/>
              <a:t>коллекция;</a:t>
            </a:r>
          </a:p>
          <a:p>
            <a:pPr lvl="0"/>
            <a:r>
              <a:rPr lang="ru-RU" dirty="0" smtClean="0"/>
              <a:t>костюм;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модель; </a:t>
            </a:r>
          </a:p>
          <a:p>
            <a:pPr lvl="0"/>
            <a:r>
              <a:rPr lang="ru-RU" dirty="0" smtClean="0"/>
              <a:t>музыкальное произведение; </a:t>
            </a:r>
          </a:p>
          <a:p>
            <a:pPr lvl="0"/>
            <a:r>
              <a:rPr lang="ru-RU" dirty="0" err="1" smtClean="0"/>
              <a:t>мультимедийный</a:t>
            </a:r>
            <a:r>
              <a:rPr lang="ru-RU" dirty="0" smtClean="0"/>
              <a:t> продукт; </a:t>
            </a:r>
          </a:p>
          <a:p>
            <a:pPr lvl="0"/>
            <a:r>
              <a:rPr lang="ru-RU" dirty="0" smtClean="0"/>
              <a:t>постановка;</a:t>
            </a:r>
          </a:p>
          <a:p>
            <a:pPr lvl="0"/>
            <a:r>
              <a:rPr lang="ru-RU" dirty="0" smtClean="0"/>
              <a:t>праздник; </a:t>
            </a:r>
          </a:p>
          <a:p>
            <a:pPr lvl="0"/>
            <a:r>
              <a:rPr lang="ru-RU" dirty="0" smtClean="0"/>
              <a:t>путеводитель; </a:t>
            </a:r>
          </a:p>
          <a:p>
            <a:pPr lvl="0"/>
            <a:r>
              <a:rPr lang="ru-RU" dirty="0" smtClean="0"/>
              <a:t>справочник; </a:t>
            </a:r>
          </a:p>
          <a:p>
            <a:pPr lvl="0"/>
            <a:r>
              <a:rPr lang="ru-RU" dirty="0" smtClean="0"/>
              <a:t>словарь;</a:t>
            </a:r>
          </a:p>
          <a:p>
            <a:pPr lvl="0"/>
            <a:r>
              <a:rPr lang="ru-RU" dirty="0" smtClean="0"/>
              <a:t>сценарий;</a:t>
            </a:r>
          </a:p>
          <a:p>
            <a:pPr lvl="0"/>
            <a:r>
              <a:rPr lang="ru-RU" dirty="0" smtClean="0"/>
              <a:t>учебное пособие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Критерии оценивания проектных работ учащихся: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   Степень самостоятельности в выполнении различных этапов работы над проектом.</a:t>
            </a:r>
          </a:p>
          <a:p>
            <a:r>
              <a:rPr lang="ru-RU" dirty="0" smtClean="0"/>
              <a:t>2.    Степень включённости в групповую работу и чёткость выполнения отведённой роли;</a:t>
            </a:r>
          </a:p>
          <a:p>
            <a:r>
              <a:rPr lang="ru-RU" dirty="0" smtClean="0"/>
              <a:t>3.    Практическое использование предметных и общешкольных ЗУН;                                                                                         </a:t>
            </a:r>
          </a:p>
          <a:p>
            <a:r>
              <a:rPr lang="ru-RU" dirty="0" smtClean="0"/>
              <a:t>4.    Количество новой информации, использованной для выполнения проекта;</a:t>
            </a:r>
          </a:p>
          <a:p>
            <a:r>
              <a:rPr lang="ru-RU" dirty="0" smtClean="0"/>
              <a:t>5.    Степень осмысления использованной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Autofit/>
          </a:bodyPr>
          <a:lstStyle/>
          <a:p>
            <a:r>
              <a:rPr lang="ru-RU" sz="2400" dirty="0" smtClean="0"/>
              <a:t>6.    Уровень сложности и степень владения использованными методиками;</a:t>
            </a:r>
          </a:p>
          <a:p>
            <a:r>
              <a:rPr lang="ru-RU" sz="2400" dirty="0" smtClean="0"/>
              <a:t>7.    Оригинальность идеи, способа решения проблемы;</a:t>
            </a:r>
          </a:p>
          <a:p>
            <a:r>
              <a:rPr lang="ru-RU" sz="2400" dirty="0" smtClean="0"/>
              <a:t>8.    Осмысление проблемы проекта и формулирование цели проекта или исследования;</a:t>
            </a:r>
          </a:p>
          <a:p>
            <a:r>
              <a:rPr lang="ru-RU" sz="2400" dirty="0" smtClean="0"/>
              <a:t>9.    Уровень организации и проведения презентации: устного сообщения, письменного отчёта, обеспечения объектами наглядности;</a:t>
            </a:r>
          </a:p>
          <a:p>
            <a:r>
              <a:rPr lang="ru-RU" sz="2400" dirty="0" smtClean="0"/>
              <a:t>10.  Владение рефлексией;</a:t>
            </a:r>
          </a:p>
          <a:p>
            <a:r>
              <a:rPr lang="ru-RU" sz="2400" dirty="0" smtClean="0"/>
              <a:t>11.  Творческий подход в подготовке объектов наглядности презентации;</a:t>
            </a:r>
          </a:p>
          <a:p>
            <a:r>
              <a:rPr lang="ru-RU" sz="2400" dirty="0" smtClean="0"/>
              <a:t>12.  Социальное и прикладное значение полученных результатов.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Актуальные преимущества использования метода проектной деятельности в современной школе: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76872"/>
            <a:ext cx="7772400" cy="424847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Значительное увеличение самостоятельной работы учащихся.</a:t>
            </a:r>
          </a:p>
          <a:p>
            <a:pPr lvl="0"/>
            <a:r>
              <a:rPr lang="ru-RU" sz="2400" dirty="0" smtClean="0"/>
              <a:t>Повышение мотивации учащихся в учебе.</a:t>
            </a:r>
          </a:p>
          <a:p>
            <a:pPr lvl="0"/>
            <a:r>
              <a:rPr lang="ru-RU" sz="2400" dirty="0" smtClean="0"/>
              <a:t>Процесс обучения становится </a:t>
            </a:r>
            <a:r>
              <a:rPr lang="ru-RU" sz="2400" dirty="0" err="1" smtClean="0"/>
              <a:t>самомотивируемым</a:t>
            </a:r>
            <a:r>
              <a:rPr lang="ru-RU" sz="2400" dirty="0" smtClean="0"/>
              <a:t>, так как возрастает интерес и вовлеченность в работу по мере ее выполнения.</a:t>
            </a:r>
          </a:p>
          <a:p>
            <a:pPr lvl="0"/>
            <a:r>
              <a:rPr lang="ru-RU" sz="2400" dirty="0" smtClean="0"/>
              <a:t>Активизация познавательных интересов учащихся.</a:t>
            </a:r>
          </a:p>
          <a:p>
            <a:pPr lvl="0"/>
            <a:r>
              <a:rPr lang="ru-RU" sz="2400" dirty="0" smtClean="0"/>
              <a:t>Повышение самооценки учащихся, занимающихся выполнением проектной работы.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000" dirty="0" smtClean="0"/>
              <a:t>Предоставление каждому возможности самореализации.</a:t>
            </a:r>
          </a:p>
          <a:p>
            <a:pPr lvl="0"/>
            <a:r>
              <a:rPr lang="ru-RU" sz="4000" dirty="0" smtClean="0"/>
              <a:t>Развитие творческих способностей учащихся.</a:t>
            </a:r>
          </a:p>
          <a:p>
            <a:pPr lvl="0"/>
            <a:r>
              <a:rPr lang="ru-RU" sz="4000" dirty="0" smtClean="0"/>
              <a:t>Вовлечение всех учащихся в коллективную </a:t>
            </a:r>
            <a:r>
              <a:rPr lang="ru-RU" sz="4000" dirty="0" err="1" smtClean="0"/>
              <a:t>мыследеятельность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/>
              <a:t>Развитие коммуникативных навыков, умения работать в коллективе.</a:t>
            </a:r>
          </a:p>
          <a:p>
            <a:pPr lvl="0"/>
            <a:r>
              <a:rPr lang="ru-RU" sz="4000" dirty="0" smtClean="0"/>
              <a:t>Получение навыков презентации себя и своей работы в различных формах: устной, письменной, с использованием новейших технологических средств.</a:t>
            </a:r>
          </a:p>
          <a:p>
            <a:pPr lvl="0"/>
            <a:r>
              <a:rPr lang="ru-RU" sz="4000" dirty="0" smtClean="0"/>
              <a:t>Практическая значимость большинства проектов позволяет готовить подростков к жизни в социуме.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7772400" cy="6355560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3333CC"/>
              </a:solidFill>
            </a:endParaRPr>
          </a:p>
          <a:p>
            <a:endParaRPr lang="ru-RU" b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</a:rPr>
              <a:t>Суть метода проекта можно выразить  афоризмом</a:t>
            </a:r>
            <a:r>
              <a:rPr lang="ru-RU" sz="41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5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6900" b="1" i="1" dirty="0" smtClean="0">
                <a:solidFill>
                  <a:srgbClr val="FF33CC"/>
                </a:solidFill>
              </a:rPr>
              <a:t> </a:t>
            </a:r>
            <a:r>
              <a:rPr lang="ru-RU" sz="6900" b="1" i="1" dirty="0" smtClean="0">
                <a:solidFill>
                  <a:srgbClr val="CC0099"/>
                </a:solidFill>
              </a:rPr>
              <a:t>«Скажи мне - и я забуду, покажи мне - и я запомню, вовлеки меня - и тогда я постигну».</a:t>
            </a:r>
          </a:p>
          <a:p>
            <a:endParaRPr lang="ru-RU" sz="5200" b="1" dirty="0" smtClean="0">
              <a:solidFill>
                <a:srgbClr val="CC0099"/>
              </a:solidFill>
            </a:endParaRPr>
          </a:p>
          <a:p>
            <a:endParaRPr lang="ru-RU" b="1" dirty="0" smtClean="0">
              <a:solidFill>
                <a:srgbClr val="CC0099"/>
              </a:solidFill>
            </a:endParaRPr>
          </a:p>
          <a:p>
            <a:endParaRPr lang="ru-RU" b="1" dirty="0" smtClean="0">
              <a:solidFill>
                <a:srgbClr val="CC0099"/>
              </a:solidFill>
            </a:endParaRPr>
          </a:p>
          <a:p>
            <a:endParaRPr lang="ru-RU" b="1" dirty="0" smtClean="0">
              <a:solidFill>
                <a:srgbClr val="CC0099"/>
              </a:solidFill>
            </a:endParaRPr>
          </a:p>
          <a:p>
            <a:pPr algn="r"/>
            <a:r>
              <a:rPr lang="ru-RU" b="1" dirty="0" smtClean="0">
                <a:solidFill>
                  <a:srgbClr val="CC0099"/>
                </a:solidFill>
              </a:rPr>
              <a:t>                                       </a:t>
            </a:r>
            <a:r>
              <a:rPr lang="ru-RU" b="1" dirty="0" smtClean="0">
                <a:solidFill>
                  <a:schemeClr val="tx2"/>
                </a:solidFill>
              </a:rPr>
              <a:t>Конфуций.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54000"/>
          </a:blip>
          <a:srcRect/>
          <a:stretch>
            <a:fillRect/>
          </a:stretch>
        </p:blipFill>
        <p:spPr bwMode="auto">
          <a:xfrm>
            <a:off x="3419872" y="4869160"/>
            <a:ext cx="2028825" cy="17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772400" cy="2520280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Творческих Вам успехов!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4-tub-ru.yandex.net/i?id=8065214-29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r>
              <a:rPr lang="ru-RU" dirty="0" smtClean="0"/>
              <a:t>Слово «</a:t>
            </a:r>
            <a:r>
              <a:rPr lang="ru-RU" dirty="0" err="1" smtClean="0"/>
              <a:t>projectus</a:t>
            </a:r>
            <a:r>
              <a:rPr lang="ru-RU" dirty="0" smtClean="0"/>
              <a:t>» означает «выброшенный вперёд», «выступающий», «бросающийся в глаза».</a:t>
            </a:r>
          </a:p>
          <a:p>
            <a:endParaRPr lang="ru-RU" dirty="0" smtClean="0"/>
          </a:p>
          <a:p>
            <a:r>
              <a:rPr lang="ru-RU" dirty="0" smtClean="0"/>
              <a:t>В настоящее время в педагогике под «проектом» принято понимать особую творческую ситуацию, когда человек перестаёт быть собственником какой-то идеи: он отказывается от личного, чтобы коллективно найти решение поставленной проблемы.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772400" cy="3168352"/>
          </a:xfrm>
        </p:spPr>
        <p:txBody>
          <a:bodyPr/>
          <a:lstStyle/>
          <a:p>
            <a:pPr algn="ctr"/>
            <a:r>
              <a:rPr lang="ru-RU" sz="8800" i="1" dirty="0" smtClean="0">
                <a:solidFill>
                  <a:srgbClr val="F737A9"/>
                </a:solidFill>
              </a:rPr>
              <a:t>Спасибо</a:t>
            </a:r>
            <a:br>
              <a:rPr lang="ru-RU" sz="8800" i="1" dirty="0" smtClean="0">
                <a:solidFill>
                  <a:srgbClr val="F737A9"/>
                </a:solidFill>
              </a:rPr>
            </a:br>
            <a:r>
              <a:rPr lang="ru-RU" sz="8800" i="1" dirty="0" smtClean="0">
                <a:solidFill>
                  <a:srgbClr val="F737A9"/>
                </a:solidFill>
              </a:rPr>
              <a:t> за внимание!</a:t>
            </a:r>
            <a:endParaRPr lang="ru-RU" sz="8800" i="1" dirty="0">
              <a:solidFill>
                <a:srgbClr val="F737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История возникновения метода учебных проектов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Основоположниками «Метода проектов» являются американский философ и педагог Джон Дьюи и его ученик Уильям Херд Килпатрик. </a:t>
            </a:r>
            <a:endParaRPr lang="ru-RU" dirty="0"/>
          </a:p>
        </p:txBody>
      </p:sp>
      <p:pic>
        <p:nvPicPr>
          <p:cNvPr id="5" name="Picture 4" descr="д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1628800"/>
            <a:ext cx="2523976" cy="2232248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4355976" y="3861048"/>
            <a:ext cx="2448272" cy="26369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МЕТОД ПРОЕКТОВ В РОССИИ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40769"/>
            <a:ext cx="4038600" cy="49556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начале ХХ века идея проектного обучения возникает и в России (почти параллельно с аналогичными американскими исследованиями). В 1905 году под руководством русского педагога Станислава Теофиловича </a:t>
            </a:r>
            <a:r>
              <a:rPr lang="ru-RU" sz="2000" dirty="0" err="1" smtClean="0"/>
              <a:t>Шацкого</a:t>
            </a:r>
            <a:r>
              <a:rPr lang="ru-RU" sz="2000" dirty="0" smtClean="0"/>
              <a:t> была организована небольшая группа сотрудников, пытавшихся активно использовать проектные методы в практике преподавания. Первые проекты советских школ относятся к 20-м годам ХХ века.</a:t>
            </a:r>
            <a:endParaRPr lang="ru-RU" sz="2000" dirty="0"/>
          </a:p>
        </p:txBody>
      </p:sp>
      <p:pic>
        <p:nvPicPr>
          <p:cNvPr id="5" name="Picture 4" descr="шац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72816"/>
            <a:ext cx="3096344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76864" cy="50783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sz="3600" b="1" i="1" dirty="0" smtClean="0"/>
              <a:t>Метод проектов</a:t>
            </a:r>
            <a:r>
              <a:rPr lang="ru-RU" sz="3600" i="1" dirty="0" smtClean="0"/>
              <a:t> - система взглядов, при которой учащиеся приобретают знания в процессе планирования и выполнения постепенно усложняющихся практических заданий - проектов».</a:t>
            </a:r>
          </a:p>
          <a:p>
            <a:endParaRPr lang="ru-RU" sz="3600" i="1" dirty="0" smtClean="0"/>
          </a:p>
          <a:p>
            <a:endParaRPr lang="ru-RU" sz="3600" i="1" dirty="0" smtClean="0"/>
          </a:p>
          <a:p>
            <a:r>
              <a:rPr lang="ru-RU" sz="3600" dirty="0" smtClean="0"/>
              <a:t>(</a:t>
            </a:r>
            <a:r>
              <a:rPr lang="ru-RU" sz="3200" dirty="0" smtClean="0"/>
              <a:t>Педагогическая энциклопедия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haroni" pitchFamily="2" charset="-79"/>
              </a:rPr>
              <a:t>Цель проектного обучения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состоит в том, чтобы создать</a:t>
            </a:r>
            <a:r>
              <a:rPr lang="ru-RU" sz="24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haroni" pitchFamily="2" charset="-79"/>
              </a:rPr>
              <a:t> условия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, при которых обучающиеся</a:t>
            </a: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1. самостоятельно и охотно приобретают недостающие знания из разных источников;</a:t>
            </a:r>
            <a:br>
              <a:rPr lang="ru-RU" dirty="0" smtClean="0"/>
            </a:br>
            <a:r>
              <a:rPr lang="ru-RU" dirty="0" smtClean="0"/>
              <a:t>2.  учатся пользоваться приобретенными знаниями для решения познавательных и практических задач;</a:t>
            </a:r>
            <a:br>
              <a:rPr lang="ru-RU" dirty="0" smtClean="0"/>
            </a:br>
            <a:r>
              <a:rPr lang="ru-RU" dirty="0" smtClean="0"/>
              <a:t>3.приобретают коммуникативные умения, работая в группах;</a:t>
            </a:r>
            <a:br>
              <a:rPr lang="ru-RU" dirty="0" smtClean="0"/>
            </a:br>
            <a:r>
              <a:rPr lang="ru-RU" dirty="0" smtClean="0"/>
              <a:t>4. развивают у себя исследовательские умения (</a:t>
            </a:r>
            <a:r>
              <a:rPr lang="ru-RU" dirty="0" err="1" smtClean="0"/>
              <a:t>умения</a:t>
            </a:r>
            <a:r>
              <a:rPr lang="ru-RU" dirty="0" smtClean="0"/>
              <a:t> выявления проблем, сбора информации, наблюдения, проведения эксперимента, анализа, построения гипотез, обобщения);</a:t>
            </a:r>
            <a:br>
              <a:rPr lang="ru-RU" dirty="0" smtClean="0"/>
            </a:br>
            <a:r>
              <a:rPr lang="ru-RU" dirty="0" smtClean="0"/>
              <a:t>5. развивают системное мышление.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Правила успешной проектной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1. В команде нет лидеров. Все члены команды равны.</a:t>
            </a:r>
          </a:p>
          <a:p>
            <a:r>
              <a:rPr lang="ru-RU" sz="3100" dirty="0" smtClean="0"/>
              <a:t>2. Команды не соревнуются. </a:t>
            </a:r>
          </a:p>
          <a:p>
            <a:r>
              <a:rPr lang="ru-RU" sz="3100" dirty="0" smtClean="0"/>
              <a:t>3. Все члены команды должны получать удовольствие от общения друг с другом и от того, что они вместе выполняют проектное задание. </a:t>
            </a:r>
          </a:p>
          <a:p>
            <a:r>
              <a:rPr lang="ru-RU" sz="3100" dirty="0" smtClean="0"/>
              <a:t>4. Каждый должен получать удовольствие от чувства уверенности в себе. </a:t>
            </a:r>
          </a:p>
          <a:p>
            <a:r>
              <a:rPr lang="ru-RU" sz="3100" dirty="0" smtClean="0"/>
              <a:t>5. Все должны проявлять активность и вносить свой вклад в общее дело. </a:t>
            </a:r>
          </a:p>
          <a:p>
            <a:r>
              <a:rPr lang="ru-RU" sz="3100" dirty="0" smtClean="0"/>
              <a:t>6. Ответственность за конечный результат несут все члены команды, выполняющие проектное задание.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Классификация проектов: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характеру доминирующей в    проекте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предметно-содержательной области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характеру контактов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характеру координации проекта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количеству участников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 продолжительности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9144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Основные требования к использованию проектной деятельности: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     1. Наличие значимой в исследовательском, творческом плане проблемы или задачи, требующей поиска для ее решения.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Проблема, затронутая в работе, должна быть, как правило, оригинальной (если проблема не оригинальна, то должно быть оригинальным ее решение).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В основе деятельности должна быть самостоятельная (индивидуальная, парная, групповая) работа учащихся.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4. Использование исследовательских методов.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5. Выполненная работа должна демонстрировать глубину знания </a:t>
            </a:r>
            <a:r>
              <a:rPr lang="ru-RU" sz="3200" dirty="0" smtClean="0"/>
              <a:t>автором </a:t>
            </a:r>
            <a:r>
              <a:rPr lang="ru-RU" sz="3200" dirty="0" smtClean="0"/>
              <a:t>(авторами) избранной области исследования.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6. Работа должна соответствовать установленным формальным </a:t>
            </a:r>
            <a:r>
              <a:rPr lang="ru-RU" sz="3200" dirty="0" smtClean="0"/>
              <a:t>критериям</a:t>
            </a:r>
            <a:r>
              <a:rPr lang="ru-RU" sz="3200" dirty="0" smtClean="0"/>
              <a:t>, должна демонстрировать наличие теоретических (практических) достижений автора (авторов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846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Метод учебного проекта    автор:Кузнецова Ирина анатольевна учитель русского языка и литературы  мкоу Уляхинская оош</vt:lpstr>
      <vt:lpstr>Слайд 2</vt:lpstr>
      <vt:lpstr>История возникновения метода учебных проектов</vt:lpstr>
      <vt:lpstr>МЕТОД ПРОЕКТОВ В РОССИИ</vt:lpstr>
      <vt:lpstr>Слайд 5</vt:lpstr>
      <vt:lpstr>Цель проектного обучения состоит в том, чтобы создать условия, при которых обучающиеся: </vt:lpstr>
      <vt:lpstr>Правила успешной проектной деятельности: </vt:lpstr>
      <vt:lpstr>Классификация проектов:</vt:lpstr>
      <vt:lpstr>Основные требования к использованию проектной деятельности:  </vt:lpstr>
      <vt:lpstr>Этапы работы над проектом:</vt:lpstr>
      <vt:lpstr>Деятельность участников проектной работы на разных этапах.</vt:lpstr>
      <vt:lpstr>Слайд 12</vt:lpstr>
      <vt:lpstr>Формы продуктов проектной деятельности:</vt:lpstr>
      <vt:lpstr>Критерии оценивания проектных работ учащихся: </vt:lpstr>
      <vt:lpstr>Слайд 15</vt:lpstr>
      <vt:lpstr>Актуальные преимущества использования метода проектной деятельности в современной школе: </vt:lpstr>
      <vt:lpstr>Слайд 17</vt:lpstr>
      <vt:lpstr>Слайд 18</vt:lpstr>
      <vt:lpstr>Творческих Вам успехов!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учебного проекта</dc:title>
  <dc:creator>User</dc:creator>
  <cp:lastModifiedBy>User</cp:lastModifiedBy>
  <cp:revision>30</cp:revision>
  <dcterms:created xsi:type="dcterms:W3CDTF">2013-10-24T19:09:21Z</dcterms:created>
  <dcterms:modified xsi:type="dcterms:W3CDTF">2013-12-10T19:25:38Z</dcterms:modified>
</cp:coreProperties>
</file>