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3" r:id="rId2"/>
    <p:sldId id="274" r:id="rId3"/>
    <p:sldId id="256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3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588E-B4B0-4A56-B272-692DB7D791D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B6AE2-E9AD-4C61-8DCB-535189D5E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slide" Target="slide10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obr.ru/" TargetMode="External"/><Relationship Id="rId2" Type="http://schemas.openxmlformats.org/officeDocument/2006/relationships/hyperlink" Target="http://planetashkol.ru/articles/section/717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681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МОУ «Основная общеобразовательная школа с. Кряжим Вольского района Саратовской области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9 класс</a:t>
            </a:r>
            <a:br>
              <a:rPr lang="ru-RU" sz="2000" dirty="0" smtClean="0"/>
            </a:br>
            <a:r>
              <a:rPr lang="ru-RU" sz="2000" dirty="0" smtClean="0"/>
              <a:t>Пушкина Мария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solidFill>
                  <a:schemeClr val="bg1"/>
                </a:solidFill>
              </a:rPr>
              <a:t>Главная ценность жизни- здоровье.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Научный руководитель Иванова Наталья Павловна, учитель начальных классов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МОУ «Основная общеобразовательная школа с. Кряжим»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2011 год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Лес- это чистый воздух, а значит здоровые легкие…</a:t>
            </a:r>
            <a:endParaRPr lang="ru-RU" dirty="0"/>
          </a:p>
        </p:txBody>
      </p:sp>
      <p:pic>
        <p:nvPicPr>
          <p:cNvPr id="4" name="Содержимое 3" descr="DSCF0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правильного интеллекта школьника необходимо правильное питание: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00154"/>
            <a:ext cx="7143800" cy="405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357562"/>
            <a:ext cx="1331913" cy="127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00438"/>
            <a:ext cx="15843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428868"/>
            <a:ext cx="14763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214554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786190"/>
            <a:ext cx="1169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786058"/>
            <a:ext cx="1152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207930750_pirami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4107"/>
            <a:ext cx="7779442" cy="61667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15352" cy="20614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 не только правильное питание улучшает здоровье…</a:t>
            </a:r>
            <a:br>
              <a:rPr lang="ru-RU" sz="3200" dirty="0" smtClean="0"/>
            </a:br>
            <a:r>
              <a:rPr lang="ru-RU" sz="3200" dirty="0" smtClean="0"/>
              <a:t>Положительные эмоции- укрепляет физическое здоровье.</a:t>
            </a:r>
            <a:endParaRPr lang="ru-RU" sz="3200" dirty="0"/>
          </a:p>
        </p:txBody>
      </p:sp>
      <p:pic>
        <p:nvPicPr>
          <p:cNvPr id="4098" name="Picture 2" descr="D:\Animashka\картинки\хрень\DSCF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786214" cy="4188146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DSCF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28868"/>
            <a:ext cx="428628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357158" y="285728"/>
            <a:ext cx="835824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Общение с близкими людьми- залог психического благосостояния…</a:t>
            </a:r>
            <a:endParaRPr lang="ru-RU" sz="3600" dirty="0"/>
          </a:p>
        </p:txBody>
      </p:sp>
      <p:pic>
        <p:nvPicPr>
          <p:cNvPr id="4" name="Содержимое 3" descr="Фото05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43306" y="5357826"/>
            <a:ext cx="1714512" cy="1285884"/>
          </a:xfrm>
        </p:spPr>
      </p:pic>
      <p:pic>
        <p:nvPicPr>
          <p:cNvPr id="9" name="Содержимое 8" descr="DSCF09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85918" y="4643446"/>
            <a:ext cx="1714512" cy="1285884"/>
          </a:xfrm>
        </p:spPr>
      </p:pic>
      <p:pic>
        <p:nvPicPr>
          <p:cNvPr id="5123" name="Picture 3" descr="C:\Documents and Settings\Пользователь\Рабочий стол\Фото0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1790683" cy="1343012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Фото0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643446"/>
            <a:ext cx="1785949" cy="1339461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Рабочий стол\Фото0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143248"/>
            <a:ext cx="1857388" cy="1393041"/>
          </a:xfrm>
          <a:prstGeom prst="rect">
            <a:avLst/>
          </a:prstGeom>
          <a:noFill/>
        </p:spPr>
      </p:pic>
      <p:pic>
        <p:nvPicPr>
          <p:cNvPr id="5126" name="Picture 6" descr="C:\Documents and Settings\Пользователь\Рабочий стол\Фото06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571612"/>
            <a:ext cx="1928826" cy="1446620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rot="10800000" flipV="1">
            <a:off x="2214546" y="1571612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607455" y="1964521"/>
            <a:ext cx="171451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250265" y="2607463"/>
            <a:ext cx="292895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536149" y="2464587"/>
            <a:ext cx="300039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2" idx="2"/>
          </p:cNvCxnSpPr>
          <p:nvPr/>
        </p:nvCxnSpPr>
        <p:spPr>
          <a:xfrm rot="16200000" flipH="1">
            <a:off x="4321966" y="1785927"/>
            <a:ext cx="192882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3438" y="1571612"/>
            <a:ext cx="207170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 descr="C:\Documents and Settings\Пользователь\Рабочий стол\Фото06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071810"/>
            <a:ext cx="1857388" cy="1393041"/>
          </a:xfrm>
          <a:prstGeom prst="rect">
            <a:avLst/>
          </a:prstGeom>
          <a:noFill/>
        </p:spPr>
      </p:pic>
      <p:cxnSp>
        <p:nvCxnSpPr>
          <p:cNvPr id="40" name="Прямая со стрелкой 39"/>
          <p:cNvCxnSpPr/>
          <p:nvPr/>
        </p:nvCxnSpPr>
        <p:spPr>
          <a:xfrm rot="16200000" flipH="1">
            <a:off x="2464579" y="3393281"/>
            <a:ext cx="37147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Общение с людьми развивает правильную и красивую речь, а также способность мыслить…</a:t>
            </a:r>
            <a:endParaRPr lang="ru-RU" sz="4000" dirty="0"/>
          </a:p>
        </p:txBody>
      </p:sp>
      <p:pic>
        <p:nvPicPr>
          <p:cNvPr id="6" name="Содержимое 5" descr="DSCF0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Вред табакокурения на организм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Раздражения, воспаления слизистых оболочек зева, носоглотки, трахеи бронхов, легочных альвеол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Развитие бронхиальной астмы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 Хроническое воспаление верхних дыхательных путей, хронический бронхит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Курильщики чаще заболевают раком губы, языка, гортани, трахеи и легких.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 Поражение сердца и сосудов у курящих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Нарушения нервной и </a:t>
            </a:r>
            <a:r>
              <a:rPr lang="ru-RU" sz="2400" b="1" dirty="0" err="1" smtClean="0"/>
              <a:t>сердечно-сосудистой</a:t>
            </a:r>
            <a:r>
              <a:rPr lang="ru-RU" sz="2400" b="1" dirty="0" smtClean="0"/>
              <a:t> системы.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Образующиеся при сгорании табака никотин, анилин и различные кислоты  со слюной попадают  в желудок  и ведут к его заболеваниям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алкоголя на организм:</a:t>
            </a:r>
            <a:endParaRPr lang="ru-RU" dirty="0"/>
          </a:p>
        </p:txBody>
      </p:sp>
      <p:pic>
        <p:nvPicPr>
          <p:cNvPr id="4" name="Picture 4" descr="рис о вреде алкогол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37962"/>
            <a:ext cx="4315664" cy="50200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Вред употребления наркотиков</a:t>
            </a:r>
            <a:endParaRPr lang="ru-RU" dirty="0"/>
          </a:p>
        </p:txBody>
      </p:sp>
      <p:pic>
        <p:nvPicPr>
          <p:cNvPr id="4" name="Picture 3" descr="HM0025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53000"/>
            <a:ext cx="1317625" cy="15240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1981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Stencil" pitchFamily="82" charset="0"/>
              </a:rPr>
              <a:t>Хронический бронхит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latin typeface="Stencil" pitchFamily="82" charset="0"/>
              </a:rPr>
              <a:t>Рак легких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2514600"/>
            <a:ext cx="2514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Stencil" pitchFamily="82" charset="0"/>
              </a:rPr>
              <a:t>Хроническая сердечная недостаточность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latin typeface="Stencil" pitchFamily="82" charset="0"/>
              </a:rPr>
              <a:t>Повышение нагрузки на сердце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0" y="2209800"/>
            <a:ext cx="2057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Stencil" pitchFamily="82" charset="0"/>
              </a:rPr>
              <a:t>Тяжелые повреждения головного мозга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43000" y="1752600"/>
            <a:ext cx="6781800" cy="762000"/>
            <a:chOff x="720" y="816"/>
            <a:chExt cx="4272" cy="110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720" y="816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20" y="81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6" y="816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456" y="81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992" y="81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86600" y="22098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Stencil" pitchFamily="82" charset="0"/>
              </a:rPr>
              <a:t>Ослабление иммунитета</a:t>
            </a:r>
          </a:p>
        </p:txBody>
      </p:sp>
      <p:pic>
        <p:nvPicPr>
          <p:cNvPr id="15" name="Picture 15" descr="j02346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1828800" cy="1828800"/>
          </a:xfrm>
          <a:prstGeom prst="rect">
            <a:avLst/>
          </a:prstGeom>
          <a:noFill/>
        </p:spPr>
      </p:pic>
      <p:pic>
        <p:nvPicPr>
          <p:cNvPr id="16" name="Picture 16" descr="j02347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214950"/>
            <a:ext cx="1447800" cy="1447800"/>
          </a:xfrm>
          <a:prstGeom prst="rect">
            <a:avLst/>
          </a:prstGeom>
          <a:noFill/>
        </p:spPr>
      </p:pic>
      <p:pic>
        <p:nvPicPr>
          <p:cNvPr id="17" name="Picture 17" descr="skelet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200400"/>
            <a:ext cx="14478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Заключение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FF66"/>
                </a:solidFill>
              </a:rPr>
              <a:t>Хорошее здоровье -  это образ жизни.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FF66"/>
                </a:solidFill>
              </a:rPr>
              <a:t>Это стиль жизни, который человек выбирает для себя, если хочет достичь наивысшего благополучия.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FF66"/>
                </a:solidFill>
              </a:rPr>
              <a:t>Считается, что все, что ни делает человек, так или иначе отражается на состоянии его здоровья.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FF66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/>
              <a:t>Хорошее здоровье -  это не фиксированное состояние, а непрерывно протекающий процесс.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/>
              <a:t>Человек может двигаться к доброму здоровью, будучи практически здоровым или даже инвалидом.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Оглавление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9603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Введение </a:t>
            </a:r>
          </a:p>
          <a:p>
            <a:pPr marL="457200" indent="-457200">
              <a:buAutoNum type="arabicPeriod"/>
            </a:pPr>
            <a:r>
              <a:rPr lang="ru-RU" dirty="0" smtClean="0"/>
              <a:t>Главная ценность жизни- здоровье.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Вред </a:t>
            </a:r>
            <a:r>
              <a:rPr lang="ru-RU" dirty="0" err="1" smtClean="0"/>
              <a:t>табакокурения</a:t>
            </a:r>
            <a:r>
              <a:rPr lang="ru-RU" dirty="0" smtClean="0"/>
              <a:t> на организм</a:t>
            </a:r>
          </a:p>
          <a:p>
            <a:pPr marL="457200" indent="-457200">
              <a:buAutoNum type="arabicPeriod"/>
            </a:pPr>
            <a:r>
              <a:rPr lang="ru-RU" dirty="0" smtClean="0"/>
              <a:t>Влияние алкоголя на организм</a:t>
            </a:r>
          </a:p>
          <a:p>
            <a:pPr marL="457200" indent="-457200">
              <a:buAutoNum type="arabicPeriod"/>
            </a:pPr>
            <a:r>
              <a:rPr lang="ru-RU" dirty="0" smtClean="0"/>
              <a:t>Вред употребления наркотиков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Заключение </a:t>
            </a:r>
          </a:p>
          <a:p>
            <a:pPr marL="457200" indent="-457200">
              <a:buAutoNum type="arabicPeriod"/>
            </a:pPr>
            <a:r>
              <a:rPr lang="ru-RU" dirty="0" smtClean="0"/>
              <a:t>Список используемой литературы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 Список используемой литературы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Блог</a:t>
            </a:r>
            <a:r>
              <a:rPr lang="ru-RU" sz="2000" b="1" dirty="0" smtClean="0"/>
              <a:t> «Школа Здоровья»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Сайты: </a:t>
            </a:r>
            <a:r>
              <a:rPr lang="ru-RU" sz="2000" b="1" dirty="0" smtClean="0"/>
              <a:t>"Образование против наркотиков"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Наркотики - общая проблема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"Нет наркотикам!"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"Как бросить курить"</a:t>
            </a:r>
            <a:r>
              <a:rPr lang="ru-RU" sz="2000" dirty="0" smtClean="0"/>
              <a:t> [[</a:t>
            </a:r>
            <a:r>
              <a:rPr lang="ru-RU" sz="2000" dirty="0" smtClean="0">
                <a:hlinkClick r:id="rId2" tooltip="http://planetashkol.ru/articles/section/717/"/>
              </a:rPr>
              <a:t>http://planetashkol.ru/articles/section/717/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"Здоровый образ жизни"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http://www.zdobr.ru/"/>
              </a:rPr>
              <a:t>[http://www.elinahealthandbeauty.com/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Здоровая Россия</a:t>
            </a:r>
            <a:r>
              <a:rPr lang="ru-RU" sz="2000" dirty="0" smtClean="0"/>
              <a:t> Здоровый образ жизни и красота</a:t>
            </a:r>
            <a:br>
              <a:rPr lang="ru-RU" sz="2000" dirty="0" smtClean="0"/>
            </a:br>
            <a:r>
              <a:rPr lang="ru-RU" sz="2000" b="1" dirty="0" smtClean="0"/>
              <a:t>"Для тех, кто ведет здоровый образ жизни"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ценность жизни- здоровье.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Здоровье- это состояние полного физического, психического и социального благополучия, а не отсутствие болезней и каких-либо физических дефектов.</a:t>
            </a:r>
            <a:endParaRPr lang="ru-RU" dirty="0"/>
          </a:p>
        </p:txBody>
      </p:sp>
      <p:pic>
        <p:nvPicPr>
          <p:cNvPr id="5" name="Picture 9" descr="voz_f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71678"/>
            <a:ext cx="3833096" cy="33043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2976" y="857232"/>
            <a:ext cx="6286544" cy="100013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Здоровье личности</a:t>
            </a:r>
            <a:endParaRPr lang="ru-RU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571604" y="4071942"/>
            <a:ext cx="1512888" cy="1511300"/>
            <a:chOff x="2200" y="1570"/>
            <a:chExt cx="1496" cy="1496"/>
          </a:xfrm>
          <a:solidFill>
            <a:schemeClr val="accent4">
              <a:lumMod val="75000"/>
            </a:schemeClr>
          </a:solidFill>
        </p:grpSpPr>
        <p:sp>
          <p:nvSpPr>
            <p:cNvPr id="16" name="Oval 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7929" y="4019554"/>
            <a:ext cx="1512888" cy="1511300"/>
            <a:chOff x="2200" y="1570"/>
            <a:chExt cx="1496" cy="1496"/>
          </a:xfrm>
          <a:solidFill>
            <a:schemeClr val="accent5">
              <a:lumMod val="50000"/>
            </a:schemeClr>
          </a:solidFill>
        </p:grpSpPr>
        <p:sp>
          <p:nvSpPr>
            <p:cNvPr id="22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3389292" y="4019554"/>
            <a:ext cx="1512887" cy="1511300"/>
            <a:chOff x="2200" y="1570"/>
            <a:chExt cx="1496" cy="1496"/>
          </a:xfrm>
          <a:solidFill>
            <a:schemeClr val="accent2">
              <a:lumMod val="50000"/>
            </a:schemeClr>
          </a:solidFill>
        </p:grpSpPr>
        <p:sp>
          <p:nvSpPr>
            <p:cNvPr id="28" name="Oval 2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" name="Rectangle 29"/>
          <p:cNvSpPr>
            <a:spLocks noChangeArrowheads="1"/>
          </p:cNvSpPr>
          <p:nvPr/>
        </p:nvSpPr>
        <p:spPr bwMode="gray">
          <a:xfrm>
            <a:off x="1616054" y="4540254"/>
            <a:ext cx="161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физическое</a:t>
            </a:r>
            <a:r>
              <a:rPr lang="ru-RU"/>
              <a:t> 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gray">
          <a:xfrm>
            <a:off x="5105379" y="4540254"/>
            <a:ext cx="178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нравственное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gray">
          <a:xfrm>
            <a:off x="3308329" y="4540254"/>
            <a:ext cx="1627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психическое</a:t>
            </a:r>
          </a:p>
        </p:txBody>
      </p:sp>
      <p:sp>
        <p:nvSpPr>
          <p:cNvPr id="36" name="Стрелка вверх 35"/>
          <p:cNvSpPr/>
          <p:nvPr/>
        </p:nvSpPr>
        <p:spPr>
          <a:xfrm>
            <a:off x="2000232" y="2143116"/>
            <a:ext cx="785818" cy="1714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3786182" y="2143116"/>
            <a:ext cx="785818" cy="1714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5572132" y="2143116"/>
            <a:ext cx="785818" cy="1714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здоровье влияют:</a:t>
            </a:r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8138192" cy="426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8"/>
          <p:cNvSpPr>
            <a:spLocks noChangeArrowheads="1"/>
          </p:cNvSpPr>
          <p:nvPr/>
        </p:nvSpPr>
        <p:spPr bwMode="gray">
          <a:xfrm>
            <a:off x="4643438" y="5500678"/>
            <a:ext cx="2428892" cy="1357322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Здоровье определяет:</a:t>
            </a:r>
            <a:endParaRPr lang="ru-RU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285720" y="2571744"/>
            <a:ext cx="2571768" cy="1428760"/>
          </a:xfrm>
          <a:prstGeom prst="ellipse">
            <a:avLst/>
          </a:prstGeom>
          <a:gradFill rotWithShape="1">
            <a:gsLst>
              <a:gs pos="0">
                <a:srgbClr val="ECA2DA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 smtClean="0"/>
              <a:t>Здоровая психика</a:t>
            </a:r>
            <a:endParaRPr lang="ru-RU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gray">
          <a:xfrm>
            <a:off x="1928794" y="5429240"/>
            <a:ext cx="2000264" cy="14287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gray">
          <a:xfrm>
            <a:off x="6500826" y="3857628"/>
            <a:ext cx="2133600" cy="127476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gray">
          <a:xfrm>
            <a:off x="7072330" y="2357430"/>
            <a:ext cx="1822450" cy="1198563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57752" y="600076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latin typeface="Verdana" pitchFamily="34" charset="0"/>
              </a:rPr>
              <a:t>наследственность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215206" y="2786058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latin typeface="Verdana" pitchFamily="34" charset="0"/>
              </a:rPr>
              <a:t>экология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000892" y="4286256"/>
            <a:ext cx="127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latin typeface="Verdana" pitchFamily="34" charset="0"/>
              </a:rPr>
              <a:t>питание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43108" y="5857892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latin typeface="Verdana" pitchFamily="34" charset="0"/>
              </a:rPr>
              <a:t>спорт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invGray">
          <a:xfrm>
            <a:off x="3428992" y="2285992"/>
            <a:ext cx="1500198" cy="7858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5" name="AutoShape 16"/>
          <p:cNvCxnSpPr>
            <a:cxnSpLocks noChangeShapeType="1"/>
          </p:cNvCxnSpPr>
          <p:nvPr/>
        </p:nvCxnSpPr>
        <p:spPr bwMode="black">
          <a:xfrm flipH="1">
            <a:off x="1428728" y="2285992"/>
            <a:ext cx="20161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28728" y="1928802"/>
            <a:ext cx="1274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rgbClr val="FFFF66"/>
                </a:solidFill>
                <a:latin typeface="Verdana" pitchFamily="34" charset="0"/>
              </a:rPr>
              <a:t>человек</a:t>
            </a:r>
          </a:p>
        </p:txBody>
      </p:sp>
      <p:pic>
        <p:nvPicPr>
          <p:cNvPr id="17" name="Picture 19" descr="дет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5" y="2071678"/>
            <a:ext cx="2250297" cy="3000396"/>
          </a:xfrm>
          <a:prstGeom prst="rect">
            <a:avLst/>
          </a:prstGeom>
          <a:noFill/>
        </p:spPr>
      </p:pic>
      <p:sp>
        <p:nvSpPr>
          <p:cNvPr id="18" name="Oval 8"/>
          <p:cNvSpPr>
            <a:spLocks noChangeArrowheads="1"/>
          </p:cNvSpPr>
          <p:nvPr/>
        </p:nvSpPr>
        <p:spPr bwMode="gray">
          <a:xfrm>
            <a:off x="357158" y="4286256"/>
            <a:ext cx="2071702" cy="1285884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0" y="4714884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latin typeface="Verdana" pitchFamily="34" charset="0"/>
              </a:rPr>
              <a:t>Образ жизни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1847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Здоровье не приходит само, его нужно укреплять, например закаливаться: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getImage.jpgл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90800"/>
            <a:ext cx="5072098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Катание на коньках не только укрепляет здоровье, но и увлекательное занятие…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DSCF0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214974" cy="4316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Летнее купание в речке развивает дыхательную систему:</a:t>
            </a:r>
            <a:endParaRPr lang="ru-RU" dirty="0"/>
          </a:p>
        </p:txBody>
      </p:sp>
      <p:pic>
        <p:nvPicPr>
          <p:cNvPr id="4" name="Содержимое 3" descr="DSCF1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996281"/>
            <a:ext cx="5689600" cy="42672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326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МОУ «Основная общеобразовательная школа с. Кряжим Вольского района Саратовской области   9 класс Пушкина Мария  Главная ценность жизни- здоровье.  Научный руководитель Иванова Наталья Павловна, учитель начальных классов МОУ «Основная общеобразовательная школа с. Кряжим»    2011 год  </vt:lpstr>
      <vt:lpstr>Оглавление  </vt:lpstr>
      <vt:lpstr>Главная ценность жизни- здоровье.</vt:lpstr>
      <vt:lpstr>        Здоровье личности</vt:lpstr>
      <vt:lpstr>На здоровье влияют:</vt:lpstr>
      <vt:lpstr>Здоровье определяет:</vt:lpstr>
      <vt:lpstr>Здоровье не приходит само, его нужно укреплять, например закаливаться:</vt:lpstr>
      <vt:lpstr>Катание на коньках не только укрепляет здоровье, но и увлекательное занятие…</vt:lpstr>
      <vt:lpstr>Летнее купание в речке развивает дыхательную систему:</vt:lpstr>
      <vt:lpstr>Лес- это чистый воздух, а значит здоровые легкие…</vt:lpstr>
      <vt:lpstr>Для правильного интеллекта школьника необходимо правильное питание:</vt:lpstr>
      <vt:lpstr>Слайд 12</vt:lpstr>
      <vt:lpstr>Но не только правильное питание улучшает здоровье… Положительные эмоции- укрепляет физическое здоровье.</vt:lpstr>
      <vt:lpstr>Общение с близкими людьми- залог психического благосостояния…</vt:lpstr>
      <vt:lpstr>   Общение с людьми развивает правильную и красивую речь, а также способность мыслить…</vt:lpstr>
      <vt:lpstr>Вред табакокурения на организм </vt:lpstr>
      <vt:lpstr>Влияние алкоголя на организм:</vt:lpstr>
      <vt:lpstr>Вред употребления наркотиков</vt:lpstr>
      <vt:lpstr>Слайд 19</vt:lpstr>
      <vt:lpstr>     Список используемой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Главная ценность жизни- здоровье.</dc:title>
  <cp:lastModifiedBy>w-7</cp:lastModifiedBy>
  <cp:revision>21</cp:revision>
  <dcterms:modified xsi:type="dcterms:W3CDTF">2013-12-24T02:18:21Z</dcterms:modified>
</cp:coreProperties>
</file>