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40"/>
  </p:notesMasterIdLst>
  <p:sldIdLst>
    <p:sldId id="256" r:id="rId2"/>
    <p:sldId id="258" r:id="rId3"/>
    <p:sldId id="271" r:id="rId4"/>
    <p:sldId id="272" r:id="rId5"/>
    <p:sldId id="273" r:id="rId6"/>
    <p:sldId id="274" r:id="rId7"/>
    <p:sldId id="275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716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D95587-BF49-4ACC-A2C9-338C9A755BF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EC731F-40FD-43ED-B3C3-C0003B0CDAC7}" type="slidenum">
              <a:rPr lang="ru-RU"/>
              <a:pPr/>
              <a:t>9</a:t>
            </a:fld>
            <a:endParaRPr lang="ru-RU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Последнее неравенство надо оценить, не выполняя вычислений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48131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8132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8133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8134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8135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8136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48137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7E57981-6CA7-4300-89B1-39C967F4591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5E851-79D8-41CB-80AB-B64ED0CDC4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8BE6C-1C0B-44E1-9AA7-FEDDB0C6ED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106D20F-E87B-422D-B3F2-E623D33858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A961526-369E-4E81-8F05-484C33F9AB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B583C-F080-445A-8C5E-5764D1534A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B696B-3875-4FFC-9599-7CA994C9AF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6699E-B05C-4548-9A44-3DC7D1D040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3DE65-944C-40CB-96D4-B35D0AC526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99E9F-16BF-4A7E-AB4B-0DDFDC0800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3F9BC-E601-4FCC-8713-824F0E9B7A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DFD81-2B70-49AD-902B-640B894B8B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5DC31-C1B4-4F05-86F9-E636DB46EE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710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710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710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711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711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4711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711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471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416E2E4-ACC1-4519-99AF-4CB4297771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505200"/>
            <a:ext cx="7847012" cy="175260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«Эффективное использование приемов педагогической техники в организации образовательного процесса»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000099"/>
                </a:solidFill>
              </a:rPr>
              <a:t>ромашка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На листочках ромашки готовятся несложные вопросы. Не требующие длительной подготовки и раздаются всем детям, 3 минуты на подготовку и отвечаем.</a:t>
            </a:r>
          </a:p>
          <a:p>
            <a:r>
              <a:rPr lang="ru-RU"/>
              <a:t>Дает возможность ответить всем. И слабым ученикам в том числе.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000099"/>
                </a:solidFill>
              </a:rPr>
              <a:t>Устный счет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Есть в учебниках 5-6 класса такие задания.</a:t>
            </a:r>
          </a:p>
          <a:p>
            <a:r>
              <a:rPr lang="ru-RU"/>
              <a:t>Специально подбираю их по количеству учащихся, и по цепочке отвечаем.</a:t>
            </a:r>
          </a:p>
          <a:p>
            <a:r>
              <a:rPr lang="ru-RU"/>
              <a:t>Заставляет быть внимательным в ходе работы, не отвлекаться, следить за результатами других.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000099"/>
                </a:solidFill>
              </a:rPr>
              <a:t>соревнование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Класс делится на 2 команды. </a:t>
            </a:r>
          </a:p>
          <a:p>
            <a:r>
              <a:rPr lang="ru-RU"/>
              <a:t>Готовятся вопросы по теме (3 мин), по очереди задают друг другу вопросы.</a:t>
            </a:r>
          </a:p>
          <a:p>
            <a:r>
              <a:rPr lang="ru-RU"/>
              <a:t>На доске фиксируются и оцениваются ответы команд.</a:t>
            </a:r>
          </a:p>
          <a:p>
            <a:r>
              <a:rPr lang="ru-RU"/>
              <a:t>Оценки выставляются активным.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000099"/>
                </a:solidFill>
              </a:rPr>
              <a:t>соревнование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Невозможно использовать при наполняемости класса в 30 человек.</a:t>
            </a:r>
          </a:p>
          <a:p>
            <a:r>
              <a:rPr lang="ru-RU"/>
              <a:t>Оценки активным?!</a:t>
            </a:r>
          </a:p>
          <a:p>
            <a:r>
              <a:rPr lang="ru-RU"/>
              <a:t>Время на работу – весь урок?</a:t>
            </a:r>
          </a:p>
          <a:p>
            <a:r>
              <a:rPr lang="ru-RU"/>
              <a:t>Только в классах с развитым уровнем самооценки и межличностных отношений.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>
                <a:solidFill>
                  <a:srgbClr val="000099"/>
                </a:solidFill>
              </a:rPr>
              <a:t>постановка проблемы через задачи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1 уровень: учитель ставит проблему и формулирует ее. Ученики сами ведут поиск решения, зная результат.</a:t>
            </a:r>
          </a:p>
          <a:p>
            <a:r>
              <a:rPr lang="ru-RU" sz="2800"/>
              <a:t>2 уровень: учитель указывает на проблему. Учащиеся ее формулируют и решают, конечный результат им неизвестен.</a:t>
            </a:r>
          </a:p>
          <a:p>
            <a:r>
              <a:rPr lang="ru-RU" sz="2800"/>
              <a:t>3 уровень: самостоятельная постановка проблемы, ее формулирование и исследование возможных способов решения.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000099"/>
                </a:solidFill>
              </a:rPr>
              <a:t>постановка учебной задачи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Дается задание по силам учащимся (выполнимое по «старому правилу» или с использованием известных знаний. </a:t>
            </a:r>
            <a:r>
              <a:rPr lang="ru-RU" sz="2800">
                <a:solidFill>
                  <a:srgbClr val="000099"/>
                </a:solidFill>
              </a:rPr>
              <a:t>Тем самым создается ситуация успеха!</a:t>
            </a:r>
          </a:p>
          <a:p>
            <a:pPr>
              <a:lnSpc>
                <a:spcPct val="90000"/>
              </a:lnSpc>
            </a:pPr>
            <a:r>
              <a:rPr lang="ru-RU" sz="2800"/>
              <a:t>Дается задание, которое при выполнении требует «новых знаний»</a:t>
            </a:r>
          </a:p>
          <a:p>
            <a:pPr>
              <a:lnSpc>
                <a:spcPct val="90000"/>
              </a:lnSpc>
            </a:pPr>
            <a:r>
              <a:rPr lang="ru-RU" sz="2800"/>
              <a:t>Формулируется учебная задача</a:t>
            </a:r>
          </a:p>
          <a:p>
            <a:pPr>
              <a:lnSpc>
                <a:spcPct val="90000"/>
              </a:lnSpc>
            </a:pPr>
            <a:r>
              <a:rPr lang="ru-RU" sz="2800"/>
              <a:t>Возможен вариант выполнения домашнего задания, в котором есть такая проблемная «задача»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000099"/>
                </a:solidFill>
              </a:rPr>
              <a:t>получи бонус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В ходе урока ученик принимает участие в разного вида работе.</a:t>
            </a:r>
          </a:p>
          <a:p>
            <a:pPr>
              <a:lnSpc>
                <a:spcPct val="90000"/>
              </a:lnSpc>
            </a:pPr>
            <a:r>
              <a:rPr lang="ru-RU"/>
              <a:t>Получает цветной жетончик по степени выполнения заданий.</a:t>
            </a:r>
          </a:p>
          <a:p>
            <a:pPr>
              <a:lnSpc>
                <a:spcPct val="90000"/>
              </a:lnSpc>
            </a:pPr>
            <a:r>
              <a:rPr lang="ru-RU"/>
              <a:t>В конце урока подсчитываем свой балл и сравниваем свою работу с работой товарищей.</a:t>
            </a:r>
          </a:p>
          <a:p>
            <a:pPr>
              <a:lnSpc>
                <a:spcPct val="90000"/>
              </a:lnSpc>
            </a:pPr>
            <a:r>
              <a:rPr lang="ru-RU"/>
              <a:t>На открытых уроках очень успешен прием.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000099"/>
                </a:solidFill>
              </a:rPr>
              <a:t>получи бонус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Не для использования в классах с низким уровнем развития норм морали и правил поведения.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000099"/>
                </a:solidFill>
              </a:rPr>
              <a:t>ассоциации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При знакомстве с новым понятием учащимся предлагается высказать свои ассоциации, впечатления, образы, связанные с понятием.</a:t>
            </a:r>
          </a:p>
          <a:p>
            <a:r>
              <a:rPr lang="ru-RU"/>
              <a:t>Можно использовать в любом классе.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000099"/>
                </a:solidFill>
              </a:rPr>
              <a:t>верю - не верю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Рассматриваются несколько утверждений по определенной теме (от 5 и более)</a:t>
            </a:r>
          </a:p>
          <a:p>
            <a:r>
              <a:rPr lang="ru-RU"/>
              <a:t>Если согласен, ставим +</a:t>
            </a:r>
          </a:p>
          <a:p>
            <a:r>
              <a:rPr lang="ru-RU"/>
              <a:t>Не согласен, ставим -.</a:t>
            </a:r>
          </a:p>
          <a:p>
            <a:r>
              <a:rPr lang="ru-RU"/>
              <a:t>После окончания работы сравниваем свои результаты с ключом.</a:t>
            </a:r>
          </a:p>
          <a:p>
            <a:r>
              <a:rPr lang="ru-RU"/>
              <a:t>На этапе рефлексии 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000099"/>
                </a:solidFill>
              </a:rPr>
              <a:t>взаимопроверка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Учащиеся получают задания (по вариантам). Через определенное время обмениваются тетрадями и проверяют по ключу ответы. Помечают неверные, ставят отметку.</a:t>
            </a:r>
          </a:p>
          <a:p>
            <a:r>
              <a:rPr lang="ru-RU"/>
              <a:t>При проверке овладения конкретным материалом.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000099"/>
                </a:solidFill>
              </a:rPr>
              <a:t>верю - не верю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На этапе проверки домашнего задания – чтение параграфа.</a:t>
            </a:r>
          </a:p>
          <a:p>
            <a:r>
              <a:rPr lang="ru-RU"/>
              <a:t>Проверка осуществляется после того, как работы сданы.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000099"/>
                </a:solidFill>
              </a:rPr>
              <a:t>а вы знаете, что…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Ученики должны закончить фразу, используя информацию прошедшего урока. На этапе рефлексии.</a:t>
            </a:r>
          </a:p>
          <a:p>
            <a:r>
              <a:rPr lang="ru-RU"/>
              <a:t>Расширение кругозора. Если это будет домашним заданием.</a:t>
            </a:r>
          </a:p>
          <a:p>
            <a:r>
              <a:rPr lang="ru-RU"/>
              <a:t>Можно использовать на повторительно-обобщающих уроках.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Решите уравнение: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48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>
                <a:solidFill>
                  <a:srgbClr val="660033"/>
                </a:solidFill>
              </a:rPr>
              <a:t>Рожь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627313" y="1844675"/>
            <a:ext cx="249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а + 26 = 54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627313" y="2636838"/>
            <a:ext cx="2381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а = 54 - 26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2627313" y="3357563"/>
            <a:ext cx="146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u="sng">
                <a:solidFill>
                  <a:srgbClr val="FF0000"/>
                </a:solidFill>
              </a:rPr>
              <a:t>а = 28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2555875" y="4149725"/>
            <a:ext cx="2749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600" b="1"/>
              <a:t>28 + 26 = 54</a:t>
            </a:r>
          </a:p>
          <a:p>
            <a:pPr algn="ctr"/>
            <a:r>
              <a:rPr lang="ru-RU" sz="3600" b="1"/>
              <a:t>54 = 54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  <p:bldP spid="86022" grpId="0"/>
      <p:bldP spid="860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Решите уравнение: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48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>
                <a:solidFill>
                  <a:srgbClr val="660033"/>
                </a:solidFill>
              </a:rPr>
              <a:t>Просо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2627313" y="1844675"/>
            <a:ext cx="240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b - 35</a:t>
            </a:r>
            <a:r>
              <a:rPr lang="ru-RU" sz="3600" b="1"/>
              <a:t> = </a:t>
            </a:r>
            <a:r>
              <a:rPr lang="en-US" sz="3600" b="1"/>
              <a:t>42</a:t>
            </a:r>
            <a:endParaRPr lang="ru-RU" sz="3600" b="1"/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2627313" y="2636838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b</a:t>
            </a:r>
            <a:r>
              <a:rPr lang="ru-RU" sz="3600" b="1"/>
              <a:t> = 4</a:t>
            </a:r>
            <a:r>
              <a:rPr lang="en-US" sz="3600" b="1"/>
              <a:t>2</a:t>
            </a:r>
            <a:r>
              <a:rPr lang="ru-RU" sz="3600" b="1"/>
              <a:t> </a:t>
            </a:r>
            <a:r>
              <a:rPr lang="en-US" sz="3600" b="1"/>
              <a:t>+</a:t>
            </a:r>
            <a:r>
              <a:rPr lang="ru-RU" sz="3600" b="1"/>
              <a:t> </a:t>
            </a:r>
            <a:r>
              <a:rPr lang="en-US" sz="3600" b="1"/>
              <a:t>35</a:t>
            </a:r>
            <a:endParaRPr lang="ru-RU" sz="3600" b="1"/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2627313" y="3357563"/>
            <a:ext cx="149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0000"/>
                </a:solidFill>
              </a:rPr>
              <a:t>b</a:t>
            </a:r>
            <a:r>
              <a:rPr lang="ru-RU" sz="3600" b="1" u="sng">
                <a:solidFill>
                  <a:srgbClr val="FF0000"/>
                </a:solidFill>
              </a:rPr>
              <a:t> = </a:t>
            </a:r>
            <a:r>
              <a:rPr lang="en-US" sz="3600" b="1" u="sng">
                <a:solidFill>
                  <a:srgbClr val="FF0000"/>
                </a:solidFill>
              </a:rPr>
              <a:t>77</a:t>
            </a:r>
            <a:endParaRPr lang="ru-RU" sz="3600" b="1" u="sng">
              <a:solidFill>
                <a:srgbClr val="FF0000"/>
              </a:solidFill>
            </a:endParaRP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2613025" y="4149725"/>
            <a:ext cx="2635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/>
              <a:t>77</a:t>
            </a:r>
            <a:r>
              <a:rPr lang="ru-RU" sz="3600" b="1"/>
              <a:t> </a:t>
            </a:r>
            <a:r>
              <a:rPr lang="en-US" sz="3600" b="1"/>
              <a:t>-</a:t>
            </a:r>
            <a:r>
              <a:rPr lang="ru-RU" sz="3600" b="1"/>
              <a:t> </a:t>
            </a:r>
            <a:r>
              <a:rPr lang="en-US" sz="3600" b="1"/>
              <a:t>35</a:t>
            </a:r>
            <a:r>
              <a:rPr lang="ru-RU" sz="3600" b="1"/>
              <a:t> = 4</a:t>
            </a:r>
            <a:r>
              <a:rPr lang="en-US" sz="3600" b="1"/>
              <a:t>2</a:t>
            </a:r>
            <a:endParaRPr lang="ru-RU" sz="3600" b="1"/>
          </a:p>
          <a:p>
            <a:pPr algn="ctr"/>
            <a:r>
              <a:rPr lang="ru-RU" sz="3600" b="1"/>
              <a:t>4</a:t>
            </a:r>
            <a:r>
              <a:rPr lang="en-US" sz="3600" b="1"/>
              <a:t>2</a:t>
            </a:r>
            <a:r>
              <a:rPr lang="ru-RU" sz="3600" b="1"/>
              <a:t> = 4</a:t>
            </a:r>
            <a:r>
              <a:rPr lang="en-US" sz="3600" b="1"/>
              <a:t>2</a:t>
            </a:r>
            <a:endParaRPr lang="ru-RU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Решите уравнение: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48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>
                <a:solidFill>
                  <a:srgbClr val="660033"/>
                </a:solidFill>
              </a:rPr>
              <a:t>Рис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627313" y="1844675"/>
            <a:ext cx="2482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34 – </a:t>
            </a:r>
            <a:r>
              <a:rPr lang="en-US" sz="3600" b="1"/>
              <a:t>y = 16</a:t>
            </a:r>
            <a:endParaRPr lang="ru-RU" sz="3600" b="1"/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627313" y="2636838"/>
            <a:ext cx="2381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y = 34 - 16</a:t>
            </a:r>
            <a:endParaRPr lang="ru-RU" sz="3600" b="1"/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2627313" y="3357563"/>
            <a:ext cx="146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0000"/>
                </a:solidFill>
              </a:rPr>
              <a:t>y = 18</a:t>
            </a:r>
            <a:endParaRPr lang="ru-RU" sz="3600" b="1" u="sng">
              <a:solidFill>
                <a:srgbClr val="FF0000"/>
              </a:solidFill>
            </a:endParaRP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2562225" y="4149725"/>
            <a:ext cx="2736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/>
              <a:t>34 – 18 = 16</a:t>
            </a:r>
            <a:endParaRPr lang="ru-RU" sz="3600" b="1"/>
          </a:p>
          <a:p>
            <a:pPr algn="ctr"/>
            <a:r>
              <a:rPr lang="en-US" sz="3600" b="1"/>
              <a:t>16 = 16</a:t>
            </a:r>
            <a:endParaRPr lang="ru-RU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Решите уравнение: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48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>
                <a:solidFill>
                  <a:srgbClr val="660033"/>
                </a:solidFill>
              </a:rPr>
              <a:t>Пшеница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2627313" y="1844675"/>
            <a:ext cx="249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29 + </a:t>
            </a:r>
            <a:r>
              <a:rPr lang="en-US" sz="3600" b="1"/>
              <a:t>x = 44</a:t>
            </a:r>
            <a:endParaRPr lang="ru-RU" sz="3600" b="1"/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2627313" y="2636838"/>
            <a:ext cx="2381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x = 44 - 29</a:t>
            </a:r>
            <a:endParaRPr lang="ru-RU" sz="3600" b="1"/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2627313" y="3357563"/>
            <a:ext cx="146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0000"/>
                </a:solidFill>
              </a:rPr>
              <a:t>x = 15</a:t>
            </a:r>
            <a:endParaRPr lang="ru-RU" sz="3600" b="1" u="sng">
              <a:solidFill>
                <a:srgbClr val="FF0000"/>
              </a:solidFill>
            </a:endParaRP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2555875" y="4149725"/>
            <a:ext cx="2749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/>
              <a:t>29 + 15 = 44</a:t>
            </a:r>
            <a:endParaRPr lang="ru-RU" sz="3600" b="1"/>
          </a:p>
          <a:p>
            <a:pPr algn="ctr"/>
            <a:r>
              <a:rPr lang="en-US" sz="3600" b="1"/>
              <a:t>44 = 44</a:t>
            </a:r>
            <a:endParaRPr lang="ru-RU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Решите уравнение: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48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>
                <a:solidFill>
                  <a:srgbClr val="660033"/>
                </a:solidFill>
              </a:rPr>
              <a:t>Овес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627313" y="1844675"/>
            <a:ext cx="3244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с – 15 – 2 = 25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2627313" y="2636838"/>
            <a:ext cx="2609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с – 17 = 25 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2771775" y="4292600"/>
            <a:ext cx="146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u="sng">
                <a:solidFill>
                  <a:srgbClr val="FF0000"/>
                </a:solidFill>
              </a:rPr>
              <a:t>с</a:t>
            </a:r>
            <a:r>
              <a:rPr lang="en-US" sz="3600" b="1" u="sng">
                <a:solidFill>
                  <a:srgbClr val="FF0000"/>
                </a:solidFill>
              </a:rPr>
              <a:t> = </a:t>
            </a:r>
            <a:r>
              <a:rPr lang="ru-RU" sz="3600" b="1" u="sng">
                <a:solidFill>
                  <a:srgbClr val="FF0000"/>
                </a:solidFill>
              </a:rPr>
              <a:t>42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2109788" y="5157788"/>
            <a:ext cx="3498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600" b="1"/>
              <a:t>42 – 15 – 2 = 25</a:t>
            </a:r>
          </a:p>
          <a:p>
            <a:pPr algn="ctr"/>
            <a:r>
              <a:rPr lang="ru-RU" sz="3600" b="1"/>
              <a:t>25</a:t>
            </a:r>
            <a:r>
              <a:rPr lang="en-US" sz="3600" b="1"/>
              <a:t> = </a:t>
            </a:r>
            <a:r>
              <a:rPr lang="ru-RU" sz="3600" b="1"/>
              <a:t>25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2700338" y="3429000"/>
            <a:ext cx="2609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/>
              <a:t>с = 25 + 17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Решите уравнение: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48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>
                <a:solidFill>
                  <a:srgbClr val="660033"/>
                </a:solidFill>
              </a:rPr>
              <a:t>Ячмень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627313" y="1844675"/>
            <a:ext cx="340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m – 16 + 4 = 40</a:t>
            </a:r>
            <a:endParaRPr lang="ru-RU" sz="3600" b="1"/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2627313" y="2636838"/>
            <a:ext cx="276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m</a:t>
            </a:r>
            <a:r>
              <a:rPr lang="ru-RU" sz="3600" b="1"/>
              <a:t> – 1</a:t>
            </a:r>
            <a:r>
              <a:rPr lang="en-US" sz="3600" b="1"/>
              <a:t>2</a:t>
            </a:r>
            <a:r>
              <a:rPr lang="ru-RU" sz="3600" b="1"/>
              <a:t> = </a:t>
            </a:r>
            <a:r>
              <a:rPr lang="en-US" sz="3600" b="1"/>
              <a:t>40</a:t>
            </a:r>
            <a:r>
              <a:rPr lang="ru-RU" sz="3600" b="1"/>
              <a:t> 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771775" y="4292600"/>
            <a:ext cx="161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0000"/>
                </a:solidFill>
              </a:rPr>
              <a:t>m = 5</a:t>
            </a:r>
            <a:r>
              <a:rPr lang="ru-RU" sz="3600" b="1" u="sng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2103438" y="5157788"/>
            <a:ext cx="3511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/>
              <a:t>5</a:t>
            </a:r>
            <a:r>
              <a:rPr lang="ru-RU" sz="3600" b="1"/>
              <a:t>2 – 1</a:t>
            </a:r>
            <a:r>
              <a:rPr lang="en-US" sz="3600" b="1"/>
              <a:t>6</a:t>
            </a:r>
            <a:r>
              <a:rPr lang="ru-RU" sz="3600" b="1"/>
              <a:t> </a:t>
            </a:r>
            <a:r>
              <a:rPr lang="en-US" sz="3600" b="1"/>
              <a:t>+ 4</a:t>
            </a:r>
            <a:r>
              <a:rPr lang="ru-RU" sz="3600" b="1"/>
              <a:t> = </a:t>
            </a:r>
            <a:r>
              <a:rPr lang="en-US" sz="3600" b="1"/>
              <a:t>40</a:t>
            </a:r>
            <a:endParaRPr lang="ru-RU" sz="3600" b="1"/>
          </a:p>
          <a:p>
            <a:pPr algn="ctr"/>
            <a:r>
              <a:rPr lang="en-US" sz="3600" b="1"/>
              <a:t>40 = 40</a:t>
            </a:r>
            <a:endParaRPr lang="ru-RU" sz="3600" b="1"/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2700338" y="3429000"/>
            <a:ext cx="3024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/>
              <a:t>m</a:t>
            </a:r>
            <a:r>
              <a:rPr lang="ru-RU" sz="3600" b="1"/>
              <a:t> = </a:t>
            </a:r>
            <a:r>
              <a:rPr lang="en-US" sz="3600" b="1"/>
              <a:t>40 + 12</a:t>
            </a:r>
            <a:r>
              <a:rPr lang="ru-RU" sz="36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/>
          <a:lstStyle/>
          <a:p>
            <a:r>
              <a:rPr lang="ru-RU" b="1">
                <a:solidFill>
                  <a:srgbClr val="660033"/>
                </a:solidFill>
              </a:rPr>
              <a:t>Используя найденные корни уравнений и слова, с ними связанные, заполните пропуски в тексте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37000"/>
            <a:ext cx="8229600" cy="21939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/>
              <a:t>Названия злаков записывайте в нужных падежах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885113" cy="5314950"/>
          </a:xfrm>
        </p:spPr>
        <p:txBody>
          <a:bodyPr/>
          <a:lstStyle/>
          <a:p>
            <a:pPr algn="just"/>
            <a:r>
              <a:rPr lang="ru-RU"/>
              <a:t>Издавна люди готовили различные каши из злаков. Например, пшенная каша получается  из </a:t>
            </a:r>
            <a:r>
              <a:rPr lang="ru-RU">
                <a:solidFill>
                  <a:srgbClr val="660033"/>
                </a:solidFill>
              </a:rPr>
              <a:t>77 проса</a:t>
            </a:r>
            <a:r>
              <a:rPr lang="ru-RU">
                <a:solidFill>
                  <a:schemeClr val="tx1"/>
                </a:solidFill>
              </a:rPr>
              <a:t>, перловая – из </a:t>
            </a:r>
            <a:r>
              <a:rPr lang="ru-RU">
                <a:solidFill>
                  <a:srgbClr val="660033"/>
                </a:solidFill>
              </a:rPr>
              <a:t>52 ячменя</a:t>
            </a:r>
            <a:r>
              <a:rPr lang="ru-RU">
                <a:solidFill>
                  <a:schemeClr val="tx1"/>
                </a:solidFill>
              </a:rPr>
              <a:t>, а манная –    из </a:t>
            </a:r>
            <a:r>
              <a:rPr lang="ru-RU">
                <a:solidFill>
                  <a:srgbClr val="660033"/>
                </a:solidFill>
              </a:rPr>
              <a:t>15 пшеницы</a:t>
            </a:r>
            <a:r>
              <a:rPr lang="ru-RU">
                <a:solidFill>
                  <a:schemeClr val="tx1"/>
                </a:solidFill>
              </a:rPr>
              <a:t>.</a:t>
            </a:r>
            <a:endParaRPr lang="ru-RU"/>
          </a:p>
        </p:txBody>
      </p:sp>
      <p:graphicFrame>
        <p:nvGraphicFramePr>
          <p:cNvPr id="93187" name="Group 3"/>
          <p:cNvGraphicFramePr>
            <a:graphicFrameLocks noGrp="1"/>
          </p:cNvGraphicFramePr>
          <p:nvPr>
            <p:ph sz="half" idx="1"/>
          </p:nvPr>
        </p:nvGraphicFramePr>
        <p:xfrm>
          <a:off x="5435600" y="2998788"/>
          <a:ext cx="3024188" cy="576263"/>
        </p:xfrm>
        <a:graphic>
          <a:graphicData uri="http://schemas.openxmlformats.org/drawingml/2006/table">
            <a:tbl>
              <a:tblPr/>
              <a:tblGrid>
                <a:gridCol w="981075"/>
                <a:gridCol w="204311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3195" name="Group 11"/>
          <p:cNvGraphicFramePr>
            <a:graphicFrameLocks noGrp="1"/>
          </p:cNvGraphicFramePr>
          <p:nvPr>
            <p:ph sz="quarter" idx="2"/>
          </p:nvPr>
        </p:nvGraphicFramePr>
        <p:xfrm>
          <a:off x="3851275" y="4368800"/>
          <a:ext cx="3168650" cy="576263"/>
        </p:xfrm>
        <a:graphic>
          <a:graphicData uri="http://schemas.openxmlformats.org/drawingml/2006/table">
            <a:tbl>
              <a:tblPr/>
              <a:tblGrid>
                <a:gridCol w="720725"/>
                <a:gridCol w="244792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3203" name="Group 19"/>
          <p:cNvGraphicFramePr>
            <a:graphicFrameLocks noGrp="1"/>
          </p:cNvGraphicFramePr>
          <p:nvPr>
            <p:ph sz="quarter" idx="3"/>
          </p:nvPr>
        </p:nvGraphicFramePr>
        <p:xfrm>
          <a:off x="4716463" y="3646488"/>
          <a:ext cx="3095625" cy="576263"/>
        </p:xfrm>
        <a:graphic>
          <a:graphicData uri="http://schemas.openxmlformats.org/drawingml/2006/table">
            <a:tbl>
              <a:tblPr/>
              <a:tblGrid>
                <a:gridCol w="935037"/>
                <a:gridCol w="2160588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000099"/>
                </a:solidFill>
              </a:rPr>
              <a:t>взаимопроверка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раздавать работы можно для проверки различными способами – свой вариант проверять или другой вариант;</a:t>
            </a:r>
          </a:p>
          <a:p>
            <a:pPr>
              <a:lnSpc>
                <a:spcPct val="80000"/>
              </a:lnSpc>
            </a:pPr>
            <a:r>
              <a:rPr lang="ru-RU" sz="2800"/>
              <a:t>нельзя использовать в классах с низким уровнем развития межличностных отношений;</a:t>
            </a:r>
          </a:p>
          <a:p>
            <a:pPr>
              <a:lnSpc>
                <a:spcPct val="80000"/>
              </a:lnSpc>
            </a:pPr>
            <a:r>
              <a:rPr lang="ru-RU" sz="2800"/>
              <a:t>автор предложенного приема пишет, что затем собирает тетради, просматривает, согласовывает оценку.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Когда?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Как это возможно, если в классе 29 учащихся?</a:t>
            </a:r>
          </a:p>
          <a:p>
            <a:pPr>
              <a:lnSpc>
                <a:spcPct val="80000"/>
              </a:lnSpc>
            </a:pPr>
            <a:endParaRPr lang="ru-RU" sz="2800"/>
          </a:p>
          <a:p>
            <a:pPr>
              <a:lnSpc>
                <a:spcPct val="80000"/>
              </a:lnSpc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Деление дробей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В одной и той же стране имена людей могут быть самыми различными.</a:t>
            </a:r>
          </a:p>
          <a:p>
            <a:pPr>
              <a:buFont typeface="Wingdings" pitchFamily="2" charset="2"/>
              <a:buNone/>
            </a:pPr>
            <a:r>
              <a:rPr lang="ru-RU"/>
              <a:t>Однако, в некоторых странах есть такие имена, которые являются типичными.</a:t>
            </a:r>
          </a:p>
          <a:p>
            <a:pPr>
              <a:buFont typeface="Wingdings" pitchFamily="2" charset="2"/>
              <a:buNone/>
            </a:pPr>
            <a:r>
              <a:rPr lang="ru-RU"/>
              <a:t>В России, например, таким именем является имя «Иван».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Германия</a:t>
            </a:r>
          </a:p>
        </p:txBody>
      </p:sp>
      <p:graphicFrame>
        <p:nvGraphicFramePr>
          <p:cNvPr id="95235" name="Rectangle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95235" name="Формула" r:id="rId3" imgW="0" imgH="0" progId="Equation.3">
              <p:embed/>
            </p:oleObj>
          </a:graphicData>
        </a:graphic>
      </p:graphicFrame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5240" name="Object 8"/>
          <p:cNvGraphicFramePr>
            <a:graphicFrameLocks noChangeAspect="1"/>
          </p:cNvGraphicFramePr>
          <p:nvPr/>
        </p:nvGraphicFramePr>
        <p:xfrm>
          <a:off x="323850" y="2492375"/>
          <a:ext cx="3095625" cy="1376363"/>
        </p:xfrm>
        <a:graphic>
          <a:graphicData uri="http://schemas.openxmlformats.org/presentationml/2006/ole">
            <p:oleObj spid="_x0000_s95240" name="Формула" r:id="rId4" imgW="939800" imgH="419100" progId="Equation.3">
              <p:embed/>
            </p:oleObj>
          </a:graphicData>
        </a:graphic>
      </p:graphicFrame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5242" name="Object 10"/>
          <p:cNvGraphicFramePr>
            <a:graphicFrameLocks noChangeAspect="1"/>
          </p:cNvGraphicFramePr>
          <p:nvPr/>
        </p:nvGraphicFramePr>
        <p:xfrm>
          <a:off x="3419475" y="2565400"/>
          <a:ext cx="2159000" cy="1352550"/>
        </p:xfrm>
        <a:graphic>
          <a:graphicData uri="http://schemas.openxmlformats.org/presentationml/2006/ole">
            <p:oleObj spid="_x0000_s95242" name="Формула" r:id="rId5" imgW="710891" imgH="444307" progId="Equation.3">
              <p:embed/>
            </p:oleObj>
          </a:graphicData>
        </a:graphic>
      </p:graphicFrame>
      <p:sp>
        <p:nvSpPr>
          <p:cNvPr id="95243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5244" name="Object 12"/>
          <p:cNvGraphicFramePr>
            <a:graphicFrameLocks noChangeAspect="1"/>
          </p:cNvGraphicFramePr>
          <p:nvPr/>
        </p:nvGraphicFramePr>
        <p:xfrm>
          <a:off x="5651500" y="2565400"/>
          <a:ext cx="1728788" cy="1377950"/>
        </p:xfrm>
        <a:graphic>
          <a:graphicData uri="http://schemas.openxmlformats.org/presentationml/2006/ole">
            <p:oleObj spid="_x0000_s95244" name="Формула" r:id="rId6" imgW="558558" imgH="444307" progId="Equation.3">
              <p:embed/>
            </p:oleObj>
          </a:graphicData>
        </a:graphic>
      </p:graphicFrame>
      <p:sp>
        <p:nvSpPr>
          <p:cNvPr id="95245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5246" name="Object 14"/>
          <p:cNvGraphicFramePr>
            <a:graphicFrameLocks noChangeAspect="1"/>
          </p:cNvGraphicFramePr>
          <p:nvPr/>
        </p:nvGraphicFramePr>
        <p:xfrm>
          <a:off x="7451725" y="2708275"/>
          <a:ext cx="674688" cy="1152525"/>
        </p:xfrm>
        <a:graphic>
          <a:graphicData uri="http://schemas.openxmlformats.org/presentationml/2006/ole">
            <p:oleObj spid="_x0000_s95246" name="Формула" r:id="rId7" imgW="228501" imgH="393529" progId="Equation.3">
              <p:embed/>
            </p:oleObj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Франция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6264" name="Object 8"/>
          <p:cNvGraphicFramePr>
            <a:graphicFrameLocks noChangeAspect="1"/>
          </p:cNvGraphicFramePr>
          <p:nvPr/>
        </p:nvGraphicFramePr>
        <p:xfrm>
          <a:off x="323850" y="2459038"/>
          <a:ext cx="3024188" cy="1493837"/>
        </p:xfrm>
        <a:graphic>
          <a:graphicData uri="http://schemas.openxmlformats.org/presentationml/2006/ole">
            <p:oleObj spid="_x0000_s96264" name="Формула" r:id="rId3" imgW="850531" imgH="418918" progId="Equation.3">
              <p:embed/>
            </p:oleObj>
          </a:graphicData>
        </a:graphic>
      </p:graphicFrame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6266" name="Object 10"/>
          <p:cNvGraphicFramePr>
            <a:graphicFrameLocks noChangeAspect="1"/>
          </p:cNvGraphicFramePr>
          <p:nvPr/>
        </p:nvGraphicFramePr>
        <p:xfrm>
          <a:off x="3348038" y="2492375"/>
          <a:ext cx="2160587" cy="1514475"/>
        </p:xfrm>
        <a:graphic>
          <a:graphicData uri="http://schemas.openxmlformats.org/presentationml/2006/ole">
            <p:oleObj spid="_x0000_s96266" name="Формула" r:id="rId4" imgW="634725" imgH="444307" progId="Equation.3">
              <p:embed/>
            </p:oleObj>
          </a:graphicData>
        </a:graphic>
      </p:graphicFrame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6268" name="Object 12"/>
          <p:cNvGraphicFramePr>
            <a:graphicFrameLocks noChangeAspect="1"/>
          </p:cNvGraphicFramePr>
          <p:nvPr/>
        </p:nvGraphicFramePr>
        <p:xfrm>
          <a:off x="5724525" y="2492375"/>
          <a:ext cx="1800225" cy="1420813"/>
        </p:xfrm>
        <a:graphic>
          <a:graphicData uri="http://schemas.openxmlformats.org/presentationml/2006/ole">
            <p:oleObj spid="_x0000_s96268" name="Формула" r:id="rId5" imgW="495085" imgH="393529" progId="Equation.3">
              <p:embed/>
            </p:oleObj>
          </a:graphicData>
        </a:graphic>
      </p:graphicFrame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6271" name="Object 15"/>
          <p:cNvGraphicFramePr>
            <a:graphicFrameLocks noChangeAspect="1"/>
          </p:cNvGraphicFramePr>
          <p:nvPr/>
        </p:nvGraphicFramePr>
        <p:xfrm>
          <a:off x="7667625" y="2492375"/>
          <a:ext cx="985838" cy="1355725"/>
        </p:xfrm>
        <a:graphic>
          <a:graphicData uri="http://schemas.openxmlformats.org/presentationml/2006/ole">
            <p:oleObj spid="_x0000_s96271" name="Формула" r:id="rId6" imgW="304668" imgH="418918" progId="Equation.3">
              <p:embed/>
            </p:oleObj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Англия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7287" name="Object 7"/>
          <p:cNvGraphicFramePr>
            <a:graphicFrameLocks noChangeAspect="1"/>
          </p:cNvGraphicFramePr>
          <p:nvPr/>
        </p:nvGraphicFramePr>
        <p:xfrm>
          <a:off x="395288" y="2498725"/>
          <a:ext cx="3744912" cy="1362075"/>
        </p:xfrm>
        <a:graphic>
          <a:graphicData uri="http://schemas.openxmlformats.org/presentationml/2006/ole">
            <p:oleObj spid="_x0000_s97287" name="Формула" r:id="rId3" imgW="1155700" imgH="419100" progId="Equation.3">
              <p:embed/>
            </p:oleObj>
          </a:graphicData>
        </a:graphic>
      </p:graphicFrame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7289" name="Object 9"/>
          <p:cNvGraphicFramePr>
            <a:graphicFrameLocks noChangeAspect="1"/>
          </p:cNvGraphicFramePr>
          <p:nvPr/>
        </p:nvGraphicFramePr>
        <p:xfrm>
          <a:off x="4140200" y="2492375"/>
          <a:ext cx="1871663" cy="1273175"/>
        </p:xfrm>
        <a:graphic>
          <a:graphicData uri="http://schemas.openxmlformats.org/presentationml/2006/ole">
            <p:oleObj spid="_x0000_s97289" name="Формула" r:id="rId4" imgW="660113" imgH="444307" progId="Equation.3">
              <p:embed/>
            </p:oleObj>
          </a:graphicData>
        </a:graphic>
      </p:graphicFrame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7291" name="Object 11"/>
          <p:cNvGraphicFramePr>
            <a:graphicFrameLocks noChangeAspect="1"/>
          </p:cNvGraphicFramePr>
          <p:nvPr/>
        </p:nvGraphicFramePr>
        <p:xfrm>
          <a:off x="6011863" y="2547938"/>
          <a:ext cx="1944687" cy="1203325"/>
        </p:xfrm>
        <a:graphic>
          <a:graphicData uri="http://schemas.openxmlformats.org/presentationml/2006/ole">
            <p:oleObj spid="_x0000_s97291" name="Формула" r:id="rId5" imgW="672808" imgH="418918" progId="Equation.3">
              <p:embed/>
            </p:oleObj>
          </a:graphicData>
        </a:graphic>
      </p:graphicFrame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7293" name="Object 13"/>
          <p:cNvGraphicFramePr>
            <a:graphicFrameLocks noChangeAspect="1"/>
          </p:cNvGraphicFramePr>
          <p:nvPr/>
        </p:nvGraphicFramePr>
        <p:xfrm>
          <a:off x="7956550" y="2565400"/>
          <a:ext cx="758825" cy="1109663"/>
        </p:xfrm>
        <a:graphic>
          <a:graphicData uri="http://schemas.openxmlformats.org/presentationml/2006/ole">
            <p:oleObj spid="_x0000_s97293" name="Формула" r:id="rId6" imgW="266469" imgH="393359" progId="Equation.3">
              <p:embed/>
            </p:oleObj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Италия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8310" name="Object 6"/>
          <p:cNvGraphicFramePr>
            <a:graphicFrameLocks noChangeAspect="1"/>
          </p:cNvGraphicFramePr>
          <p:nvPr/>
        </p:nvGraphicFramePr>
        <p:xfrm>
          <a:off x="468313" y="2254250"/>
          <a:ext cx="4535487" cy="1339850"/>
        </p:xfrm>
        <a:graphic>
          <a:graphicData uri="http://schemas.openxmlformats.org/presentationml/2006/ole">
            <p:oleObj spid="_x0000_s98310" name="Формула" r:id="rId3" imgW="1511300" imgH="444500" progId="Equation.3">
              <p:embed/>
            </p:oleObj>
          </a:graphicData>
        </a:graphic>
      </p:graphicFrame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8312" name="Object 8"/>
          <p:cNvGraphicFramePr>
            <a:graphicFrameLocks noChangeAspect="1"/>
          </p:cNvGraphicFramePr>
          <p:nvPr/>
        </p:nvGraphicFramePr>
        <p:xfrm>
          <a:off x="5076825" y="2349500"/>
          <a:ext cx="3743325" cy="1196975"/>
        </p:xfrm>
        <a:graphic>
          <a:graphicData uri="http://schemas.openxmlformats.org/presentationml/2006/ole">
            <p:oleObj spid="_x0000_s98312" name="Формула" r:id="rId4" imgW="1396394" imgH="444307" progId="Equation.3">
              <p:embed/>
            </p:oleObj>
          </a:graphicData>
        </a:graphic>
      </p:graphicFrame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8314" name="Object 10"/>
          <p:cNvGraphicFramePr>
            <a:graphicFrameLocks noChangeAspect="1"/>
          </p:cNvGraphicFramePr>
          <p:nvPr/>
        </p:nvGraphicFramePr>
        <p:xfrm>
          <a:off x="468313" y="3933825"/>
          <a:ext cx="5543550" cy="1085850"/>
        </p:xfrm>
        <a:graphic>
          <a:graphicData uri="http://schemas.openxmlformats.org/presentationml/2006/ole">
            <p:oleObj spid="_x0000_s98314" name="Формула" r:id="rId5" imgW="2286000" imgH="444500" progId="Equation.3">
              <p:embed/>
            </p:oleObj>
          </a:graphicData>
        </a:graphic>
      </p:graphicFrame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8316" name="Object 12"/>
          <p:cNvGraphicFramePr>
            <a:graphicFrameLocks noChangeAspect="1"/>
          </p:cNvGraphicFramePr>
          <p:nvPr/>
        </p:nvGraphicFramePr>
        <p:xfrm>
          <a:off x="3851275" y="5157788"/>
          <a:ext cx="4319588" cy="1079500"/>
        </p:xfrm>
        <a:graphic>
          <a:graphicData uri="http://schemas.openxmlformats.org/presentationml/2006/ole">
            <p:oleObj spid="_x0000_s98316" name="Формула" r:id="rId6" imgW="1562100" imgH="393700" progId="Equation.3">
              <p:embed/>
            </p:oleObj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Испания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9337" name="Object 9"/>
          <p:cNvGraphicFramePr>
            <a:graphicFrameLocks noChangeAspect="1"/>
          </p:cNvGraphicFramePr>
          <p:nvPr/>
        </p:nvGraphicFramePr>
        <p:xfrm>
          <a:off x="468313" y="2189163"/>
          <a:ext cx="3887787" cy="1393825"/>
        </p:xfrm>
        <a:graphic>
          <a:graphicData uri="http://schemas.openxmlformats.org/presentationml/2006/ole">
            <p:oleObj spid="_x0000_s99337" name="Формула" r:id="rId3" imgW="1244600" imgH="444500" progId="Equation.3">
              <p:embed/>
            </p:oleObj>
          </a:graphicData>
        </a:graphic>
      </p:graphicFrame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9339" name="Object 11"/>
          <p:cNvGraphicFramePr>
            <a:graphicFrameLocks noChangeAspect="1"/>
          </p:cNvGraphicFramePr>
          <p:nvPr/>
        </p:nvGraphicFramePr>
        <p:xfrm>
          <a:off x="4427538" y="2276475"/>
          <a:ext cx="3529012" cy="1266825"/>
        </p:xfrm>
        <a:graphic>
          <a:graphicData uri="http://schemas.openxmlformats.org/presentationml/2006/ole">
            <p:oleObj spid="_x0000_s99339" name="Формула" r:id="rId4" imgW="1244600" imgH="444500" progId="Equation.3">
              <p:embed/>
            </p:oleObj>
          </a:graphicData>
        </a:graphic>
      </p:graphicFrame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9341" name="Object 13"/>
          <p:cNvGraphicFramePr>
            <a:graphicFrameLocks noChangeAspect="1"/>
          </p:cNvGraphicFramePr>
          <p:nvPr/>
        </p:nvGraphicFramePr>
        <p:xfrm>
          <a:off x="684213" y="3825875"/>
          <a:ext cx="4103687" cy="1408113"/>
        </p:xfrm>
        <a:graphic>
          <a:graphicData uri="http://schemas.openxmlformats.org/presentationml/2006/ole">
            <p:oleObj spid="_x0000_s99341" name="Формула" r:id="rId5" imgW="1307532" imgH="444307" progId="Equation.3">
              <p:embed/>
            </p:oleObj>
          </a:graphicData>
        </a:graphic>
      </p:graphicFrame>
      <p:sp>
        <p:nvSpPr>
          <p:cNvPr id="99342" name="Rectangle 1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9343" name="Object 15"/>
          <p:cNvGraphicFramePr>
            <a:graphicFrameLocks noChangeAspect="1"/>
          </p:cNvGraphicFramePr>
          <p:nvPr/>
        </p:nvGraphicFramePr>
        <p:xfrm>
          <a:off x="5003800" y="3860800"/>
          <a:ext cx="1943100" cy="1447800"/>
        </p:xfrm>
        <a:graphic>
          <a:graphicData uri="http://schemas.openxmlformats.org/presentationml/2006/ole">
            <p:oleObj spid="_x0000_s99343" name="Формула" r:id="rId6" imgW="558800" imgH="419100" progId="Equation.3">
              <p:embed/>
            </p:oleObj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0357" name="Object 5"/>
          <p:cNvGraphicFramePr>
            <a:graphicFrameLocks noChangeAspect="1"/>
          </p:cNvGraphicFramePr>
          <p:nvPr/>
        </p:nvGraphicFramePr>
        <p:xfrm>
          <a:off x="1187450" y="1700213"/>
          <a:ext cx="622300" cy="1139825"/>
        </p:xfrm>
        <a:graphic>
          <a:graphicData uri="http://schemas.openxmlformats.org/presentationml/2006/ole">
            <p:oleObj spid="_x0000_s100357" name="Формула" r:id="rId3" imgW="228600" imgH="419100" progId="Equation.3">
              <p:embed/>
            </p:oleObj>
          </a:graphicData>
        </a:graphic>
      </p:graphicFrame>
      <p:graphicFrame>
        <p:nvGraphicFramePr>
          <p:cNvPr id="100358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971550" y="3209925"/>
          <a:ext cx="1296988" cy="639763"/>
        </p:xfrm>
        <a:graphic>
          <a:graphicData uri="http://schemas.openxmlformats.org/presentationml/2006/ole">
            <p:oleObj spid="_x0000_s100358" name="Формула" r:id="rId4" imgW="495000" imgH="241200" progId="Equation.3">
              <p:embed/>
            </p:oleObj>
          </a:graphicData>
        </a:graphic>
      </p:graphicFrame>
      <p:graphicFrame>
        <p:nvGraphicFramePr>
          <p:cNvPr id="100359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1042988" y="4044950"/>
          <a:ext cx="704850" cy="1060450"/>
        </p:xfrm>
        <a:graphic>
          <a:graphicData uri="http://schemas.openxmlformats.org/presentationml/2006/ole">
            <p:oleObj spid="_x0000_s100359" name="Формула" r:id="rId5" imgW="266469" imgH="393359" progId="Equation.3">
              <p:embed/>
            </p:oleObj>
          </a:graphicData>
        </a:graphic>
      </p:graphicFrame>
      <p:graphicFrame>
        <p:nvGraphicFramePr>
          <p:cNvPr id="100360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1042988" y="5229225"/>
          <a:ext cx="881062" cy="1211263"/>
        </p:xfrm>
        <a:graphic>
          <a:graphicData uri="http://schemas.openxmlformats.org/presentationml/2006/ole">
            <p:oleObj spid="_x0000_s100360" name="Формула" r:id="rId6" imgW="304668" imgH="418918" progId="Equation.3">
              <p:embed/>
            </p:oleObj>
          </a:graphicData>
        </a:graphic>
      </p:graphicFrame>
      <p:graphicFrame>
        <p:nvGraphicFramePr>
          <p:cNvPr id="100361" name="Group 9"/>
          <p:cNvGraphicFramePr>
            <a:graphicFrameLocks noGrp="1"/>
          </p:cNvGraphicFramePr>
          <p:nvPr>
            <p:ph sz="quarter" idx="4"/>
          </p:nvPr>
        </p:nvGraphicFramePr>
        <p:xfrm>
          <a:off x="539750" y="476250"/>
          <a:ext cx="8147050" cy="6086477"/>
        </p:xfrm>
        <a:graphic>
          <a:graphicData uri="http://schemas.openxmlformats.org/drawingml/2006/table">
            <a:tbl>
              <a:tblPr/>
              <a:tblGrid>
                <a:gridCol w="2716213"/>
                <a:gridCol w="2714625"/>
                <a:gridCol w="2716212"/>
              </a:tblGrid>
              <a:tr h="1217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ответ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имя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страна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Хуан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Джованни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Джон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1187450" y="1700213"/>
          <a:ext cx="622300" cy="1139825"/>
        </p:xfrm>
        <a:graphic>
          <a:graphicData uri="http://schemas.openxmlformats.org/presentationml/2006/ole">
            <p:oleObj spid="_x0000_s101381" name="Формула" r:id="rId3" imgW="228600" imgH="419100" progId="Equation.3">
              <p:embed/>
            </p:oleObj>
          </a:graphicData>
        </a:graphic>
      </p:graphicFrame>
      <p:graphicFrame>
        <p:nvGraphicFramePr>
          <p:cNvPr id="101382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971550" y="3209925"/>
          <a:ext cx="1296988" cy="639763"/>
        </p:xfrm>
        <a:graphic>
          <a:graphicData uri="http://schemas.openxmlformats.org/presentationml/2006/ole">
            <p:oleObj spid="_x0000_s101382" name="Формула" r:id="rId4" imgW="495000" imgH="241200" progId="Equation.3">
              <p:embed/>
            </p:oleObj>
          </a:graphicData>
        </a:graphic>
      </p:graphicFrame>
      <p:graphicFrame>
        <p:nvGraphicFramePr>
          <p:cNvPr id="101383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1042988" y="4044950"/>
          <a:ext cx="704850" cy="1060450"/>
        </p:xfrm>
        <a:graphic>
          <a:graphicData uri="http://schemas.openxmlformats.org/presentationml/2006/ole">
            <p:oleObj spid="_x0000_s101383" name="Формула" r:id="rId5" imgW="266469" imgH="393359" progId="Equation.3">
              <p:embed/>
            </p:oleObj>
          </a:graphicData>
        </a:graphic>
      </p:graphicFrame>
      <p:graphicFrame>
        <p:nvGraphicFramePr>
          <p:cNvPr id="101384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1042988" y="5229225"/>
          <a:ext cx="881062" cy="1211263"/>
        </p:xfrm>
        <a:graphic>
          <a:graphicData uri="http://schemas.openxmlformats.org/presentationml/2006/ole">
            <p:oleObj spid="_x0000_s101384" name="Формула" r:id="rId6" imgW="304668" imgH="418918" progId="Equation.3">
              <p:embed/>
            </p:oleObj>
          </a:graphicData>
        </a:graphic>
      </p:graphicFrame>
      <p:graphicFrame>
        <p:nvGraphicFramePr>
          <p:cNvPr id="101385" name="Group 9"/>
          <p:cNvGraphicFramePr>
            <a:graphicFrameLocks noGrp="1"/>
          </p:cNvGraphicFramePr>
          <p:nvPr>
            <p:ph sz="quarter" idx="4"/>
          </p:nvPr>
        </p:nvGraphicFramePr>
        <p:xfrm>
          <a:off x="539750" y="476250"/>
          <a:ext cx="8147050" cy="6086477"/>
        </p:xfrm>
        <a:graphic>
          <a:graphicData uri="http://schemas.openxmlformats.org/drawingml/2006/table">
            <a:tbl>
              <a:tblPr/>
              <a:tblGrid>
                <a:gridCol w="2716213"/>
                <a:gridCol w="2714625"/>
                <a:gridCol w="2716212"/>
              </a:tblGrid>
              <a:tr h="1217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ответ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имя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страна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Хуан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" charset="0"/>
                        </a:rPr>
                        <a:t>Испания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Джованни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" charset="0"/>
                        </a:rPr>
                        <a:t>Италия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Джон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" charset="0"/>
                        </a:rPr>
                        <a:t>Англия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" charset="0"/>
                        </a:rPr>
                        <a:t>Франция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000099"/>
                </a:solidFill>
              </a:rPr>
              <a:t>работа в </a:t>
            </a:r>
            <a:r>
              <a:rPr lang="ru-RU"/>
              <a:t> 5-х </a:t>
            </a:r>
            <a:r>
              <a:rPr lang="ru-RU">
                <a:solidFill>
                  <a:srgbClr val="000099"/>
                </a:solidFill>
              </a:rPr>
              <a:t>классах</a:t>
            </a:r>
            <a:endParaRPr lang="ru-R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начале почти каждого урока спрашиваю теорию по параграфу – разгадай кроссворд, ответы на 5 вопросов, найди в тексте.</a:t>
            </a:r>
          </a:p>
          <a:p>
            <a:r>
              <a:rPr lang="ru-RU"/>
              <a:t>Задания, при выполнении которых, узнаем что-то новое не из области математики.</a:t>
            </a:r>
          </a:p>
          <a:p>
            <a:r>
              <a:rPr lang="ru-RU"/>
              <a:t>Использование заданий – ловушек.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000099"/>
                </a:solidFill>
              </a:rPr>
              <a:t>согласование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Учащиеся самостоятельно выполняют задания, затем согласовывают полученные результаты в паре или группе и озвучивают результат.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000099"/>
                </a:solidFill>
              </a:rPr>
              <a:t>согласование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Хорошо использовать при работе в парах или группах.</a:t>
            </a:r>
          </a:p>
          <a:p>
            <a:r>
              <a:rPr lang="ru-RU"/>
              <a:t>Если учащиеся класса не умеют работать в парах и группах, или это умение сформировано на низком уровне – тяжело использовать этот прием.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000099"/>
                </a:solidFill>
              </a:rPr>
              <a:t>задай вопрос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Учащимся предлагается придумать свои вопросы к изученной теме – устно или письменно.</a:t>
            </a:r>
          </a:p>
          <a:p>
            <a:r>
              <a:rPr lang="ru-RU"/>
              <a:t>Возможны варианты – время на подготовку есть или экспромт.</a:t>
            </a:r>
          </a:p>
          <a:p>
            <a:r>
              <a:rPr lang="ru-RU"/>
              <a:t>Используется при систематизации знаний, эффективен на обобщающих уроках.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000099"/>
                </a:solidFill>
              </a:rPr>
              <a:t>задай вопрос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Не только в виде «задай вопрос».</a:t>
            </a:r>
          </a:p>
          <a:p>
            <a:r>
              <a:rPr lang="ru-RU"/>
              <a:t>Учащиеся составляют 1 или несколько заданий по теме. Тем самым придумывая задания для того, чтобы оценить себя и других учеников по пройденному материалу.</a:t>
            </a:r>
          </a:p>
          <a:p>
            <a:pPr algn="ctr">
              <a:buFont typeface="Wingdings" pitchFamily="2" charset="2"/>
              <a:buNone/>
            </a:pPr>
            <a:r>
              <a:rPr lang="ru-RU"/>
              <a:t>«составь задания для проверочной или самостоятельной работы»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000099"/>
                </a:solidFill>
              </a:rPr>
              <a:t>найди ошибку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Учащиеся после обучения в начальной школе умеют выполнять задания такого типа и любят это делать.</a:t>
            </a:r>
          </a:p>
          <a:p>
            <a:r>
              <a:rPr lang="ru-RU"/>
              <a:t>С объяснением того, как могла появиться та или иная ошибка и как ее исправить.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1835150" y="1484313"/>
            <a:ext cx="6840538" cy="504825"/>
            <a:chOff x="1156" y="935"/>
            <a:chExt cx="4309" cy="318"/>
          </a:xfrm>
        </p:grpSpPr>
        <p:sp>
          <p:nvSpPr>
            <p:cNvPr id="70661" name="Oval 5"/>
            <p:cNvSpPr>
              <a:spLocks noChangeArrowheads="1"/>
            </p:cNvSpPr>
            <p:nvPr/>
          </p:nvSpPr>
          <p:spPr bwMode="auto">
            <a:xfrm>
              <a:off x="3878" y="1071"/>
              <a:ext cx="79" cy="7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2" name="Oval 6"/>
            <p:cNvSpPr>
              <a:spLocks noChangeArrowheads="1"/>
            </p:cNvSpPr>
            <p:nvPr/>
          </p:nvSpPr>
          <p:spPr bwMode="auto">
            <a:xfrm>
              <a:off x="1519" y="1026"/>
              <a:ext cx="79" cy="7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3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156" y="935"/>
              <a:ext cx="4309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19050">
                    <a:solidFill>
                      <a:srgbClr val="00CCFF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5   123   20 &lt; 4   122   25</a:t>
              </a:r>
            </a:p>
          </p:txBody>
        </p:sp>
        <p:sp>
          <p:nvSpPr>
            <p:cNvPr id="70664" name="Oval 8"/>
            <p:cNvSpPr>
              <a:spLocks noChangeArrowheads="1"/>
            </p:cNvSpPr>
            <p:nvPr/>
          </p:nvSpPr>
          <p:spPr bwMode="auto">
            <a:xfrm>
              <a:off x="4876" y="1071"/>
              <a:ext cx="79" cy="7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5" name="Oval 9"/>
            <p:cNvSpPr>
              <a:spLocks noChangeArrowheads="1"/>
            </p:cNvSpPr>
            <p:nvPr/>
          </p:nvSpPr>
          <p:spPr bwMode="auto">
            <a:xfrm>
              <a:off x="2472" y="1026"/>
              <a:ext cx="79" cy="7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0666" name="AutoShape 10"/>
          <p:cNvSpPr>
            <a:spLocks/>
          </p:cNvSpPr>
          <p:nvPr/>
        </p:nvSpPr>
        <p:spPr bwMode="auto">
          <a:xfrm rot="16200000">
            <a:off x="3091656" y="732632"/>
            <a:ext cx="441325" cy="3097212"/>
          </a:xfrm>
          <a:prstGeom prst="leftBrace">
            <a:avLst>
              <a:gd name="adj1" fmla="val 58483"/>
              <a:gd name="adj2" fmla="val 50000"/>
            </a:avLst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67" name="AutoShape 11"/>
          <p:cNvSpPr>
            <a:spLocks/>
          </p:cNvSpPr>
          <p:nvPr/>
        </p:nvSpPr>
        <p:spPr bwMode="auto">
          <a:xfrm rot="16200000">
            <a:off x="6979444" y="732631"/>
            <a:ext cx="441325" cy="3097213"/>
          </a:xfrm>
          <a:prstGeom prst="leftBrace">
            <a:avLst>
              <a:gd name="adj1" fmla="val 58483"/>
              <a:gd name="adj2" fmla="val 50000"/>
            </a:avLst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68" name="WordArt 12"/>
          <p:cNvSpPr>
            <a:spLocks noChangeArrowheads="1" noChangeShapeType="1" noTextEdit="1"/>
          </p:cNvSpPr>
          <p:nvPr/>
        </p:nvSpPr>
        <p:spPr bwMode="auto">
          <a:xfrm>
            <a:off x="2555875" y="2565400"/>
            <a:ext cx="151130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12300</a:t>
            </a:r>
          </a:p>
        </p:txBody>
      </p:sp>
      <p:sp>
        <p:nvSpPr>
          <p:cNvPr id="70669" name="WordArt 13"/>
          <p:cNvSpPr>
            <a:spLocks noChangeArrowheads="1" noChangeShapeType="1" noTextEdit="1"/>
          </p:cNvSpPr>
          <p:nvPr/>
        </p:nvSpPr>
        <p:spPr bwMode="auto">
          <a:xfrm>
            <a:off x="6443663" y="2565400"/>
            <a:ext cx="151130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12200</a:t>
            </a:r>
          </a:p>
        </p:txBody>
      </p:sp>
      <p:sp>
        <p:nvSpPr>
          <p:cNvPr id="70670" name="WordArt 14"/>
          <p:cNvSpPr>
            <a:spLocks noChangeArrowheads="1" noChangeShapeType="1" noTextEdit="1"/>
          </p:cNvSpPr>
          <p:nvPr/>
        </p:nvSpPr>
        <p:spPr bwMode="auto">
          <a:xfrm>
            <a:off x="5076825" y="2636838"/>
            <a:ext cx="4318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&gt;</a:t>
            </a:r>
          </a:p>
        </p:txBody>
      </p:sp>
      <p:sp>
        <p:nvSpPr>
          <p:cNvPr id="70671" name="Freeform 15"/>
          <p:cNvSpPr>
            <a:spLocks/>
          </p:cNvSpPr>
          <p:nvPr/>
        </p:nvSpPr>
        <p:spPr bwMode="auto">
          <a:xfrm>
            <a:off x="5148263" y="1484313"/>
            <a:ext cx="346075" cy="619125"/>
          </a:xfrm>
          <a:custGeom>
            <a:avLst/>
            <a:gdLst/>
            <a:ahLst/>
            <a:cxnLst>
              <a:cxn ang="0">
                <a:pos x="0" y="390"/>
              </a:cxn>
              <a:cxn ang="0">
                <a:pos x="218" y="0"/>
              </a:cxn>
            </a:cxnLst>
            <a:rect l="0" t="0" r="r" b="b"/>
            <a:pathLst>
              <a:path w="218" h="390">
                <a:moveTo>
                  <a:pt x="0" y="390"/>
                </a:moveTo>
                <a:lnTo>
                  <a:pt x="218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70684" name="Group 28"/>
          <p:cNvGrpSpPr>
            <a:grpSpLocks/>
          </p:cNvGrpSpPr>
          <p:nvPr/>
        </p:nvGrpSpPr>
        <p:grpSpPr bwMode="auto">
          <a:xfrm>
            <a:off x="2411413" y="4221163"/>
            <a:ext cx="5976937" cy="504825"/>
            <a:chOff x="1565" y="3566"/>
            <a:chExt cx="3765" cy="318"/>
          </a:xfrm>
        </p:grpSpPr>
        <p:sp>
          <p:nvSpPr>
            <p:cNvPr id="70685" name="Oval 29"/>
            <p:cNvSpPr>
              <a:spLocks noChangeArrowheads="1"/>
            </p:cNvSpPr>
            <p:nvPr/>
          </p:nvSpPr>
          <p:spPr bwMode="auto">
            <a:xfrm>
              <a:off x="2154" y="3748"/>
              <a:ext cx="79" cy="7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86" name="Oval 30"/>
            <p:cNvSpPr>
              <a:spLocks noChangeArrowheads="1"/>
            </p:cNvSpPr>
            <p:nvPr/>
          </p:nvSpPr>
          <p:spPr bwMode="auto">
            <a:xfrm>
              <a:off x="3107" y="3748"/>
              <a:ext cx="79" cy="7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87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1565" y="3566"/>
              <a:ext cx="3765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19050">
                    <a:solidFill>
                      <a:srgbClr val="00CCFF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55   102   2 &gt; 50   103</a:t>
              </a:r>
            </a:p>
          </p:txBody>
        </p:sp>
        <p:sp>
          <p:nvSpPr>
            <p:cNvPr id="70688" name="Oval 32"/>
            <p:cNvSpPr>
              <a:spLocks noChangeArrowheads="1"/>
            </p:cNvSpPr>
            <p:nvPr/>
          </p:nvSpPr>
          <p:spPr bwMode="auto">
            <a:xfrm>
              <a:off x="4513" y="3748"/>
              <a:ext cx="79" cy="7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6" grpId="0" animBg="1"/>
      <p:bldP spid="70667" grpId="0" animBg="1"/>
      <p:bldP spid="70668" grpId="0" animBg="1"/>
      <p:bldP spid="70669" grpId="0" animBg="1"/>
      <p:bldP spid="70670" grpId="0" animBg="1"/>
      <p:bldP spid="70671" grpId="0" animBg="1"/>
    </p:bldLst>
  </p:timing>
</p:sld>
</file>

<file path=ppt/theme/theme1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73</TotalTime>
  <Words>1053</Words>
  <Application>Microsoft Office PowerPoint</Application>
  <PresentationFormat>Экран (4:3)</PresentationFormat>
  <Paragraphs>178</Paragraphs>
  <Slides>38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3" baseType="lpstr">
      <vt:lpstr>Arial</vt:lpstr>
      <vt:lpstr>Times New Roman</vt:lpstr>
      <vt:lpstr>Wingdings</vt:lpstr>
      <vt:lpstr>Водяные знаки</vt:lpstr>
      <vt:lpstr>Microsoft Equation 3.0</vt:lpstr>
      <vt:lpstr>Слайд 1</vt:lpstr>
      <vt:lpstr>взаимопроверка</vt:lpstr>
      <vt:lpstr>взаимопроверка</vt:lpstr>
      <vt:lpstr>согласование</vt:lpstr>
      <vt:lpstr>согласование</vt:lpstr>
      <vt:lpstr>задай вопрос</vt:lpstr>
      <vt:lpstr>задай вопрос</vt:lpstr>
      <vt:lpstr>найди ошибку</vt:lpstr>
      <vt:lpstr>Слайд 9</vt:lpstr>
      <vt:lpstr>ромашка</vt:lpstr>
      <vt:lpstr>Устный счет</vt:lpstr>
      <vt:lpstr>соревнование</vt:lpstr>
      <vt:lpstr>соревнование</vt:lpstr>
      <vt:lpstr>постановка проблемы через задачи</vt:lpstr>
      <vt:lpstr>постановка учебной задачи</vt:lpstr>
      <vt:lpstr>получи бонус</vt:lpstr>
      <vt:lpstr>получи бонус</vt:lpstr>
      <vt:lpstr>ассоциации</vt:lpstr>
      <vt:lpstr>верю - не верю</vt:lpstr>
      <vt:lpstr>верю - не верю</vt:lpstr>
      <vt:lpstr>а вы знаете, что…</vt:lpstr>
      <vt:lpstr>Решите уравнение:</vt:lpstr>
      <vt:lpstr>Решите уравнение:</vt:lpstr>
      <vt:lpstr>Решите уравнение:</vt:lpstr>
      <vt:lpstr>Решите уравнение:</vt:lpstr>
      <vt:lpstr>Решите уравнение:</vt:lpstr>
      <vt:lpstr>Решите уравнение:</vt:lpstr>
      <vt:lpstr>Используя найденные корни уравнений и слова, с ними связанные, заполните пропуски в тексте</vt:lpstr>
      <vt:lpstr>Издавна люди готовили различные каши из злаков. Например, пшенная каша получается  из 77 проса, перловая – из 52 ячменя, а манная –    из 15 пшеницы.</vt:lpstr>
      <vt:lpstr>Деление дробей</vt:lpstr>
      <vt:lpstr>Германия</vt:lpstr>
      <vt:lpstr>Франция</vt:lpstr>
      <vt:lpstr>Англия</vt:lpstr>
      <vt:lpstr>Италия</vt:lpstr>
      <vt:lpstr>Испания</vt:lpstr>
      <vt:lpstr>Слайд 36</vt:lpstr>
      <vt:lpstr>Слайд 37</vt:lpstr>
      <vt:lpstr>работа в  5-х классах</vt:lpstr>
    </vt:vector>
  </TitlesOfParts>
  <Company>domlenaf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материалов Интернет-проекта</dc:title>
  <dc:creator>lenaf</dc:creator>
  <cp:lastModifiedBy>Пользователь</cp:lastModifiedBy>
  <cp:revision>15</cp:revision>
  <dcterms:created xsi:type="dcterms:W3CDTF">2011-11-02T16:18:38Z</dcterms:created>
  <dcterms:modified xsi:type="dcterms:W3CDTF">2013-11-26T13:10:29Z</dcterms:modified>
</cp:coreProperties>
</file>