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4" r:id="rId1"/>
  </p:sldMasterIdLst>
  <p:notesMasterIdLst>
    <p:notesMasterId r:id="rId22"/>
  </p:notesMasterIdLst>
  <p:sldIdLst>
    <p:sldId id="259" r:id="rId2"/>
    <p:sldId id="370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282" r:id="rId11"/>
    <p:sldId id="283" r:id="rId12"/>
    <p:sldId id="260" r:id="rId13"/>
    <p:sldId id="281" r:id="rId14"/>
    <p:sldId id="262" r:id="rId15"/>
    <p:sldId id="388" r:id="rId16"/>
    <p:sldId id="389" r:id="rId17"/>
    <p:sldId id="390" r:id="rId18"/>
    <p:sldId id="391" r:id="rId19"/>
    <p:sldId id="387" r:id="rId20"/>
    <p:sldId id="28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FF"/>
    </p:penClr>
  </p:showPr>
  <p:clrMru>
    <a:srgbClr val="FF3300"/>
    <a:srgbClr val="FFFF00"/>
    <a:srgbClr val="FF0066"/>
    <a:srgbClr val="008000"/>
    <a:srgbClr val="009900"/>
    <a:srgbClr val="660033"/>
    <a:srgbClr val="FF66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89818" autoAdjust="0"/>
  </p:normalViewPr>
  <p:slideViewPr>
    <p:cSldViewPr>
      <p:cViewPr varScale="1">
        <p:scale>
          <a:sx n="61" d="100"/>
          <a:sy n="6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A16ED1-43C9-4230-A84B-0D75E6FE75F2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6D7AA3-595B-41A1-A523-9A265FA35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D26BCF04-0D6A-4649-B904-F1A5F482A194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018211A8-0DC0-466E-8741-6B92484586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DCFB07-112C-4B20-BFCF-B636ADF7551E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F3FEE-497A-4B27-9254-068EFED564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6C22E-D1C7-4308-B258-31634BCA2725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70121-0486-4EF2-9EC5-EE2DFCB5C4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E236201-C2BC-48C6-A58A-6C9A9240BFB5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77EC571-FBAC-47D1-9856-CFD8CCBC54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7B71392-5E70-4B37-A0AB-3D12080CD218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55F10854-4A0B-4691-B97C-EDE82B0578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46319-9EA5-4F9F-B518-D322BD7EACB7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FF39B-79BE-4CD7-B75C-4BED8C9B88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37AE7-9FC8-4F0A-82FB-9DE065B50C9E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FAD63-0CB3-468E-9991-C5FEE81041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EF86A85-BCCF-4757-832A-762B50AFB6CE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311B7C3-08D7-4D2F-B362-C6EEC2089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D239CC-07F5-4397-BB2C-62018F6B875C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4EEF8-FB86-47EB-A7C0-30DABDD1E1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C74625F-EA2E-49E2-A358-ABE24A7C2C1D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D8369CB-ACCF-4EEB-A8AA-7E2F1277E2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D5478DB-760C-4311-A68C-E78D38C15B7B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1CF38F2-6240-45C5-B9D2-2E5E65DE64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5815DB-98FC-4B81-9DF4-6BA9F38277F0}" type="datetimeFigureOut">
              <a:rPr lang="ru-RU" smtClean="0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42E291-B604-4285-970F-75EB0CF473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transition>
    <p:cut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Cj040802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0"/>
            <a:ext cx="8351837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Cambria" pitchFamily="18" charset="0"/>
              </a:rPr>
              <a:t>МБОУ «</a:t>
            </a:r>
            <a:r>
              <a:rPr lang="ru-RU" sz="2200" b="1" dirty="0" err="1" smtClean="0">
                <a:latin typeface="Cambria" pitchFamily="18" charset="0"/>
              </a:rPr>
              <a:t>Чульская</a:t>
            </a:r>
            <a:r>
              <a:rPr lang="ru-RU" sz="2200" b="1" dirty="0" smtClean="0">
                <a:latin typeface="Cambria" pitchFamily="18" charset="0"/>
              </a:rPr>
              <a:t> основная общеобразовательная школа»</a:t>
            </a:r>
          </a:p>
          <a:p>
            <a:pPr algn="ctr"/>
            <a:endParaRPr lang="ru-RU" sz="4000" b="1" dirty="0" smtClean="0">
              <a:latin typeface="Cambria" pitchFamily="18" charset="0"/>
            </a:endParaRPr>
          </a:p>
          <a:p>
            <a:pPr algn="ctr"/>
            <a:r>
              <a:rPr lang="ru-RU" sz="4000" b="1" dirty="0" smtClean="0">
                <a:latin typeface="Cambria" pitchFamily="18" charset="0"/>
              </a:rPr>
              <a:t>Экология и безопасность.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Cambria" pitchFamily="18" charset="0"/>
              </a:rPr>
              <a:t>Загрязнение окружающей природной среды и здоровье человека</a:t>
            </a:r>
            <a:endParaRPr lang="ru-RU" sz="40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endParaRPr lang="ru-RU" sz="2400" b="1" dirty="0">
              <a:solidFill>
                <a:srgbClr val="FF0066"/>
              </a:solidFill>
              <a:latin typeface="Cambria" pitchFamily="18" charset="0"/>
            </a:endParaRPr>
          </a:p>
          <a:p>
            <a:pPr algn="ctr"/>
            <a:endParaRPr lang="ru-RU" sz="2400" b="1" dirty="0">
              <a:latin typeface="Cambria" pitchFamily="18" charset="0"/>
            </a:endParaRPr>
          </a:p>
          <a:p>
            <a:pPr algn="ctr"/>
            <a:endParaRPr lang="ru-RU" sz="2400" b="1" dirty="0" smtClean="0">
              <a:latin typeface="Cambria" pitchFamily="18" charset="0"/>
            </a:endParaRPr>
          </a:p>
          <a:p>
            <a:pPr algn="ctr"/>
            <a:endParaRPr lang="ru-RU" sz="2400" b="1" dirty="0">
              <a:latin typeface="Cambria" pitchFamily="18" charset="0"/>
            </a:endParaRPr>
          </a:p>
          <a:p>
            <a:pPr algn="r"/>
            <a:endParaRPr lang="ru-RU" sz="2400" b="1" dirty="0" smtClean="0">
              <a:latin typeface="Cambria" pitchFamily="18" charset="0"/>
            </a:endParaRPr>
          </a:p>
          <a:p>
            <a:pPr algn="r"/>
            <a:r>
              <a:rPr lang="ru-RU" sz="2400" b="1" dirty="0" err="1" smtClean="0">
                <a:latin typeface="Cambria" pitchFamily="18" charset="0"/>
              </a:rPr>
              <a:t>Береснев</a:t>
            </a:r>
            <a:r>
              <a:rPr lang="ru-RU" sz="2400" b="1" dirty="0" smtClean="0">
                <a:latin typeface="Cambria" pitchFamily="18" charset="0"/>
              </a:rPr>
              <a:t> А.А.</a:t>
            </a:r>
          </a:p>
          <a:p>
            <a:pPr algn="ctr"/>
            <a:endParaRPr lang="ru-RU" sz="2400" b="1" dirty="0" smtClean="0">
              <a:latin typeface="Cambria" pitchFamily="18" charset="0"/>
            </a:endParaRPr>
          </a:p>
          <a:p>
            <a:pPr algn="ctr"/>
            <a:r>
              <a:rPr lang="ru-RU" sz="2400" b="1" dirty="0" smtClean="0">
                <a:latin typeface="Cambria" pitchFamily="18" charset="0"/>
              </a:rPr>
              <a:t>2014 год</a:t>
            </a:r>
          </a:p>
          <a:p>
            <a:pPr algn="ctr"/>
            <a:r>
              <a:rPr lang="ru-RU" sz="2400" b="1" dirty="0" smtClean="0">
                <a:latin typeface="Cambria" pitchFamily="18" charset="0"/>
              </a:rPr>
              <a:t>село </a:t>
            </a:r>
            <a:r>
              <a:rPr lang="ru-RU" sz="2400" b="1" dirty="0" err="1" smtClean="0">
                <a:latin typeface="Cambria" pitchFamily="18" charset="0"/>
              </a:rPr>
              <a:t>Чиндат</a:t>
            </a:r>
            <a:endParaRPr lang="ru-RU" sz="2400" b="1" dirty="0">
              <a:latin typeface="Cambria" pitchFamily="18" charset="0"/>
            </a:endParaRPr>
          </a:p>
          <a:p>
            <a:pPr algn="ctr"/>
            <a:endParaRPr lang="ru-RU" sz="2400" b="1" dirty="0">
              <a:latin typeface="Cambria" pitchFamily="18" charset="0"/>
            </a:endParaRPr>
          </a:p>
          <a:p>
            <a:pPr algn="ctr"/>
            <a:endParaRPr lang="ru-RU" sz="24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 descr="D:\МАМА\ОФОРМЛЕНИЕ\аним\кро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97152"/>
            <a:ext cx="1736725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ьная выноска 4"/>
          <p:cNvSpPr/>
          <p:nvPr/>
        </p:nvSpPr>
        <p:spPr>
          <a:xfrm>
            <a:off x="0" y="188640"/>
            <a:ext cx="8964488" cy="5184576"/>
          </a:xfrm>
          <a:prstGeom prst="wedgeEllipseCallout">
            <a:avLst>
              <a:gd name="adj1" fmla="val -17375"/>
              <a:gd name="adj2" fmla="val 60005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Качество жизни человека зависит от состояния окружающей среды. Чистая вода, свежий воздух и плодородная почва — все это не­обходимо людям для полноценного и здорового существования. Загрязненный воздух может стать источником проникновения вредных веществ в организм через органы дыхания. Загрязнение почвы и грунтовых вод уменьшает продуктивность сельскохозяйственных угодий, приводит к снижению качества пищи. Все это представляет угрозу для здоровья человека.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рисунки 5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2388"/>
            <a:ext cx="9144000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Cambria" pitchFamily="18" charset="0"/>
              </a:rPr>
              <a:t>Природная </a:t>
            </a:r>
            <a:r>
              <a:rPr lang="ru-RU" sz="2400" b="1" dirty="0">
                <a:latin typeface="Cambria" pitchFamily="18" charset="0"/>
              </a:rPr>
              <a:t>среда (природа) </a:t>
            </a:r>
            <a:r>
              <a:rPr lang="ru-RU" sz="2400" b="1" dirty="0" smtClean="0">
                <a:latin typeface="Cambria" pitchFamily="18" charset="0"/>
              </a:rPr>
              <a:t> - </a:t>
            </a:r>
            <a:r>
              <a:rPr lang="ru-RU" sz="2400" dirty="0">
                <a:latin typeface="Cambria" pitchFamily="18" charset="0"/>
              </a:rPr>
              <a:t>совокупность объектов и систем материального мира в их </a:t>
            </a:r>
            <a:r>
              <a:rPr lang="ru-RU" sz="2400" dirty="0" smtClean="0">
                <a:latin typeface="Cambria" pitchFamily="18" charset="0"/>
              </a:rPr>
              <a:t>естественном </a:t>
            </a:r>
            <a:r>
              <a:rPr lang="ru-RU" sz="2400" dirty="0">
                <a:latin typeface="Cambria" pitchFamily="18" charset="0"/>
              </a:rPr>
              <a:t>состоянии, не являющемся продуктом трудовой деятельности </a:t>
            </a:r>
            <a:r>
              <a:rPr lang="ru-RU" sz="2400" dirty="0" smtClean="0">
                <a:latin typeface="Cambria" pitchFamily="18" charset="0"/>
              </a:rPr>
              <a:t>человека</a:t>
            </a:r>
            <a:r>
              <a:rPr lang="ru-RU" sz="2400" dirty="0">
                <a:latin typeface="Cambria" pitchFamily="18" charset="0"/>
              </a:rPr>
              <a:t>.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628800"/>
            <a:ext cx="88934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Оболочка Земли, состав, строение и энергетика которой определяются совокупной деятельностью живых организмов, называется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биосферой.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780928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Основной отличительной особенностью живого вещества является способ использования энергии. Живые существа способны улавливать энергию, приходящую на Землю в виде солнечного света, удерживать ее в виде энергии сложных органических соединений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биомасса)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передавать друг другу, трансформировать энергию в механическую, электрическую, тепловую и в другие виды энергии. Неживые тела не способны к этому, они преимущественно могут рассеивать энергию (например, нагреваться).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Предельно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допустимые нормы 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концентрации 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(ПДК)</a:t>
            </a:r>
            <a:r>
              <a:rPr lang="ru-RU" sz="2400" dirty="0">
                <a:solidFill>
                  <a:srgbClr val="FF0000"/>
                </a:solidFill>
                <a:latin typeface="Cambria" pitchFamily="18" charset="0"/>
              </a:rPr>
              <a:t> вредных веществ в атмосфере, в почве и в </a:t>
            </a:r>
            <a:r>
              <a:rPr lang="ru-RU" sz="2400" dirty="0" smtClean="0">
                <a:solidFill>
                  <a:srgbClr val="FF0000"/>
                </a:solidFill>
                <a:latin typeface="Cambria" pitchFamily="18" charset="0"/>
              </a:rPr>
              <a:t>воде</a:t>
            </a:r>
            <a:endParaRPr lang="ru-RU" sz="24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528" y="1196752"/>
            <a:ext cx="84421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 основным источникам загрязнения атмосферы относятся предприятия топливно-энергетического комплекса, транспорт, промышленные предприятия. В одних случаях воздух загрязняется газообразными примесями, в других — взвешенными частицами.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Газообразные примеси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включают оксиды углерода, азота, серы и углеводороды.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Взвешенные частицы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представляют собой пыль естественного и искусственного происхождения (зола, сажа, почвенная пыль). Широко используемый в строительстве асбест (его легко вдыхаемые волокна) вызывает хроническое раздражение легочной ткани, которое может привести к заболеванию раком легких.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115616" y="2348880"/>
            <a:ext cx="7452320" cy="3416320"/>
          </a:xfrm>
          <a:prstGeom prst="homePlat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Особую опасность представляет загрязнение тяжелыми металлами.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Свинец, кадмий, ртуть, медь, никель, цинк, хром, ванадий — практически постоянные компоненты воздуха промышленных центров. Свыше 250 тыс. т свинца ежегодно в мире выбрасывается в воздух с выхлопными газами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автомобилей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4" name="Молния 3"/>
          <p:cNvSpPr/>
          <p:nvPr/>
        </p:nvSpPr>
        <p:spPr>
          <a:xfrm>
            <a:off x="323528" y="548680"/>
            <a:ext cx="3816424" cy="1728192"/>
          </a:xfrm>
          <a:prstGeom prst="lightningBol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51520" y="548680"/>
            <a:ext cx="86409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Загрязнение почв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 роли основных загрязнителей почв выступают металлы и их соединения, радиоактивные элементы, а также удобрения и пестициды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применяемые в сельском хозяйстве.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 наиболее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опасным загрязнителям почв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относятся ртуть, свинец и их соединения.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Ртуть поступает в окружающую среду при применении ртутьсодержащих   пестицидов.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Пестициды —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химические и биологические средства, используемые для борьбы с вредителями и болезнями растений, с сорной растительностью. Пестициды, как правило, обладают токсическими свойствами, многие из них могут накапливаться в почве и поступать в организм человека через дыхательные пути, желудочно-кишечный тракт, кожу и слизистые оболочки.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Запомните!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23528" y="1844824"/>
            <a:ext cx="82089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50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Загрязнение почв свинцом и его соединениями носит наиболее массовый и опасный характер.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50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Соединения свинца используются в качестве антидетонационных добавок к бензину, поэтому автотранспорт является едва ли не основным источником свинцового загрязнения природной среды. Содержание свинца в почвах зависит от расположения автодорог и плотности автомобильного движения по ним. Так, например, почва вблизи крупных автомагистралей загрязнена свинцом до 1500 м от обочины.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8011" y="548680"/>
            <a:ext cx="3300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Загрязнение почв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Радиоактивные элементы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могут попадать в почву и накапливаться в ней в результате выпадения осадков после атомных взрывов или при удалении жидких и твердых радио­активных отходов промышленных предприятий или научно-исследовательских учреждений, связанных с изучением и использованием атомной энергии. Радиоактивные изотопы из почв попадают в растения и организмы животных и человека, накапливаясь в них в определенных тканях и органах: стронций-90 — в костях и зубах, цезий-137 — в мышцах, йод-131 — в щитовидной железе и т. 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0"/>
            <a:ext cx="3300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Загрязнение почв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464496"/>
            <a:ext cx="396044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832196" y="-63787"/>
            <a:ext cx="34796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Загрязнение вод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51520" y="476672"/>
            <a:ext cx="860444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Основными загрязнителями поверхностных вод являются нефть и нефтепродукты, которые поступают в результате естественных выходов нефти в районах залегания, нефтедобычи, транспортировки, ее переработки и использования в качестве топлива и промышленного сырья.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491880" y="2132856"/>
            <a:ext cx="20730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44016" y="2852936"/>
            <a:ext cx="867645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Детергенты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— синтетические моющие средства, которые находят все более широкое применение в промышленности, на транспорте, в коммунально-бытовом хозяйстве.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2008" y="4113654"/>
            <a:ext cx="867645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Воды подвергаются также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термическому загрязнению.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Когда электростанции потребляют воду для конденсации отработанного пара, они возвращают ее в водоем на 10—30 °С подогретой, уменьшают содержание растворенного в воде кислорода, увеличивают токсичность загрязняющих воду примесей.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/>
              <a:t>Запомните!</a:t>
            </a:r>
            <a:endParaRPr lang="ru-RU" b="1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51520" y="692697"/>
            <a:ext cx="853244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Загрязнение атмосферы, почв и воды приводит к нарушениям существующих в природе циклов обмена веществ и энергии. Из-за увеличения масштабов техногенной деятельности человека наметились глобальные изменения в биосфере, которые уже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сказываются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 здоровье человека и состоянии генетического фонда человечества. Эти изменения в дальнейшем могут привести к необратимым процессам и в конечном итоге к невыносимым условиям существования человека на Земле.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 настоящее время, чтобы понять и ответственно оценить все процессы, которые происходят на планете Земля, связанные с производственной деятельностью, необходимо сформировать у каждого человека реальное экологическое мировоззрение и воспитывать общую культуру в области экологической безопасности.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j00788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861048"/>
            <a:ext cx="3563888" cy="27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619672" y="0"/>
            <a:ext cx="58847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Вопросы для самоконтроля: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23528" y="580038"/>
            <a:ext cx="84249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Как влияет жизнедеятельность человека на окружающую природную среду?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Какие факторы определяют экологическую обстановку в районе вашего проживания?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Как влияет загрязнение атмосферы, почв и природных вод на здоровье человека?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Почему так остро в настоящее время встал вопрос по защите окружающей природной среды?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Какие качества человека характеризуют его общий уровень культуры в области экологической безопасности?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9144000" cy="1844675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ru-RU" sz="3200" b="1" dirty="0">
                <a:solidFill>
                  <a:srgbClr val="003366"/>
                </a:solidFill>
              </a:rPr>
              <a:t>1. Находясь в лесу (поле) зимой, вы, кажется, отморозили руку. </a:t>
            </a:r>
            <a:br>
              <a:rPr lang="ru-RU" sz="3200" b="1" dirty="0">
                <a:solidFill>
                  <a:srgbClr val="003366"/>
                </a:solidFill>
              </a:rPr>
            </a:br>
            <a:r>
              <a:rPr lang="ru-RU" sz="3200" b="1" dirty="0" smtClean="0">
                <a:solidFill>
                  <a:srgbClr val="003366"/>
                </a:solidFill>
              </a:rPr>
              <a:t>Вы будете:</a:t>
            </a:r>
            <a:r>
              <a:rPr lang="ru-RU" sz="3200" b="1" dirty="0">
                <a:solidFill>
                  <a:srgbClr val="003366"/>
                </a:solidFill>
              </a:rPr>
              <a:t/>
            </a:r>
            <a:br>
              <a:rPr lang="ru-RU" sz="3200" b="1" dirty="0">
                <a:solidFill>
                  <a:srgbClr val="003366"/>
                </a:solidFill>
              </a:rPr>
            </a:b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492896"/>
            <a:ext cx="9144000" cy="47244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/>
              <a:t>а) растирать её снегом;</a:t>
            </a:r>
          </a:p>
          <a:p>
            <a:pPr algn="ctr">
              <a:buFontTx/>
              <a:buNone/>
            </a:pPr>
            <a:r>
              <a:rPr lang="ru-RU" b="1" dirty="0"/>
              <a:t>б) согреваться около костра;</a:t>
            </a:r>
          </a:p>
          <a:p>
            <a:pPr algn="ctr">
              <a:buFontTx/>
              <a:buNone/>
            </a:pPr>
            <a:r>
              <a:rPr lang="ru-RU" b="1" dirty="0"/>
              <a:t>в) согревать её собственным </a:t>
            </a:r>
            <a:r>
              <a:rPr lang="ru-RU" b="1" dirty="0" smtClean="0"/>
              <a:t>теплом.</a:t>
            </a:r>
            <a:endParaRPr lang="ru-RU" b="1" dirty="0"/>
          </a:p>
        </p:txBody>
      </p:sp>
      <p:pic>
        <p:nvPicPr>
          <p:cNvPr id="3077" name="Picture 5" descr="J032374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14800"/>
            <a:ext cx="3706813" cy="274320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144000" cy="980728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838200" marR="0" lvl="0" indent="-838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Актуализация знаний</a:t>
            </a:r>
            <a:b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рисунки 7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9512" y="105887"/>
            <a:ext cx="867645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Домашнее задание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Составьте перечень промышленных объектов, которые расположены в районе вашего проживания и их влияние на экологическую обстановку в районе. Свои наблюдения и выводы запишите в дневник безопасности, посоветовавшись предварительно с преподавателем ОБЖ.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J0286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1331913" cy="1273175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2663825"/>
          </a:xfrm>
        </p:spPr>
        <p:txBody>
          <a:bodyPr>
            <a:normAutofit fontScale="90000"/>
          </a:bodyPr>
          <a:lstStyle/>
          <a:p>
            <a:pPr marL="185738" algn="ctr"/>
            <a:r>
              <a:rPr lang="ru-RU" sz="3200" b="1" dirty="0">
                <a:solidFill>
                  <a:srgbClr val="003366"/>
                </a:solidFill>
              </a:rPr>
              <a:t>2. Вам необходимо переправиться вброд через реку с быстрым течением. </a:t>
            </a:r>
            <a:br>
              <a:rPr lang="ru-RU" sz="3200" b="1" dirty="0">
                <a:solidFill>
                  <a:srgbClr val="003366"/>
                </a:solidFill>
              </a:rPr>
            </a:br>
            <a:r>
              <a:rPr lang="ru-RU" sz="3200" b="1" dirty="0">
                <a:solidFill>
                  <a:srgbClr val="003366"/>
                </a:solidFill>
              </a:rPr>
              <a:t>Каким из предложенных способов вы будете переходить её в выбранном                            вами месте:</a:t>
            </a:r>
            <a:br>
              <a:rPr lang="ru-RU" sz="3200" b="1" dirty="0">
                <a:solidFill>
                  <a:srgbClr val="003366"/>
                </a:solidFill>
              </a:rPr>
            </a:b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92896"/>
            <a:ext cx="9144000" cy="36718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/>
              <a:t>а) вниз по течению;</a:t>
            </a:r>
          </a:p>
          <a:p>
            <a:pPr algn="ctr">
              <a:buFontTx/>
              <a:buNone/>
            </a:pPr>
            <a:r>
              <a:rPr lang="ru-RU" b="1" dirty="0"/>
              <a:t>б) перпендикулярно течению;</a:t>
            </a:r>
          </a:p>
          <a:p>
            <a:pPr algn="ctr">
              <a:buFontTx/>
              <a:buNone/>
            </a:pPr>
            <a:r>
              <a:rPr lang="ru-RU" b="1" dirty="0"/>
              <a:t>в) против течения;</a:t>
            </a:r>
          </a:p>
          <a:p>
            <a:pPr algn="ctr">
              <a:buFontTx/>
              <a:buNone/>
            </a:pPr>
            <a:r>
              <a:rPr lang="ru-RU" b="1" dirty="0"/>
              <a:t>г) под углом 45° к нему. </a:t>
            </a:r>
          </a:p>
        </p:txBody>
      </p:sp>
      <p:pic>
        <p:nvPicPr>
          <p:cNvPr id="4102" name="Picture 6" descr="J028288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4587875"/>
            <a:ext cx="3132137" cy="2135188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492375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3200" b="1" dirty="0">
                <a:solidFill>
                  <a:srgbClr val="003366"/>
                </a:solidFill>
              </a:rPr>
              <a:t>3. Передвигаясь по тонкому льду озера, вы внезапно попали в холодную воду. </a:t>
            </a:r>
            <a:br>
              <a:rPr lang="ru-RU" sz="3200" b="1" dirty="0">
                <a:solidFill>
                  <a:srgbClr val="003366"/>
                </a:solidFill>
              </a:rPr>
            </a:br>
            <a:r>
              <a:rPr lang="ru-RU" sz="3200" b="1" dirty="0">
                <a:solidFill>
                  <a:srgbClr val="003366"/>
                </a:solidFill>
              </a:rPr>
              <a:t>Достигнув берега, будете ли вы:</a:t>
            </a:r>
            <a:br>
              <a:rPr lang="ru-RU" sz="3200" b="1" dirty="0">
                <a:solidFill>
                  <a:srgbClr val="003366"/>
                </a:solidFill>
              </a:rPr>
            </a:b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65388"/>
            <a:ext cx="7560840" cy="43926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/>
              <a:t>а) освободившись от мокрой одежды, прыгать, пока не согреетесь;</a:t>
            </a:r>
          </a:p>
          <a:p>
            <a:pPr algn="ctr">
              <a:buFontTx/>
              <a:buNone/>
            </a:pPr>
            <a:r>
              <a:rPr lang="ru-RU" b="1" dirty="0"/>
              <a:t>б) некоторое время кататься по снегу в мокрой одежде;</a:t>
            </a:r>
          </a:p>
          <a:p>
            <a:pPr algn="ctr">
              <a:buFontTx/>
              <a:buNone/>
            </a:pPr>
            <a:r>
              <a:rPr lang="ru-RU" b="1" dirty="0"/>
              <a:t>в) прыгать в мокрой одежде?</a:t>
            </a:r>
          </a:p>
        </p:txBody>
      </p:sp>
      <p:pic>
        <p:nvPicPr>
          <p:cNvPr id="5124" name="Picture 4" descr="J02889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1825" y="4292600"/>
            <a:ext cx="2162175" cy="25654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1871662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3200" b="1" dirty="0">
                <a:solidFill>
                  <a:srgbClr val="003366"/>
                </a:solidFill>
              </a:rPr>
              <a:t>4. Вы подошли к реке, покрытой тонким льдом. В каком месте вы будете переходить её по льду: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964613" cy="5300662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/>
              <a:t>а) где имеется под снегом вода;</a:t>
            </a:r>
          </a:p>
          <a:p>
            <a:pPr>
              <a:buFontTx/>
              <a:buNone/>
            </a:pPr>
            <a:r>
              <a:rPr lang="ru-RU" b="1" dirty="0"/>
              <a:t>б) в районе обрывистого берега;</a:t>
            </a:r>
          </a:p>
          <a:p>
            <a:pPr>
              <a:buFontTx/>
              <a:buNone/>
            </a:pPr>
            <a:r>
              <a:rPr lang="ru-RU" b="1" dirty="0"/>
              <a:t>в) </a:t>
            </a:r>
            <a:r>
              <a:rPr lang="ru-RU" b="1" dirty="0" err="1"/>
              <a:t>в</a:t>
            </a:r>
            <a:r>
              <a:rPr lang="ru-RU" b="1" dirty="0"/>
              <a:t> районе пологого берега;</a:t>
            </a:r>
          </a:p>
          <a:p>
            <a:pPr>
              <a:buFontTx/>
              <a:buNone/>
            </a:pPr>
            <a:r>
              <a:rPr lang="ru-RU" b="1" dirty="0"/>
              <a:t>г) около устьев притоков;</a:t>
            </a:r>
          </a:p>
          <a:p>
            <a:pPr>
              <a:buFontTx/>
              <a:buNone/>
            </a:pPr>
            <a:r>
              <a:rPr lang="ru-RU" b="1" dirty="0" err="1"/>
              <a:t>д</a:t>
            </a:r>
            <a:r>
              <a:rPr lang="ru-RU" b="1" dirty="0"/>
              <a:t>) подальше от них;</a:t>
            </a:r>
          </a:p>
          <a:p>
            <a:pPr>
              <a:buFontTx/>
              <a:buNone/>
            </a:pPr>
            <a:r>
              <a:rPr lang="ru-RU" b="1" dirty="0"/>
              <a:t>е) на наиболее порожистых отрезках реки;</a:t>
            </a:r>
          </a:p>
          <a:p>
            <a:pPr>
              <a:buFontTx/>
              <a:buNone/>
            </a:pPr>
            <a:r>
              <a:rPr lang="ru-RU" b="1" dirty="0"/>
              <a:t>ж) на участках с озёрными протоками;</a:t>
            </a:r>
          </a:p>
          <a:p>
            <a:pPr>
              <a:buFontTx/>
              <a:buNone/>
            </a:pPr>
            <a:r>
              <a:rPr lang="ru-RU" b="1" dirty="0" err="1"/>
              <a:t>з</a:t>
            </a:r>
            <a:r>
              <a:rPr lang="ru-RU" b="1" dirty="0"/>
              <a:t>) в местах, где есть более тёмные и бурые пятна на снегу?</a:t>
            </a:r>
          </a:p>
        </p:txBody>
      </p:sp>
      <p:pic>
        <p:nvPicPr>
          <p:cNvPr id="6148" name="Picture 4" descr="J02969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628800"/>
            <a:ext cx="2233612" cy="167005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964613" cy="2538413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3200" b="1" dirty="0">
                <a:solidFill>
                  <a:srgbClr val="003366"/>
                </a:solidFill>
              </a:rPr>
              <a:t/>
            </a:r>
            <a:br>
              <a:rPr lang="ru-RU" sz="3200" b="1" dirty="0">
                <a:solidFill>
                  <a:srgbClr val="003366"/>
                </a:solidFill>
              </a:rPr>
            </a:br>
            <a:r>
              <a:rPr lang="ru-RU" sz="3200" b="1" dirty="0">
                <a:solidFill>
                  <a:srgbClr val="003366"/>
                </a:solidFill>
              </a:rPr>
              <a:t>5. Вы подошли к болоту и, осматривая его с удобного для наблюдения места, выделили различные участки. </a:t>
            </a:r>
            <a:r>
              <a:rPr lang="ru-RU" sz="3200" b="1" dirty="0" smtClean="0">
                <a:solidFill>
                  <a:srgbClr val="003366"/>
                </a:solidFill>
              </a:rPr>
              <a:t/>
            </a:r>
            <a:br>
              <a:rPr lang="ru-RU" sz="3200" b="1" dirty="0" smtClean="0">
                <a:solidFill>
                  <a:srgbClr val="003366"/>
                </a:solidFill>
              </a:rPr>
            </a:br>
            <a:r>
              <a:rPr lang="ru-RU" sz="3200" b="1" dirty="0" smtClean="0">
                <a:solidFill>
                  <a:srgbClr val="003366"/>
                </a:solidFill>
              </a:rPr>
              <a:t>На </a:t>
            </a:r>
            <a:r>
              <a:rPr lang="ru-RU" sz="3200" b="1" dirty="0">
                <a:solidFill>
                  <a:srgbClr val="003366"/>
                </a:solidFill>
              </a:rPr>
              <a:t>каком из них вы будете переходить болото:</a:t>
            </a:r>
            <a:br>
              <a:rPr lang="ru-RU" sz="3200" b="1" dirty="0">
                <a:solidFill>
                  <a:srgbClr val="003366"/>
                </a:solidFill>
              </a:rPr>
            </a:b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92375"/>
            <a:ext cx="8460432" cy="4365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dirty="0"/>
              <a:t>а) с плавающим на воде растительным покровом;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/>
              <a:t>б) с редким камышом (тростником);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/>
              <a:t>в) на участке, имеющем большое количество мочажин и осоки;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/>
              <a:t>г) там, где есть поросли берёзы и осины;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 err="1"/>
              <a:t>д</a:t>
            </a:r>
            <a:r>
              <a:rPr lang="ru-RU" b="1" dirty="0"/>
              <a:t>) на участке, покрытом сплошным слоем старого торфа и мха?</a:t>
            </a:r>
          </a:p>
        </p:txBody>
      </p:sp>
      <p:pic>
        <p:nvPicPr>
          <p:cNvPr id="7175" name="Picture 7" descr="J03034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052513"/>
            <a:ext cx="1116012" cy="957262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2133600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3200" b="1" dirty="0">
                <a:solidFill>
                  <a:srgbClr val="003366"/>
                </a:solidFill>
              </a:rPr>
              <a:t>6. Русло реки, как правило, образует излучины. В каком месте излучины наименьшая глубина реки и наиболее медленное течение?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4864"/>
            <a:ext cx="9144000" cy="41767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/>
              <a:t>а) у вогнутых участков берега;</a:t>
            </a:r>
          </a:p>
          <a:p>
            <a:pPr algn="ctr">
              <a:buFontTx/>
              <a:buNone/>
            </a:pPr>
            <a:r>
              <a:rPr lang="ru-RU" b="1" dirty="0"/>
              <a:t>б) у выпуклого берега.</a:t>
            </a:r>
          </a:p>
        </p:txBody>
      </p:sp>
      <p:pic>
        <p:nvPicPr>
          <p:cNvPr id="8198" name="Picture 6" descr="J02832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3633788"/>
            <a:ext cx="4537075" cy="2963862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412875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3200" b="1" dirty="0">
                <a:solidFill>
                  <a:srgbClr val="003366"/>
                </a:solidFill>
              </a:rPr>
              <a:t>7. При какой толщине льда через водоёмы могут переправляться</a:t>
            </a:r>
            <a:br>
              <a:rPr lang="ru-RU" sz="3200" b="1" dirty="0">
                <a:solidFill>
                  <a:srgbClr val="003366"/>
                </a:solidFill>
              </a:rPr>
            </a:b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3238"/>
            <a:ext cx="8676456" cy="5084762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/>
              <a:t>а) отдельные пешеходы и группы людей;</a:t>
            </a:r>
          </a:p>
          <a:p>
            <a:pPr>
              <a:buFontTx/>
              <a:buNone/>
            </a:pPr>
            <a:r>
              <a:rPr lang="ru-RU" b="1" dirty="0"/>
              <a:t>б) всадники;</a:t>
            </a:r>
          </a:p>
          <a:p>
            <a:pPr>
              <a:buFontTx/>
              <a:buNone/>
            </a:pPr>
            <a:r>
              <a:rPr lang="ru-RU" b="1" dirty="0"/>
              <a:t>в) легковые и грузовые автомобили?</a:t>
            </a:r>
          </a:p>
        </p:txBody>
      </p:sp>
      <p:pic>
        <p:nvPicPr>
          <p:cNvPr id="9220" name="Picture 4" descr="J02889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365625"/>
            <a:ext cx="1966912" cy="2232025"/>
          </a:xfrm>
          <a:prstGeom prst="rect">
            <a:avLst/>
          </a:prstGeom>
          <a:noFill/>
        </p:spPr>
      </p:pic>
      <p:pic>
        <p:nvPicPr>
          <p:cNvPr id="9221" name="Picture 5" descr="J02853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56325" y="4868863"/>
            <a:ext cx="2665413" cy="16938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452320" y="1844824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5-12см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2276872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10-15см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2708920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24-45см;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700212"/>
          </a:xfrm>
        </p:spPr>
        <p:txBody>
          <a:bodyPr>
            <a:normAutofit fontScale="90000"/>
          </a:bodyPr>
          <a:lstStyle/>
          <a:p>
            <a:pPr marL="838200" indent="-838200" algn="ctr"/>
            <a:r>
              <a:rPr lang="ru-RU" sz="3200" b="1" dirty="0">
                <a:solidFill>
                  <a:srgbClr val="003366"/>
                </a:solidFill>
              </a:rPr>
              <a:t>8. Если лёд ненадёжен, а обойти его нет возможности, как вы будете переправляться</a:t>
            </a:r>
            <a:r>
              <a:rPr lang="ru-RU" sz="3200" dirty="0">
                <a:solidFill>
                  <a:srgbClr val="003366"/>
                </a:solidFill>
              </a:rPr>
              <a:t>?</a:t>
            </a:r>
            <a:br>
              <a:rPr lang="ru-RU" sz="3200" dirty="0">
                <a:solidFill>
                  <a:srgbClr val="003366"/>
                </a:solidFill>
              </a:rPr>
            </a:br>
            <a:endParaRPr lang="ru-RU" sz="3200" dirty="0">
              <a:solidFill>
                <a:srgbClr val="003366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800"/>
            <a:ext cx="7740352" cy="47974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/>
              <a:t>а) обычным шагом, простукивая лёд впереди палкой;</a:t>
            </a:r>
          </a:p>
          <a:p>
            <a:pPr algn="ctr">
              <a:buFontTx/>
              <a:buNone/>
            </a:pPr>
            <a:r>
              <a:rPr lang="ru-RU" b="1" dirty="0"/>
              <a:t>б) держа шест горизонтально на уровне груди;</a:t>
            </a:r>
          </a:p>
          <a:p>
            <a:pPr algn="ctr">
              <a:buFontTx/>
              <a:buNone/>
            </a:pPr>
            <a:r>
              <a:rPr lang="ru-RU" b="1" dirty="0"/>
              <a:t>в) ползком.</a:t>
            </a:r>
          </a:p>
        </p:txBody>
      </p:sp>
      <p:pic>
        <p:nvPicPr>
          <p:cNvPr id="10244" name="Picture 4" descr="J022374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3860800"/>
            <a:ext cx="1668463" cy="1554163"/>
          </a:xfrm>
          <a:prstGeom prst="rect">
            <a:avLst/>
          </a:prstGeom>
          <a:noFill/>
        </p:spPr>
      </p:pic>
      <p:pic>
        <p:nvPicPr>
          <p:cNvPr id="10246" name="Picture 6" descr="J033657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5863" y="5229225"/>
            <a:ext cx="1230312" cy="1309688"/>
          </a:xfrm>
          <a:prstGeom prst="rect">
            <a:avLst/>
          </a:prstGeom>
          <a:noFill/>
        </p:spPr>
      </p:pic>
      <p:pic>
        <p:nvPicPr>
          <p:cNvPr id="10248" name="Picture 8" descr="J028278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596188" y="1916113"/>
            <a:ext cx="1368425" cy="1306512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1930</TotalTime>
  <Words>1288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Слайд 1</vt:lpstr>
      <vt:lpstr>1. Находясь в лесу (поле) зимой, вы, кажется, отморозили руку.  Вы будете: </vt:lpstr>
      <vt:lpstr>2. Вам необходимо переправиться вброд через реку с быстрым течением.  Каким из предложенных способов вы будете переходить её в выбранном                            вами месте: </vt:lpstr>
      <vt:lpstr>3. Передвигаясь по тонкому льду озера, вы внезапно попали в холодную воду.  Достигнув берега, будете ли вы: </vt:lpstr>
      <vt:lpstr>4. Вы подошли к реке, покрытой тонким льдом. В каком месте вы будете переходить её по льду: </vt:lpstr>
      <vt:lpstr> 5. Вы подошли к болоту и, осматривая его с удобного для наблюдения места, выделили различные участки.  На каком из них вы будете переходить болото: </vt:lpstr>
      <vt:lpstr>6. Русло реки, как правило, образует излучины. В каком месте излучины наименьшая глубина реки и наиболее медленное течение? </vt:lpstr>
      <vt:lpstr>7. При какой толщине льда через водоёмы могут переправляться </vt:lpstr>
      <vt:lpstr>8. Если лёд ненадёжен, а обойти его нет возможности, как вы будете переправляться? </vt:lpstr>
      <vt:lpstr>Слайд 10</vt:lpstr>
      <vt:lpstr>Слайд 11</vt:lpstr>
      <vt:lpstr>Слайд 12</vt:lpstr>
      <vt:lpstr>Слайд 13</vt:lpstr>
      <vt:lpstr>Слайд 14</vt:lpstr>
      <vt:lpstr>Запомните! </vt:lpstr>
      <vt:lpstr>Слайд 16</vt:lpstr>
      <vt:lpstr>Слайд 17</vt:lpstr>
      <vt:lpstr>Запомните!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АЛЬФИЯ</dc:creator>
  <cp:lastModifiedBy>Бересневы</cp:lastModifiedBy>
  <cp:revision>162</cp:revision>
  <dcterms:modified xsi:type="dcterms:W3CDTF">2014-01-22T05:20:35Z</dcterms:modified>
</cp:coreProperties>
</file>