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2" r:id="rId2"/>
    <p:sldId id="256" r:id="rId3"/>
    <p:sldId id="270" r:id="rId4"/>
    <p:sldId id="271" r:id="rId5"/>
    <p:sldId id="257" r:id="rId6"/>
    <p:sldId id="258" r:id="rId7"/>
    <p:sldId id="268" r:id="rId8"/>
    <p:sldId id="269" r:id="rId9"/>
    <p:sldId id="260" r:id="rId10"/>
    <p:sldId id="261" r:id="rId11"/>
    <p:sldId id="262" r:id="rId12"/>
    <p:sldId id="263" r:id="rId13"/>
    <p:sldId id="265" r:id="rId14"/>
    <p:sldId id="264" r:id="rId15"/>
    <p:sldId id="259" r:id="rId16"/>
    <p:sldId id="266" r:id="rId17"/>
    <p:sldId id="26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2B8471-96B5-48B0-B585-469EFAE09A5D}" type="datetimeFigureOut">
              <a:rPr lang="ru-RU" smtClean="0"/>
              <a:t>09.04.2013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F6FEAE-3D50-42D4-8AD8-F9D14D286B71}" type="slidenum">
              <a:rPr lang="ru-RU" smtClean="0"/>
              <a:t>‹#›</a:t>
            </a:fld>
            <a:endParaRPr lang="ru-RU"/>
          </a:p>
        </p:txBody>
      </p:sp>
    </p:spTree>
    <p:extLst>
      <p:ext uri="{BB962C8B-B14F-4D97-AF65-F5344CB8AC3E}">
        <p14:creationId xmlns:p14="http://schemas.microsoft.com/office/powerpoint/2010/main" val="1250414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EF6FEAE-3D50-42D4-8AD8-F9D14D286B71}" type="slidenum">
              <a:rPr lang="ru-RU" smtClean="0"/>
              <a:t>2</a:t>
            </a:fld>
            <a:endParaRPr lang="ru-RU"/>
          </a:p>
        </p:txBody>
      </p:sp>
    </p:spTree>
    <p:extLst>
      <p:ext uri="{BB962C8B-B14F-4D97-AF65-F5344CB8AC3E}">
        <p14:creationId xmlns:p14="http://schemas.microsoft.com/office/powerpoint/2010/main" val="1898180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EF6FEAE-3D50-42D4-8AD8-F9D14D286B71}" type="slidenum">
              <a:rPr lang="ru-RU" smtClean="0"/>
              <a:t>5</a:t>
            </a:fld>
            <a:endParaRPr lang="ru-RU"/>
          </a:p>
        </p:txBody>
      </p:sp>
    </p:spTree>
    <p:extLst>
      <p:ext uri="{BB962C8B-B14F-4D97-AF65-F5344CB8AC3E}">
        <p14:creationId xmlns:p14="http://schemas.microsoft.com/office/powerpoint/2010/main" val="1898180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09.04.2013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09.04.2013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09.04.2013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09.04.2013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564904"/>
            <a:ext cx="8229600" cy="1143000"/>
          </a:xfrm>
        </p:spPr>
        <p:txBody>
          <a:bodyPr>
            <a:noAutofit/>
          </a:bodyPr>
          <a:lstStyle/>
          <a:p>
            <a:r>
              <a:rPr lang="ru-RU" sz="7200" dirty="0" smtClean="0">
                <a:solidFill>
                  <a:schemeClr val="accent2"/>
                </a:solidFill>
              </a:rPr>
              <a:t>МИР ПРОФЕССИЙ</a:t>
            </a:r>
            <a:endParaRPr lang="ru-RU" sz="7200" dirty="0">
              <a:solidFill>
                <a:schemeClr val="accent2"/>
              </a:solidFill>
            </a:endParaRPr>
          </a:p>
        </p:txBody>
      </p:sp>
      <p:pic>
        <p:nvPicPr>
          <p:cNvPr id="4" name="Picture 9" descr="ww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4437112"/>
            <a:ext cx="2016125" cy="166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23844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34" y="260648"/>
            <a:ext cx="1543050"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9655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9208" y="-28153"/>
            <a:ext cx="8229600" cy="1143000"/>
          </a:xfrm>
        </p:spPr>
        <p:txBody>
          <a:bodyPr/>
          <a:lstStyle/>
          <a:p>
            <a:r>
              <a:rPr lang="ru-RU" sz="3600" kern="0" dirty="0">
                <a:solidFill>
                  <a:srgbClr val="8C0039"/>
                </a:solidFill>
                <a:effectLst>
                  <a:outerShdw blurRad="38100" dist="38100" dir="2700000" algn="tl">
                    <a:srgbClr val="C0C0C0"/>
                  </a:outerShdw>
                </a:effectLst>
                <a:latin typeface="Arial"/>
              </a:rPr>
              <a:t>Банковский служащий</a:t>
            </a:r>
            <a:endParaRPr lang="ru-RU" dirty="0"/>
          </a:p>
        </p:txBody>
      </p:sp>
      <p:sp>
        <p:nvSpPr>
          <p:cNvPr id="4" name="Прямоугольник 3"/>
          <p:cNvSpPr/>
          <p:nvPr/>
        </p:nvSpPr>
        <p:spPr>
          <a:xfrm>
            <a:off x="395536" y="1086304"/>
            <a:ext cx="8496944" cy="5804666"/>
          </a:xfrm>
          <a:prstGeom prst="rect">
            <a:avLst/>
          </a:prstGeom>
        </p:spPr>
        <p:txBody>
          <a:bodyPr wrap="square">
            <a:spAutoFit/>
          </a:bodyPr>
          <a:lstStyle/>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1. Общая характеристика профессии</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Осуществляет банковские операции по расчетно-кассовому обслуживанию и кредитованию населения, предприятий, организаций и учреждений с различной формой собственности.</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Принимает вклады, другие виды сбережений, платежные документы, следит за правильностью их оформления. Подготавливает выписки клиенту по расчетному счету, составляет деловые документы, рассчитывает по процентной ставке размеры выплат, оформляет аккредитивы, переводы, расчетные чеки, продажу и покупку ценных бумаг (сертификатов, лотереи, облигаций, акций). Продает и покупает валюту. Ведет лицевые счета граждан и текущие счета предприятий, первичный учет по совершенным за день операциям.</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Ведет операционный журнал. Проводит в конце каждого операционного дня проверку наличности, ценных бумаг и т.п., выводит их остатки, сверяет с соответствующими документами. Предоставляет информационно-справочные услуги клиентам банка.</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Работает в помещении, в одну смену (центральный и коммерческие банки) или через день (сберегательные банки). В течение рабочего дня постоянно общается с клиентами.</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2. Требования к индивидуальным особенностям специалиста</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Хорошая оперативная память предрасположенность к кропотливой работе с цифрами и документами, умение сосредотачивать внимание, высокая эмоционально-волевая устойчивость, спокойный, дружелюбный характер.</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3. Медицинские противопоказания</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Работа противопоказана людям, имеющим дефекты зрения и слуха, нарушения речи, страдающим заболеваниями позвоночника (остеохондроз, перенесенная травма позвоночника), гипертонической болезнью, нервно-психическими заболеваниями.</a:t>
            </a:r>
            <a:endParaRPr lang="ru-RU" sz="1600" b="1" kern="0" dirty="0">
              <a:solidFill>
                <a:srgbClr val="000000"/>
              </a:solidFill>
              <a:effectLst>
                <a:outerShdw blurRad="38100" dist="38100" dir="2700000" algn="tl">
                  <a:srgbClr val="C0C0C0"/>
                </a:outerShdw>
              </a:effectLst>
              <a:latin typeface="Arial"/>
            </a:endParaRPr>
          </a:p>
        </p:txBody>
      </p:sp>
      <p:pic>
        <p:nvPicPr>
          <p:cNvPr id="5"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395536" y="-28153"/>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351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kern="0" dirty="0">
                <a:solidFill>
                  <a:srgbClr val="8C0039"/>
                </a:solidFill>
                <a:effectLst>
                  <a:outerShdw blurRad="38100" dist="38100" dir="2700000" algn="tl">
                    <a:srgbClr val="C0C0C0"/>
                  </a:outerShdw>
                </a:effectLst>
                <a:latin typeface="Arial"/>
              </a:rPr>
              <a:t>Банковский служащий</a:t>
            </a:r>
            <a:endParaRPr lang="ru-RU" dirty="0"/>
          </a:p>
        </p:txBody>
      </p:sp>
      <p:sp>
        <p:nvSpPr>
          <p:cNvPr id="3" name="Прямоугольник 2"/>
          <p:cNvSpPr/>
          <p:nvPr/>
        </p:nvSpPr>
        <p:spPr>
          <a:xfrm>
            <a:off x="395536" y="1916832"/>
            <a:ext cx="8748464" cy="4524315"/>
          </a:xfrm>
          <a:prstGeom prst="rect">
            <a:avLst/>
          </a:prstGeom>
        </p:spPr>
        <p:txBody>
          <a:bodyPr wrap="square">
            <a:spAutoFit/>
          </a:bodyPr>
          <a:lstStyle/>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400" b="1" kern="0" dirty="0">
                <a:solidFill>
                  <a:srgbClr val="000000"/>
                </a:solidFill>
                <a:effectLst>
                  <a:outerShdw blurRad="38100" dist="38100" dir="2700000" algn="tl">
                    <a:srgbClr val="C0C0C0"/>
                  </a:outerShdw>
                </a:effectLst>
                <a:latin typeface="Arial"/>
              </a:rPr>
              <a:t>. </a:t>
            </a:r>
            <a:r>
              <a:rPr lang="ru-RU" sz="1600" b="1" kern="0" dirty="0">
                <a:solidFill>
                  <a:srgbClr val="000000"/>
                </a:solidFill>
                <a:effectLst>
                  <a:outerShdw blurRad="38100" dist="38100" dir="2700000" algn="tl">
                    <a:srgbClr val="C0C0C0"/>
                  </a:outerShdw>
                </a:effectLst>
                <a:latin typeface="Arial"/>
              </a:rPr>
              <a:t>Требования к профессиональной подготовке</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Необходима хорошая подготовка по математике, географии.</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Должен знать технические характеристики и правила эксплуатации расчетно-кассовых аппаратов, инструкции, постановления, распоряжения по вопросам обслуживания клиентов банка.</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Должен уметь пользоваться вычислительной техникой владеть навыками осуществления банковских операций.</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Желательно знание иностранного языка.</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5. Пути получения профессии</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Красноярский заочный промышленно-коммерческий техникум; Профессиональный лицей № 2 г Абакана (специальность «кассир-</a:t>
            </a:r>
            <a:r>
              <a:rPr lang="ru-RU" sz="1600" kern="0" dirty="0" err="1">
                <a:solidFill>
                  <a:srgbClr val="000000"/>
                </a:solidFill>
                <a:effectLst>
                  <a:outerShdw blurRad="38100" dist="38100" dir="2700000" algn="tl">
                    <a:srgbClr val="C0C0C0"/>
                  </a:outerShdw>
                </a:effectLst>
                <a:latin typeface="Arial"/>
              </a:rPr>
              <a:t>операционист</a:t>
            </a:r>
            <a:r>
              <a:rPr lang="ru-RU" sz="1600" kern="0" dirty="0">
                <a:solidFill>
                  <a:srgbClr val="000000"/>
                </a:solidFill>
                <a:effectLst>
                  <a:outerShdw blurRad="38100" dist="38100" dir="2700000" algn="tl">
                    <a:srgbClr val="C0C0C0"/>
                  </a:outerShdw>
                </a:effectLst>
                <a:latin typeface="Arial"/>
              </a:rPr>
              <a:t>»); Учебно-производственный центр повышения квалификации, переподготовки и подготовки кадров массовых профессий Красноярского государственного торгово-экономического института (специальность «кассир-</a:t>
            </a:r>
            <a:r>
              <a:rPr lang="ru-RU" sz="1600" kern="0" dirty="0" err="1">
                <a:solidFill>
                  <a:srgbClr val="000000"/>
                </a:solidFill>
                <a:effectLst>
                  <a:outerShdw blurRad="38100" dist="38100" dir="2700000" algn="tl">
                    <a:srgbClr val="C0C0C0"/>
                  </a:outerShdw>
                </a:effectLst>
                <a:latin typeface="Arial"/>
              </a:rPr>
              <a:t>операционист</a:t>
            </a:r>
            <a:r>
              <a:rPr lang="ru-RU" sz="1600" kern="0" dirty="0">
                <a:solidFill>
                  <a:srgbClr val="000000"/>
                </a:solidFill>
                <a:effectLst>
                  <a:outerShdw blurRad="38100" dist="38100" dir="2700000" algn="tl">
                    <a:srgbClr val="C0C0C0"/>
                  </a:outerShdw>
                </a:effectLst>
                <a:latin typeface="Arial"/>
              </a:rPr>
              <a:t>»).</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6. Возможность предпринимательской и индивидуальной трудовой деятельности</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Работники могут создавать независимые банки, биржи, и другие финансово-акционерные общества, кооперативные учреждения малого кредита</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7. Родственные профессии (специальности)</a:t>
            </a:r>
            <a:endParaRPr lang="ru-RU" sz="1600"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Бухгалтер, налоговый инспектор, страховой агент, финансист.</a:t>
            </a:r>
          </a:p>
        </p:txBody>
      </p:sp>
      <p:pic>
        <p:nvPicPr>
          <p:cNvPr id="4"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438975" y="116632"/>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3856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kern="0" dirty="0">
                <a:solidFill>
                  <a:srgbClr val="8C0039"/>
                </a:solidFill>
                <a:effectLst>
                  <a:outerShdw blurRad="38100" dist="38100" dir="2700000" algn="tl">
                    <a:srgbClr val="C0C0C0"/>
                  </a:outerShdw>
                </a:effectLst>
                <a:latin typeface="Arial"/>
              </a:rPr>
              <a:t>Менеджер </a:t>
            </a:r>
            <a:endParaRPr lang="ru-RU" dirty="0"/>
          </a:p>
        </p:txBody>
      </p:sp>
      <p:sp>
        <p:nvSpPr>
          <p:cNvPr id="3" name="Прямоугольник 2"/>
          <p:cNvSpPr/>
          <p:nvPr/>
        </p:nvSpPr>
        <p:spPr>
          <a:xfrm>
            <a:off x="510704" y="1700808"/>
            <a:ext cx="8280920" cy="3982629"/>
          </a:xfrm>
          <a:prstGeom prst="rect">
            <a:avLst/>
          </a:prstGeom>
        </p:spPr>
        <p:txBody>
          <a:bodyPr wrap="square">
            <a:spAutoFit/>
          </a:bodyPr>
          <a:lstStyle/>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Содержание труда:</a:t>
            </a:r>
            <a:r>
              <a:rPr lang="ru-RU" sz="1600" kern="0" dirty="0">
                <a:solidFill>
                  <a:srgbClr val="000000"/>
                </a:solidFill>
                <a:effectLst>
                  <a:outerShdw blurRad="38100" dist="38100" dir="2700000" algn="tl">
                    <a:srgbClr val="C0C0C0"/>
                  </a:outerShdw>
                </a:effectLst>
                <a:latin typeface="Arial"/>
              </a:rPr>
              <a:t> Организация производства или коммерческой деятельности, организация внешнеторговых операций; ведет коммерческие переговоры, занимается маркетингом и формированием товарных ниш, определяет стратегию и тактику конкурентной борьбы.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знать:</a:t>
            </a:r>
            <a:r>
              <a:rPr lang="ru-RU" sz="1600" kern="0" dirty="0">
                <a:solidFill>
                  <a:srgbClr val="000000"/>
                </a:solidFill>
                <a:effectLst>
                  <a:outerShdw blurRad="38100" dist="38100" dir="2700000" algn="tl">
                    <a:srgbClr val="C0C0C0"/>
                  </a:outerShdw>
                </a:effectLst>
                <a:latin typeface="Arial"/>
              </a:rPr>
              <a:t> Трудовое законодательство, положения, уставы, инструкции, технику ведения коммерческих переговоров, организацию производства, кредитование и банковское дело, маркетинг.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Профессионально важные качества:</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хорошо развитые коммуникативные и организаторские способности;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эмоциональная устойчивость;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хорошая память;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ответственность;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логическое мышление;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умение быстро принимать решения, четко излагать мысли.</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Квалификационные требования:</a:t>
            </a:r>
            <a:r>
              <a:rPr lang="ru-RU" sz="1600" kern="0" dirty="0">
                <a:solidFill>
                  <a:srgbClr val="000000"/>
                </a:solidFill>
                <a:effectLst>
                  <a:outerShdw blurRad="38100" dist="38100" dir="2700000" algn="tl">
                    <a:srgbClr val="C0C0C0"/>
                  </a:outerShdw>
                </a:effectLst>
                <a:latin typeface="Arial"/>
              </a:rPr>
              <a:t> ВУЗы, </a:t>
            </a:r>
            <a:r>
              <a:rPr lang="ru-RU" sz="1600" kern="0" dirty="0" err="1">
                <a:solidFill>
                  <a:srgbClr val="000000"/>
                </a:solidFill>
                <a:effectLst>
                  <a:outerShdw blurRad="38100" dist="38100" dir="2700000" algn="tl">
                    <a:srgbClr val="C0C0C0"/>
                  </a:outerShdw>
                </a:effectLst>
                <a:latin typeface="Arial"/>
              </a:rPr>
              <a:t>ССУЗы</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Медицинские противопоказания:</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серьезные заболевания нервной системы, органов зрения и слуха. </a:t>
            </a:r>
          </a:p>
        </p:txBody>
      </p:sp>
    </p:spTree>
    <p:extLst>
      <p:ext uri="{BB962C8B-B14F-4D97-AF65-F5344CB8AC3E}">
        <p14:creationId xmlns:p14="http://schemas.microsoft.com/office/powerpoint/2010/main" val="282880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kern="0" dirty="0">
                <a:solidFill>
                  <a:srgbClr val="8C0039"/>
                </a:solidFill>
                <a:effectLst>
                  <a:outerShdw blurRad="38100" dist="38100" dir="2700000" algn="tl">
                    <a:srgbClr val="C0C0C0"/>
                  </a:outerShdw>
                </a:effectLst>
                <a:latin typeface="Arial"/>
              </a:rPr>
              <a:t>Маркетолог </a:t>
            </a:r>
            <a:endParaRPr lang="ru-RU" dirty="0"/>
          </a:p>
        </p:txBody>
      </p:sp>
      <p:sp>
        <p:nvSpPr>
          <p:cNvPr id="3" name="Прямоугольник 2"/>
          <p:cNvSpPr/>
          <p:nvPr/>
        </p:nvSpPr>
        <p:spPr>
          <a:xfrm>
            <a:off x="451024" y="1700808"/>
            <a:ext cx="8424936" cy="5115246"/>
          </a:xfrm>
          <a:prstGeom prst="rect">
            <a:avLst/>
          </a:prstGeom>
        </p:spPr>
        <p:txBody>
          <a:bodyPr wrap="square">
            <a:spAutoFit/>
          </a:bodyPr>
          <a:lstStyle/>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400" b="1" kern="0" dirty="0">
                <a:solidFill>
                  <a:srgbClr val="000000"/>
                </a:solidFill>
                <a:effectLst>
                  <a:outerShdw blurRad="38100" dist="38100" dir="2700000" algn="tl">
                    <a:srgbClr val="C0C0C0"/>
                  </a:outerShdw>
                </a:effectLst>
                <a:latin typeface="Arial"/>
              </a:rPr>
              <a:t>Содержание </a:t>
            </a:r>
            <a:r>
              <a:rPr lang="ru-RU" sz="1600" b="1" kern="0" dirty="0">
                <a:solidFill>
                  <a:srgbClr val="000000"/>
                </a:solidFill>
                <a:effectLst>
                  <a:outerShdw blurRad="38100" dist="38100" dir="2700000" algn="tl">
                    <a:srgbClr val="C0C0C0"/>
                  </a:outerShdw>
                </a:effectLst>
                <a:latin typeface="Arial"/>
              </a:rPr>
              <a:t>труда:</a:t>
            </a:r>
            <a:r>
              <a:rPr lang="ru-RU" sz="1600" kern="0" dirty="0">
                <a:solidFill>
                  <a:srgbClr val="000000"/>
                </a:solidFill>
                <a:effectLst>
                  <a:outerShdw blurRad="38100" dist="38100" dir="2700000" algn="tl">
                    <a:srgbClr val="C0C0C0"/>
                  </a:outerShdw>
                </a:effectLst>
                <a:latin typeface="Arial"/>
              </a:rPr>
              <a:t> Изучает и прогнозирует спрос на товары и услуги, путем наблюдения, опроса потребителей анализирует причины колебания спроса на товары и услуги, определяет пути улучшения их потребительских свойств, перспективы сбыта, отслеживает конкурентную сферу, изменения налоговой, ценовой и таможенной политики государства.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знать:</a:t>
            </a:r>
            <a:r>
              <a:rPr lang="ru-RU" sz="1600" kern="0" dirty="0">
                <a:solidFill>
                  <a:srgbClr val="000000"/>
                </a:solidFill>
                <a:effectLst>
                  <a:outerShdw blurRad="38100" dist="38100" dir="2700000" algn="tl">
                    <a:srgbClr val="C0C0C0"/>
                  </a:outerShdw>
                </a:effectLst>
                <a:latin typeface="Arial"/>
              </a:rPr>
              <a:t> Основы экономики, историю развития производства, торговли, действующее законодательство, основы социологии, психологии, правоведения, этики, статистики, вычислительную и оргтехнику.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Профессионально важные качества:</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аналитическое мышление;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наблюдательность;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социально-психологическая интуиция;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образно-логическая память;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коммуникативные способности;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высокая самооценка;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эмоционально-волевая устойчивость.</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Квалификационные требования:</a:t>
            </a:r>
            <a:r>
              <a:rPr lang="ru-RU" sz="1600" kern="0" dirty="0">
                <a:solidFill>
                  <a:srgbClr val="000000"/>
                </a:solidFill>
                <a:effectLst>
                  <a:outerShdw blurRad="38100" dist="38100" dir="2700000" algn="tl">
                    <a:srgbClr val="C0C0C0"/>
                  </a:outerShdw>
                </a:effectLst>
                <a:latin typeface="Arial"/>
              </a:rPr>
              <a:t> Высшее экономическое, юридическое образование.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Медицинские противопоказания:</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нарушения функций опорно-двигательного аппарата;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выраженные сердечно-сосудистые заболевания; </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нервные и психические заболевания.</a:t>
            </a:r>
          </a:p>
        </p:txBody>
      </p:sp>
    </p:spTree>
    <p:extLst>
      <p:ext uri="{BB962C8B-B14F-4D97-AF65-F5344CB8AC3E}">
        <p14:creationId xmlns:p14="http://schemas.microsoft.com/office/powerpoint/2010/main" val="1957777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kern="0" dirty="0">
                <a:solidFill>
                  <a:srgbClr val="8C0039"/>
                </a:solidFill>
                <a:effectLst>
                  <a:outerShdw blurRad="38100" dist="38100" dir="2700000" algn="tl">
                    <a:srgbClr val="C0C0C0"/>
                  </a:outerShdw>
                </a:effectLst>
                <a:latin typeface="Arial"/>
              </a:rPr>
              <a:t>Логистик </a:t>
            </a:r>
            <a:endParaRPr lang="ru-RU" dirty="0"/>
          </a:p>
        </p:txBody>
      </p:sp>
      <p:sp>
        <p:nvSpPr>
          <p:cNvPr id="3" name="Прямоугольник 2"/>
          <p:cNvSpPr/>
          <p:nvPr/>
        </p:nvSpPr>
        <p:spPr>
          <a:xfrm>
            <a:off x="417240" y="1268760"/>
            <a:ext cx="8496944" cy="5435334"/>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Сегодня многие работодатели и соискатели вакансий воспринимают логистика только как специалиста, отвечающего за транспортировку грузов, их хранение на складе. И это неудивительно: </a:t>
            </a:r>
            <a:r>
              <a:rPr lang="ru-RU" sz="1400" b="1" kern="0" dirty="0">
                <a:solidFill>
                  <a:srgbClr val="000000"/>
                </a:solidFill>
                <a:effectLst>
                  <a:outerShdw blurRad="38100" dist="38100" dir="2700000" algn="tl">
                    <a:srgbClr val="C0C0C0"/>
                  </a:outerShdw>
                </a:effectLst>
                <a:latin typeface="Arial"/>
              </a:rPr>
              <a:t>в обязанности логистика</a:t>
            </a:r>
            <a:r>
              <a:rPr lang="ru-RU" sz="1400" kern="0" dirty="0">
                <a:solidFill>
                  <a:srgbClr val="000000"/>
                </a:solidFill>
                <a:effectLst>
                  <a:outerShdw blurRad="38100" dist="38100" dir="2700000" algn="tl">
                    <a:srgbClr val="C0C0C0"/>
                  </a:outerShdw>
                </a:effectLst>
                <a:latin typeface="Arial"/>
              </a:rPr>
              <a:t> </a:t>
            </a:r>
            <a:r>
              <a:rPr lang="ru-RU" sz="1400" b="1" kern="0" dirty="0">
                <a:solidFill>
                  <a:srgbClr val="000000"/>
                </a:solidFill>
                <a:effectLst>
                  <a:outerShdw blurRad="38100" dist="38100" dir="2700000" algn="tl">
                    <a:srgbClr val="C0C0C0"/>
                  </a:outerShdw>
                </a:effectLst>
                <a:latin typeface="Arial"/>
              </a:rPr>
              <a:t>чаще всего входит</a:t>
            </a:r>
            <a:r>
              <a:rPr lang="ru-RU" sz="1400" kern="0" dirty="0">
                <a:solidFill>
                  <a:srgbClr val="000000"/>
                </a:solidFill>
                <a:effectLst>
                  <a:outerShdw blurRad="38100" dist="38100" dir="2700000" algn="tl">
                    <a:srgbClr val="C0C0C0"/>
                  </a:outerShdw>
                </a:effectLst>
                <a:latin typeface="Arial"/>
              </a:rPr>
              <a:t> организация, контроль и оптимизация перевозок железнодорожным или морским транспортом.</a:t>
            </a: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На самом же деле, это лишь первая ступень профессионального мастерства. Высококлассный логистик разрабатывает схемы товародвижения, в которые входит поставка сырья, производство, транспортировка и продажа продукции. Он анализирует все возможные способы взаимодействия структур, задействованных в продвижении товара, и выбирает самые дешевые и самые удобные варианты. Например, логистик выбирает самый удобный и экономичный способ доставки груза по железной дороге, далее он просчитывает, что выгоднее: самому предприятию заниматься транспортировкой или привлечь к этой работе специализированную фирму. Руководствуясь этими же принципами, логистик решает, где хранить, как расфасовывать товар, чтобы потом легче было его реализовать.</a:t>
            </a:r>
          </a:p>
          <a:p>
            <a:pPr marL="342900" lvl="0" indent="-342900" algn="just" fontAlgn="base">
              <a:lnSpc>
                <a:spcPct val="80000"/>
              </a:lnSpc>
              <a:spcBef>
                <a:spcPct val="20000"/>
              </a:spcBef>
              <a:spcAft>
                <a:spcPct val="0"/>
              </a:spcAft>
              <a:buClr>
                <a:srgbClr val="E4005C"/>
              </a:buClr>
              <a:buSzPct val="70000"/>
            </a:pPr>
            <a:r>
              <a:rPr lang="ru-RU" sz="1400" b="1" kern="0" dirty="0">
                <a:solidFill>
                  <a:srgbClr val="000000"/>
                </a:solidFill>
                <a:effectLst>
                  <a:outerShdw blurRad="38100" dist="38100" dir="2700000" algn="tl">
                    <a:srgbClr val="C0C0C0"/>
                  </a:outerShdw>
                </a:effectLst>
                <a:latin typeface="Arial"/>
              </a:rPr>
              <a:t>Таким образом</a:t>
            </a:r>
            <a:r>
              <a:rPr lang="ru-RU" sz="1400" kern="0" dirty="0">
                <a:solidFill>
                  <a:srgbClr val="000000"/>
                </a:solidFill>
                <a:effectLst>
                  <a:outerShdw blurRad="38100" dist="38100" dir="2700000" algn="tl">
                    <a:srgbClr val="C0C0C0"/>
                  </a:outerShdw>
                </a:effectLst>
                <a:latin typeface="Arial"/>
              </a:rPr>
              <a:t>, логистик экономит на затратах, оптимизирует их. Это и является основной задачей специалиста.</a:t>
            </a:r>
          </a:p>
          <a:p>
            <a:pPr marL="342900" lvl="0" indent="-342900" algn="just" fontAlgn="base">
              <a:lnSpc>
                <a:spcPct val="80000"/>
              </a:lnSpc>
              <a:spcBef>
                <a:spcPct val="20000"/>
              </a:spcBef>
              <a:spcAft>
                <a:spcPct val="0"/>
              </a:spcAft>
              <a:buClr>
                <a:srgbClr val="E4005C"/>
              </a:buClr>
              <a:buSzPct val="70000"/>
            </a:pPr>
            <a:r>
              <a:rPr lang="ru-RU" sz="1400" b="1" kern="0" dirty="0">
                <a:solidFill>
                  <a:srgbClr val="000000"/>
                </a:solidFill>
                <a:effectLst>
                  <a:outerShdw blurRad="38100" dist="38100" dir="2700000" algn="tl">
                    <a:srgbClr val="C0C0C0"/>
                  </a:outerShdw>
                </a:effectLst>
                <a:latin typeface="Arial"/>
              </a:rPr>
              <a:t>Логистик также отвечает</a:t>
            </a:r>
            <a:r>
              <a:rPr lang="ru-RU" sz="1400" kern="0" dirty="0">
                <a:solidFill>
                  <a:srgbClr val="000000"/>
                </a:solidFill>
                <a:effectLst>
                  <a:outerShdw blurRad="38100" dist="38100" dir="2700000" algn="tl">
                    <a:srgbClr val="C0C0C0"/>
                  </a:outerShdw>
                </a:effectLst>
                <a:latin typeface="Arial"/>
              </a:rPr>
              <a:t> </a:t>
            </a: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 -за </a:t>
            </a:r>
            <a:r>
              <a:rPr lang="ru-RU" sz="1400" kern="0" dirty="0" err="1">
                <a:solidFill>
                  <a:srgbClr val="000000"/>
                </a:solidFill>
                <a:effectLst>
                  <a:outerShdw blurRad="38100" dist="38100" dir="2700000" algn="tl">
                    <a:srgbClr val="C0C0C0"/>
                  </a:outerShdw>
                </a:effectLst>
                <a:latin typeface="Arial"/>
              </a:rPr>
              <a:t>скоординированность</a:t>
            </a:r>
            <a:r>
              <a:rPr lang="ru-RU" sz="1400" kern="0" dirty="0">
                <a:solidFill>
                  <a:srgbClr val="000000"/>
                </a:solidFill>
                <a:effectLst>
                  <a:outerShdw blurRad="38100" dist="38100" dir="2700000" algn="tl">
                    <a:srgbClr val="C0C0C0"/>
                  </a:outerShdw>
                </a:effectLst>
                <a:latin typeface="Arial"/>
              </a:rPr>
              <a:t>, слаженность работы всех задействованных подразделений. При этом он должен учитывать интересы и потребности каждого из них. </a:t>
            </a:r>
            <a:endParaRPr lang="ru-RU" sz="14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 -согласует сроки поставки сырья одним подразделением; </a:t>
            </a: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 -уточняет время, которое потребуется другому подразделению на изготовление товара; </a:t>
            </a: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 -выявляет готовность сети по распространению принять в это время товар. </a:t>
            </a:r>
          </a:p>
          <a:p>
            <a:pPr marL="342900" lvl="0" indent="-342900" algn="just" fontAlgn="base">
              <a:lnSpc>
                <a:spcPct val="80000"/>
              </a:lnSpc>
              <a:spcBef>
                <a:spcPct val="20000"/>
              </a:spcBef>
              <a:spcAft>
                <a:spcPct val="0"/>
              </a:spcAft>
              <a:buClr>
                <a:srgbClr val="E4005C"/>
              </a:buClr>
              <a:buSzPct val="70000"/>
            </a:pPr>
            <a:r>
              <a:rPr lang="ru-RU" sz="1400" kern="0" dirty="0">
                <a:solidFill>
                  <a:srgbClr val="000000"/>
                </a:solidFill>
                <a:effectLst>
                  <a:outerShdw blurRad="38100" dist="38100" dir="2700000" algn="tl">
                    <a:srgbClr val="C0C0C0"/>
                  </a:outerShdw>
                </a:effectLst>
                <a:latin typeface="Arial"/>
              </a:rPr>
              <a:t>Иногда специалисту приходится целые дни проводить за компьютером, анализируя различные документы. Но логистика нельзя причислить к кабинетным работникам: ему приходится выезжать к таможенникам или транспортникам, налаживать связи. Логистик должен быть коммуникабельным, мобильным человеком, иметь аналитические способности, уметь работать самостоятельно, творчески подходить к решению задач. Высококлассными логистиками становятся те, кто имеет хорошую подготовку в области математики, экономики, юриспруденции. Начинающий специалист — это вчерашний сотрудник таможни, транспортного предприятия.</a:t>
            </a:r>
          </a:p>
        </p:txBody>
      </p:sp>
    </p:spTree>
    <p:extLst>
      <p:ext uri="{BB962C8B-B14F-4D97-AF65-F5344CB8AC3E}">
        <p14:creationId xmlns:p14="http://schemas.microsoft.com/office/powerpoint/2010/main" val="19408059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kern="0" dirty="0">
                <a:solidFill>
                  <a:srgbClr val="8C0039"/>
                </a:solidFill>
                <a:effectLst>
                  <a:outerShdw blurRad="38100" dist="38100" dir="2700000" algn="tl">
                    <a:srgbClr val="C0C0C0"/>
                  </a:outerShdw>
                </a:effectLst>
                <a:latin typeface="Arial"/>
              </a:rPr>
              <a:t>Программист </a:t>
            </a:r>
            <a:endParaRPr lang="ru-RU" dirty="0"/>
          </a:p>
        </p:txBody>
      </p:sp>
      <p:sp>
        <p:nvSpPr>
          <p:cNvPr id="3" name="Прямоугольник 2"/>
          <p:cNvSpPr/>
          <p:nvPr/>
        </p:nvSpPr>
        <p:spPr>
          <a:xfrm>
            <a:off x="251520" y="1196752"/>
            <a:ext cx="8712968" cy="5361468"/>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b="1" kern="0" dirty="0">
                <a:solidFill>
                  <a:srgbClr val="000000"/>
                </a:solidFill>
                <a:effectLst>
                  <a:outerShdw blurRad="38100" dist="38100" dir="2700000" algn="tl">
                    <a:srgbClr val="C0C0C0"/>
                  </a:outerShdw>
                </a:effectLst>
                <a:latin typeface="Arial"/>
              </a:rPr>
              <a:t>Содержание </a:t>
            </a:r>
            <a:r>
              <a:rPr lang="ru-RU" sz="1600" b="1" kern="0" dirty="0">
                <a:solidFill>
                  <a:srgbClr val="000000"/>
                </a:solidFill>
                <a:effectLst>
                  <a:outerShdw blurRad="38100" dist="38100" dir="2700000" algn="tl">
                    <a:srgbClr val="C0C0C0"/>
                  </a:outerShdw>
                </a:effectLst>
                <a:latin typeface="Arial"/>
              </a:rPr>
              <a:t>труда:</a:t>
            </a:r>
            <a:r>
              <a:rPr lang="ru-RU" sz="1600" kern="0" dirty="0">
                <a:solidFill>
                  <a:srgbClr val="000000"/>
                </a:solidFill>
                <a:effectLst>
                  <a:outerShdw blurRad="38100" dist="38100" dir="2700000" algn="tl">
                    <a:srgbClr val="C0C0C0"/>
                  </a:outerShdw>
                </a:effectLst>
                <a:latin typeface="Arial"/>
              </a:rPr>
              <a:t> Разрабатывает программы на основе анализа математических моделей и алгоритмов по реализации решения экономических и др. задач, выбирает язык программирования и перевод на него используемых моделей и алгоритмов, производит отладку разработанных программ, корректирует их в процессе доработки, определяет возможность использования готовых программных средств.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знать:</a:t>
            </a:r>
            <a:r>
              <a:rPr lang="ru-RU" sz="1600" kern="0" dirty="0">
                <a:solidFill>
                  <a:srgbClr val="000000"/>
                </a:solidFill>
                <a:effectLst>
                  <a:outerShdw blurRad="38100" dist="38100" dir="2700000" algn="tl">
                    <a:srgbClr val="C0C0C0"/>
                  </a:outerShdw>
                </a:effectLst>
                <a:latin typeface="Arial"/>
              </a:rPr>
              <a:t> Методы программирования и использования вычислительной техники при обработке информации, технико-эксплуатационные характеристики, конструктивные особенности, режимы работы оборудования, правила эксплуатации, технологию механизированной обработки информации, языки программирования.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Профессионально важные качества:</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хорошее зрение;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оперативная память;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устойчивое концентрированное внимание;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стойкая работоспособность;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дисциплинированность;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аналитическое мышление.</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Квалификационные требования: </a:t>
            </a:r>
            <a:r>
              <a:rPr lang="ru-RU" sz="1600" kern="0" dirty="0">
                <a:solidFill>
                  <a:srgbClr val="000000"/>
                </a:solidFill>
                <a:effectLst>
                  <a:outerShdw blurRad="38100" dist="38100" dir="2700000" algn="tl">
                    <a:srgbClr val="C0C0C0"/>
                  </a:outerShdw>
                </a:effectLst>
                <a:latin typeface="Arial"/>
              </a:rPr>
              <a:t>ВУЗы.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Медицинские противопоказания:</a:t>
            </a:r>
            <a:r>
              <a:rPr lang="ru-RU" sz="1600" kern="0" dirty="0">
                <a:solidFill>
                  <a:srgbClr val="000000"/>
                </a:solidFill>
                <a:effectLst>
                  <a:outerShdw blurRad="38100" dist="38100" dir="2700000" algn="tl">
                    <a:srgbClr val="C0C0C0"/>
                  </a:outerShdw>
                </a:effectLst>
                <a:latin typeface="Arial"/>
              </a:rPr>
              <a:t> </a:t>
            </a:r>
            <a:endParaRPr lang="ru-RU" sz="1600" kern="0" dirty="0" smtClean="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снижение остроты зрения;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нарушение функций щитовидной железы;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сердечно-сосудистые заболевания;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болезни крови.</a:t>
            </a:r>
          </a:p>
        </p:txBody>
      </p:sp>
      <p:pic>
        <p:nvPicPr>
          <p:cNvPr id="4" name="Picture 17" descr="468226_w640_h640_it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4911415"/>
            <a:ext cx="1728788"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690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kern="0" dirty="0" err="1">
                <a:solidFill>
                  <a:srgbClr val="8C0039"/>
                </a:solidFill>
                <a:effectLst>
                  <a:outerShdw blurRad="38100" dist="38100" dir="2700000" algn="tl">
                    <a:srgbClr val="C0C0C0"/>
                  </a:outerShdw>
                </a:effectLst>
                <a:latin typeface="Arial"/>
              </a:rPr>
              <a:t>Мерчендайзер</a:t>
            </a:r>
            <a:r>
              <a:rPr lang="ru-RU" sz="2800" kern="0" dirty="0">
                <a:solidFill>
                  <a:srgbClr val="8C0039"/>
                </a:solidFill>
                <a:effectLst>
                  <a:outerShdw blurRad="38100" dist="38100" dir="2700000" algn="tl">
                    <a:srgbClr val="C0C0C0"/>
                  </a:outerShdw>
                </a:effectLst>
                <a:latin typeface="Arial"/>
              </a:rPr>
              <a:t> </a:t>
            </a:r>
            <a:r>
              <a:rPr lang="en-US" sz="2800" kern="0" dirty="0">
                <a:solidFill>
                  <a:srgbClr val="8C0039"/>
                </a:solidFill>
                <a:effectLst>
                  <a:outerShdw blurRad="38100" dist="38100" dir="2700000" algn="tl">
                    <a:srgbClr val="C0C0C0"/>
                  </a:outerShdw>
                </a:effectLst>
                <a:latin typeface="Arial"/>
              </a:rPr>
              <a:t>(</a:t>
            </a:r>
            <a:r>
              <a:rPr lang="en-US" sz="2800" kern="0" dirty="0" smtClean="0">
                <a:solidFill>
                  <a:srgbClr val="8C0039"/>
                </a:solidFill>
                <a:effectLst>
                  <a:outerShdw blurRad="38100" dist="38100" dir="2700000" algn="tl">
                    <a:srgbClr val="C0C0C0"/>
                  </a:outerShdw>
                </a:effectLst>
                <a:latin typeface="Arial"/>
              </a:rPr>
              <a:t>Merchandising</a:t>
            </a:r>
            <a:r>
              <a:rPr lang="ru-RU" sz="2800" kern="0" dirty="0" smtClean="0">
                <a:solidFill>
                  <a:srgbClr val="8C0039"/>
                </a:solidFill>
                <a:effectLst>
                  <a:outerShdw blurRad="38100" dist="38100" dir="2700000" algn="tl">
                    <a:srgbClr val="C0C0C0"/>
                  </a:outerShdw>
                </a:effectLst>
                <a:latin typeface="Arial"/>
              </a:rPr>
              <a:t>)</a:t>
            </a:r>
            <a:endParaRPr lang="ru-RU" dirty="0"/>
          </a:p>
        </p:txBody>
      </p:sp>
      <p:sp>
        <p:nvSpPr>
          <p:cNvPr id="3" name="Прямоугольник 2"/>
          <p:cNvSpPr/>
          <p:nvPr/>
        </p:nvSpPr>
        <p:spPr>
          <a:xfrm>
            <a:off x="395536" y="1791629"/>
            <a:ext cx="8532440" cy="4869025"/>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Родственные профессии:</a:t>
            </a:r>
            <a:r>
              <a:rPr lang="ru-RU" sz="1600" kern="0" dirty="0">
                <a:solidFill>
                  <a:srgbClr val="000000"/>
                </a:solidFill>
                <a:effectLst>
                  <a:outerShdw blurRad="38100" dist="38100" dir="2700000" algn="tl">
                    <a:srgbClr val="C0C0C0"/>
                  </a:outerShdw>
                </a:effectLst>
                <a:latin typeface="Arial"/>
              </a:rPr>
              <a:t> МЕНЕДЖЕР ПО РЕКЛАМЕ, ОРГАНИЗАТОР, МАРКЕТОЛОГ, ПРЕДПРИНИМАТЕЛЬ, СПЕЦИАЛИСТ ПО СВЯЗЯМ С ОБЩЕСТВЕННОСТЬЮ.</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По системе Климова</a:t>
            </a:r>
            <a:r>
              <a:rPr lang="ru-RU" sz="1600" kern="0" dirty="0">
                <a:solidFill>
                  <a:srgbClr val="000000"/>
                </a:solidFill>
                <a:effectLst>
                  <a:outerShdw blurRad="38100" dist="38100" dir="2700000" algn="tl">
                    <a:srgbClr val="C0C0C0"/>
                  </a:outerShdw>
                </a:effectLst>
                <a:latin typeface="Arial"/>
              </a:rPr>
              <a:t> – “Человек-человек”, “Человек – художественный образ”.</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Класс профессии</a:t>
            </a:r>
            <a:r>
              <a:rPr lang="en-US" sz="1600" b="1" kern="0" dirty="0">
                <a:solidFill>
                  <a:srgbClr val="000000"/>
                </a:solidFill>
                <a:effectLst>
                  <a:outerShdw blurRad="38100" dist="38100" dir="2700000" algn="tl">
                    <a:srgbClr val="C0C0C0"/>
                  </a:outerShdw>
                </a:effectLst>
                <a:latin typeface="Arial"/>
              </a:rPr>
              <a:t>:</a:t>
            </a:r>
            <a:r>
              <a:rPr lang="en-US" sz="1600" kern="0" dirty="0">
                <a:solidFill>
                  <a:srgbClr val="000000"/>
                </a:solidFill>
                <a:effectLst>
                  <a:outerShdw blurRad="38100" dist="38100" dir="2700000" algn="tl">
                    <a:srgbClr val="C0C0C0"/>
                  </a:outerShdw>
                </a:effectLst>
                <a:latin typeface="Arial"/>
              </a:rPr>
              <a:t> </a:t>
            </a:r>
            <a:r>
              <a:rPr lang="ru-RU" sz="1600" kern="0" dirty="0">
                <a:solidFill>
                  <a:srgbClr val="000000"/>
                </a:solidFill>
                <a:effectLst>
                  <a:outerShdw blurRad="38100" dist="38100" dir="2700000" algn="tl">
                    <a:srgbClr val="C0C0C0"/>
                  </a:outerShdw>
                </a:effectLst>
                <a:latin typeface="Arial"/>
              </a:rPr>
              <a:t>Эвристический (творческий)</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Содержание деятельности:</a:t>
            </a:r>
            <a:r>
              <a:rPr lang="ru-RU" sz="1600" kern="0" dirty="0">
                <a:solidFill>
                  <a:srgbClr val="000000"/>
                </a:solidFill>
                <a:effectLst>
                  <a:outerShdw blurRad="38100" dist="38100" dir="2700000" algn="tl">
                    <a:srgbClr val="C0C0C0"/>
                  </a:outerShdw>
                </a:effectLst>
                <a:latin typeface="Arial"/>
              </a:rPr>
              <a:t> В переводе с английского “ </a:t>
            </a:r>
            <a:r>
              <a:rPr lang="en-US" sz="1600" kern="0" dirty="0">
                <a:solidFill>
                  <a:srgbClr val="000000"/>
                </a:solidFill>
                <a:effectLst>
                  <a:outerShdw blurRad="38100" dist="38100" dir="2700000" algn="tl">
                    <a:srgbClr val="C0C0C0"/>
                  </a:outerShdw>
                </a:effectLst>
                <a:latin typeface="Arial"/>
              </a:rPr>
              <a:t>merchandising</a:t>
            </a:r>
            <a:r>
              <a:rPr lang="ru-RU" sz="1600" kern="0" dirty="0">
                <a:solidFill>
                  <a:srgbClr val="000000"/>
                </a:solidFill>
                <a:effectLst>
                  <a:outerShdw blurRad="38100" dist="38100" dir="2700000" algn="tl">
                    <a:srgbClr val="C0C0C0"/>
                  </a:outerShdw>
                </a:effectLst>
                <a:latin typeface="Arial"/>
              </a:rPr>
              <a:t> ” – планирование и стимулирование сбыта.</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err="1">
                <a:solidFill>
                  <a:srgbClr val="000000"/>
                </a:solidFill>
                <a:effectLst>
                  <a:outerShdw blurRad="38100" dist="38100" dir="2700000" algn="tl">
                    <a:srgbClr val="C0C0C0"/>
                  </a:outerShdw>
                </a:effectLst>
                <a:latin typeface="Arial"/>
              </a:rPr>
              <a:t>Мерчендайзер</a:t>
            </a:r>
            <a:r>
              <a:rPr lang="ru-RU" sz="1600" kern="0" dirty="0">
                <a:solidFill>
                  <a:srgbClr val="000000"/>
                </a:solidFill>
                <a:effectLst>
                  <a:outerShdw blurRad="38100" dist="38100" dir="2700000" algn="tl">
                    <a:srgbClr val="C0C0C0"/>
                  </a:outerShdw>
                </a:effectLst>
                <a:latin typeface="Arial"/>
              </a:rPr>
              <a:t> определяет территорию (район), </a:t>
            </a:r>
            <a:r>
              <a:rPr lang="ru-RU" sz="1600" kern="0" dirty="0" smtClean="0">
                <a:solidFill>
                  <a:srgbClr val="000000"/>
                </a:solidFill>
                <a:effectLst>
                  <a:outerShdw blurRad="38100" dist="38100" dir="2700000" algn="tl">
                    <a:srgbClr val="C0C0C0"/>
                  </a:outerShdw>
                </a:effectLst>
                <a:latin typeface="Arial"/>
              </a:rPr>
              <a:t>на </a:t>
            </a:r>
            <a:r>
              <a:rPr lang="ru-RU" sz="1600" kern="0" dirty="0">
                <a:solidFill>
                  <a:srgbClr val="000000"/>
                </a:solidFill>
                <a:effectLst>
                  <a:outerShdw blurRad="38100" dist="38100" dir="2700000" algn="tl">
                    <a:srgbClr val="C0C0C0"/>
                  </a:outerShdw>
                </a:effectLst>
                <a:latin typeface="Arial"/>
              </a:rPr>
              <a:t>которой предполагается организация продаж товара, он ведёт переговоры с руководством торговых компаний о проведении мероприятий </a:t>
            </a:r>
            <a:r>
              <a:rPr lang="ru-RU" sz="1600" kern="0" dirty="0" err="1">
                <a:solidFill>
                  <a:srgbClr val="000000"/>
                </a:solidFill>
                <a:effectLst>
                  <a:outerShdw blurRad="38100" dist="38100" dir="2700000" algn="tl">
                    <a:srgbClr val="C0C0C0"/>
                  </a:outerShdw>
                </a:effectLst>
                <a:latin typeface="Arial"/>
              </a:rPr>
              <a:t>мерчендайзинга</a:t>
            </a:r>
            <a:r>
              <a:rPr lang="ru-RU" sz="1600" kern="0" dirty="0">
                <a:solidFill>
                  <a:srgbClr val="000000"/>
                </a:solidFill>
                <a:effectLst>
                  <a:outerShdw blurRad="38100" dist="38100" dir="2700000" algn="tl">
                    <a:srgbClr val="C0C0C0"/>
                  </a:outerShdw>
                </a:effectLst>
                <a:latin typeface="Arial"/>
              </a:rPr>
              <a:t> (представляет товар и сопутствующие </a:t>
            </a:r>
            <a:r>
              <a:rPr lang="ru-RU" sz="1600" kern="0" dirty="0" err="1">
                <a:solidFill>
                  <a:srgbClr val="000000"/>
                </a:solidFill>
                <a:effectLst>
                  <a:outerShdw blurRad="38100" dist="38100" dir="2700000" algn="tl">
                    <a:srgbClr val="C0C0C0"/>
                  </a:outerShdw>
                </a:effectLst>
                <a:latin typeface="Arial"/>
              </a:rPr>
              <a:t>емууслуги</a:t>
            </a:r>
            <a:r>
              <a:rPr lang="ru-RU" sz="1600" kern="0" dirty="0">
                <a:solidFill>
                  <a:srgbClr val="000000"/>
                </a:solidFill>
                <a:effectLst>
                  <a:outerShdw blurRad="38100" dist="38100" dir="2700000" algn="tl">
                    <a:srgbClr val="C0C0C0"/>
                  </a:outerShdw>
                </a:effectLst>
                <a:latin typeface="Arial"/>
              </a:rPr>
              <a:t>, убеждает в необходимости и эффективности </a:t>
            </a:r>
            <a:r>
              <a:rPr lang="ru-RU" sz="1600" kern="0" dirty="0" err="1">
                <a:solidFill>
                  <a:srgbClr val="000000"/>
                </a:solidFill>
                <a:effectLst>
                  <a:outerShdw blurRad="38100" dist="38100" dir="2700000" algn="tl">
                    <a:srgbClr val="C0C0C0"/>
                  </a:outerShdw>
                </a:effectLst>
                <a:latin typeface="Arial"/>
              </a:rPr>
              <a:t>мерчендайзинга</a:t>
            </a:r>
            <a:r>
              <a:rPr lang="ru-RU" sz="1600" kern="0" dirty="0">
                <a:solidFill>
                  <a:srgbClr val="000000"/>
                </a:solidFill>
                <a:effectLst>
                  <a:outerShdw blurRad="38100" dist="38100" dir="2700000" algn="tl">
                    <a:srgbClr val="C0C0C0"/>
                  </a:outerShdw>
                </a:effectLst>
                <a:latin typeface="Arial"/>
              </a:rPr>
              <a:t>).</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err="1">
                <a:solidFill>
                  <a:srgbClr val="000000"/>
                </a:solidFill>
                <a:effectLst>
                  <a:outerShdw blurRad="38100" dist="38100" dir="2700000" algn="tl">
                    <a:srgbClr val="C0C0C0"/>
                  </a:outerShdw>
                </a:effectLst>
                <a:latin typeface="Arial"/>
              </a:rPr>
              <a:t>Мерчендайзер</a:t>
            </a:r>
            <a:r>
              <a:rPr lang="ru-RU" sz="1600" kern="0" dirty="0">
                <a:solidFill>
                  <a:srgbClr val="000000"/>
                </a:solidFill>
                <a:effectLst>
                  <a:outerShdw blurRad="38100" dist="38100" dir="2700000" algn="tl">
                    <a:srgbClr val="C0C0C0"/>
                  </a:outerShdw>
                </a:effectLst>
                <a:latin typeface="Arial"/>
              </a:rPr>
              <a:t> принимает меры по поддержанию долгосрочных отношений с руководством и специалистами торговых организаций. Важной функцией </a:t>
            </a:r>
            <a:r>
              <a:rPr lang="ru-RU" sz="1600" kern="0" dirty="0" err="1">
                <a:solidFill>
                  <a:srgbClr val="000000"/>
                </a:solidFill>
                <a:effectLst>
                  <a:outerShdw blurRad="38100" dist="38100" dir="2700000" algn="tl">
                    <a:srgbClr val="C0C0C0"/>
                  </a:outerShdw>
                </a:effectLst>
                <a:latin typeface="Arial"/>
              </a:rPr>
              <a:t>мерчендайзера</a:t>
            </a:r>
            <a:r>
              <a:rPr lang="ru-RU" sz="1600" kern="0" dirty="0">
                <a:solidFill>
                  <a:srgbClr val="000000"/>
                </a:solidFill>
                <a:effectLst>
                  <a:outerShdw blurRad="38100" dist="38100" dir="2700000" algn="tl">
                    <a:srgbClr val="C0C0C0"/>
                  </a:outerShdw>
                </a:effectLst>
                <a:latin typeface="Arial"/>
              </a:rPr>
              <a:t> является контроль за соблюдением концепции выкладки товаров, целевым использованием рекламного торгового оборудования (стеллажей, полок), состоянием рекламных элементов (износом, порчей). Задачей </a:t>
            </a:r>
            <a:r>
              <a:rPr lang="ru-RU" sz="1600" kern="0" dirty="0" err="1">
                <a:solidFill>
                  <a:srgbClr val="000000"/>
                </a:solidFill>
                <a:effectLst>
                  <a:outerShdw blurRad="38100" dist="38100" dir="2700000" algn="tl">
                    <a:srgbClr val="C0C0C0"/>
                  </a:outerShdw>
                </a:effectLst>
                <a:latin typeface="Arial"/>
              </a:rPr>
              <a:t>мерчендайзера</a:t>
            </a:r>
            <a:r>
              <a:rPr lang="ru-RU" sz="1600" kern="0" dirty="0">
                <a:solidFill>
                  <a:srgbClr val="000000"/>
                </a:solidFill>
                <a:effectLst>
                  <a:outerShdw blurRad="38100" dist="38100" dir="2700000" algn="tl">
                    <a:srgbClr val="C0C0C0"/>
                  </a:outerShdw>
                </a:effectLst>
                <a:latin typeface="Arial"/>
              </a:rPr>
              <a:t> является обучение и подготовка обслуживающего персонала торговой компании по следующим направлениям: основные потребительские характеристики товаров, принципы поддержания корпоративной концепции выкладки товаров, принципы поддержания корпоративной концепции выкладки товаров, основы мотивации продажи товаров потребителям. Данный специалист организует проведение </a:t>
            </a:r>
            <a:r>
              <a:rPr lang="ru-RU" sz="1600" kern="0" dirty="0" err="1">
                <a:solidFill>
                  <a:srgbClr val="000000"/>
                </a:solidFill>
                <a:effectLst>
                  <a:outerShdw blurRad="38100" dist="38100" dir="2700000" algn="tl">
                    <a:srgbClr val="C0C0C0"/>
                  </a:outerShdw>
                </a:effectLst>
                <a:latin typeface="Arial"/>
              </a:rPr>
              <a:t>промоушн</a:t>
            </a:r>
            <a:r>
              <a:rPr lang="ru-RU" sz="1600" kern="0" dirty="0">
                <a:solidFill>
                  <a:srgbClr val="000000"/>
                </a:solidFill>
                <a:effectLst>
                  <a:outerShdw blurRad="38100" dist="38100" dir="2700000" algn="tl">
                    <a:srgbClr val="C0C0C0"/>
                  </a:outerShdw>
                </a:effectLst>
                <a:latin typeface="Arial"/>
              </a:rPr>
              <a:t>-акций, отслеживает динамику продаж и готовит отчёты по товарам.</a:t>
            </a:r>
          </a:p>
        </p:txBody>
      </p:sp>
    </p:spTree>
    <p:extLst>
      <p:ext uri="{BB962C8B-B14F-4D97-AF65-F5344CB8AC3E}">
        <p14:creationId xmlns:p14="http://schemas.microsoft.com/office/powerpoint/2010/main" val="3856433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6856" y="136874"/>
            <a:ext cx="8229600" cy="1143000"/>
          </a:xfrm>
        </p:spPr>
        <p:txBody>
          <a:bodyPr/>
          <a:lstStyle/>
          <a:p>
            <a:r>
              <a:rPr lang="ru-RU" sz="2800" kern="0" dirty="0" err="1">
                <a:solidFill>
                  <a:srgbClr val="8C0039"/>
                </a:solidFill>
                <a:effectLst>
                  <a:outerShdw blurRad="38100" dist="38100" dir="2700000" algn="tl">
                    <a:srgbClr val="C0C0C0"/>
                  </a:outerShdw>
                </a:effectLst>
                <a:latin typeface="Arial"/>
              </a:rPr>
              <a:t>Мерчендайзер</a:t>
            </a:r>
            <a:r>
              <a:rPr lang="ru-RU" sz="2800" kern="0" dirty="0">
                <a:solidFill>
                  <a:srgbClr val="8C0039"/>
                </a:solidFill>
                <a:effectLst>
                  <a:outerShdw blurRad="38100" dist="38100" dir="2700000" algn="tl">
                    <a:srgbClr val="C0C0C0"/>
                  </a:outerShdw>
                </a:effectLst>
                <a:latin typeface="Arial"/>
              </a:rPr>
              <a:t> </a:t>
            </a:r>
            <a:r>
              <a:rPr lang="en-US" sz="2800" kern="0" dirty="0">
                <a:solidFill>
                  <a:srgbClr val="8C0039"/>
                </a:solidFill>
                <a:effectLst>
                  <a:outerShdw blurRad="38100" dist="38100" dir="2700000" algn="tl">
                    <a:srgbClr val="C0C0C0"/>
                  </a:outerShdw>
                </a:effectLst>
                <a:latin typeface="Arial"/>
              </a:rPr>
              <a:t>(Merchandising)</a:t>
            </a:r>
            <a:endParaRPr lang="ru-RU" dirty="0"/>
          </a:p>
        </p:txBody>
      </p:sp>
      <p:sp>
        <p:nvSpPr>
          <p:cNvPr id="3" name="Прямоугольник 2"/>
          <p:cNvSpPr/>
          <p:nvPr/>
        </p:nvSpPr>
        <p:spPr>
          <a:xfrm>
            <a:off x="467544" y="1556792"/>
            <a:ext cx="8352928" cy="3360920"/>
          </a:xfrm>
          <a:prstGeom prst="rect">
            <a:avLst/>
          </a:prstGeom>
        </p:spPr>
        <p:txBody>
          <a:bodyPr wrap="square">
            <a:spAutoFit/>
          </a:bodyPr>
          <a:lstStyle/>
          <a:p>
            <a:pPr marL="342900" lvl="0" indent="-342900" fontAlgn="base">
              <a:lnSpc>
                <a:spcPct val="80000"/>
              </a:lnSpc>
              <a:spcBef>
                <a:spcPct val="20000"/>
              </a:spcBef>
              <a:spcAft>
                <a:spcPct val="0"/>
              </a:spcAft>
              <a:buClr>
                <a:srgbClr val="E4005C"/>
              </a:buClr>
              <a:buSzPct val="70000"/>
              <a:buFont typeface="Wingdings" pitchFamily="2" charset="2"/>
              <a:buChar char="n"/>
            </a:pPr>
            <a:r>
              <a:rPr lang="ru-RU" kern="0" dirty="0" err="1">
                <a:solidFill>
                  <a:srgbClr val="000000"/>
                </a:solidFill>
                <a:effectLst>
                  <a:outerShdw blurRad="38100" dist="38100" dir="2700000" algn="tl">
                    <a:srgbClr val="C0C0C0"/>
                  </a:outerShdw>
                </a:effectLst>
                <a:latin typeface="Arial"/>
              </a:rPr>
              <a:t>Мерчендайзер</a:t>
            </a:r>
            <a:r>
              <a:rPr lang="ru-RU" kern="0" dirty="0">
                <a:solidFill>
                  <a:srgbClr val="000000"/>
                </a:solidFill>
                <a:effectLst>
                  <a:outerShdw blurRad="38100" dist="38100" dir="2700000" algn="tl">
                    <a:srgbClr val="C0C0C0"/>
                  </a:outerShdw>
                </a:effectLst>
                <a:latin typeface="Arial"/>
              </a:rPr>
              <a:t> занимается двумя направлениями деятельности – рекламной поддержкой товара на месте продаж и “выкладкой” товара.</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kern="0" dirty="0">
                <a:solidFill>
                  <a:srgbClr val="000000"/>
                </a:solidFill>
                <a:effectLst>
                  <a:outerShdw blurRad="38100" dist="38100" dir="2700000" algn="tl">
                    <a:srgbClr val="C0C0C0"/>
                  </a:outerShdw>
                </a:effectLst>
                <a:latin typeface="Arial"/>
              </a:rPr>
              <a:t>Поэтому одна из задач в работе </a:t>
            </a:r>
            <a:r>
              <a:rPr lang="ru-RU" kern="0" dirty="0" err="1">
                <a:solidFill>
                  <a:srgbClr val="000000"/>
                </a:solidFill>
                <a:effectLst>
                  <a:outerShdw blurRad="38100" dist="38100" dir="2700000" algn="tl">
                    <a:srgbClr val="C0C0C0"/>
                  </a:outerShdw>
                </a:effectLst>
                <a:latin typeface="Arial"/>
              </a:rPr>
              <a:t>мерчендайзера</a:t>
            </a:r>
            <a:r>
              <a:rPr lang="ru-RU" kern="0" dirty="0">
                <a:solidFill>
                  <a:srgbClr val="000000"/>
                </a:solidFill>
                <a:effectLst>
                  <a:outerShdw blurRad="38100" dist="38100" dir="2700000" algn="tl">
                    <a:srgbClr val="C0C0C0"/>
                  </a:outerShdw>
                </a:effectLst>
                <a:latin typeface="Arial"/>
              </a:rPr>
              <a:t> – убедить торгующую организацию в выгоде размещения рекламы товаров непосредственно в местах торговли.</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kern="0" dirty="0" err="1">
                <a:solidFill>
                  <a:srgbClr val="000000"/>
                </a:solidFill>
                <a:effectLst>
                  <a:outerShdw blurRad="38100" dist="38100" dir="2700000" algn="tl">
                    <a:srgbClr val="C0C0C0"/>
                  </a:outerShdw>
                </a:effectLst>
                <a:latin typeface="Arial"/>
              </a:rPr>
              <a:t>Мерчендайзеры</a:t>
            </a:r>
            <a:r>
              <a:rPr lang="ru-RU" kern="0" dirty="0">
                <a:solidFill>
                  <a:srgbClr val="000000"/>
                </a:solidFill>
                <a:effectLst>
                  <a:outerShdw blurRad="38100" dist="38100" dir="2700000" algn="tl">
                    <a:srgbClr val="C0C0C0"/>
                  </a:outerShdw>
                </a:effectLst>
                <a:latin typeface="Arial"/>
              </a:rPr>
              <a:t> обеспечивают места продаж фирменными </a:t>
            </a:r>
            <a:r>
              <a:rPr lang="ru-RU" kern="0" dirty="0" err="1">
                <a:solidFill>
                  <a:srgbClr val="000000"/>
                </a:solidFill>
                <a:effectLst>
                  <a:outerShdw blurRad="38100" dist="38100" dir="2700000" algn="tl">
                    <a:srgbClr val="C0C0C0"/>
                  </a:outerShdw>
                </a:effectLst>
                <a:latin typeface="Arial"/>
              </a:rPr>
              <a:t>рекламоносителями</a:t>
            </a:r>
            <a:r>
              <a:rPr lang="ru-RU" kern="0" dirty="0">
                <a:solidFill>
                  <a:srgbClr val="000000"/>
                </a:solidFill>
                <a:effectLst>
                  <a:outerShdw blurRad="38100" dist="38100" dir="2700000" algn="tl">
                    <a:srgbClr val="C0C0C0"/>
                  </a:outerShdw>
                </a:effectLst>
                <a:latin typeface="Arial"/>
              </a:rPr>
              <a:t>: листовками в специальных подставках, плакатами, буклетами, самоклеящимися этикетками, макетами товаров, специальными ценниками с указанием предоставляемых скидок, декоративными </a:t>
            </a:r>
            <a:r>
              <a:rPr lang="ru-RU" kern="0" dirty="0" err="1">
                <a:solidFill>
                  <a:srgbClr val="000000"/>
                </a:solidFill>
                <a:effectLst>
                  <a:outerShdw blurRad="38100" dist="38100" dir="2700000" algn="tl">
                    <a:srgbClr val="C0C0C0"/>
                  </a:outerShdw>
                </a:effectLst>
                <a:latin typeface="Arial"/>
              </a:rPr>
              <a:t>элементамис</a:t>
            </a:r>
            <a:r>
              <a:rPr lang="ru-RU" kern="0" dirty="0">
                <a:solidFill>
                  <a:srgbClr val="000000"/>
                </a:solidFill>
                <a:effectLst>
                  <a:outerShdw blurRad="38100" dist="38100" dir="2700000" algn="tl">
                    <a:srgbClr val="C0C0C0"/>
                  </a:outerShdw>
                </a:effectLst>
                <a:latin typeface="Arial"/>
              </a:rPr>
              <a:t> логотипом компании-производителя рекламируемых товаров и т.д.</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b="1" kern="0" dirty="0">
                <a:solidFill>
                  <a:srgbClr val="000000"/>
                </a:solidFill>
                <a:effectLst>
                  <a:outerShdw blurRad="38100" dist="38100" dir="2700000" algn="tl">
                    <a:srgbClr val="C0C0C0"/>
                  </a:outerShdw>
                </a:effectLst>
                <a:latin typeface="Arial"/>
              </a:rPr>
              <a:t>Должен знать:</a:t>
            </a:r>
            <a:r>
              <a:rPr lang="ru-RU" kern="0" dirty="0">
                <a:solidFill>
                  <a:srgbClr val="000000"/>
                </a:solidFill>
                <a:effectLst>
                  <a:outerShdw blurRad="38100" dist="38100" dir="2700000" algn="tl">
                    <a:srgbClr val="C0C0C0"/>
                  </a:outerShdw>
                </a:effectLst>
                <a:latin typeface="Arial"/>
              </a:rPr>
              <a:t> Требуются знания в </a:t>
            </a:r>
            <a:r>
              <a:rPr lang="ru-RU" kern="0" dirty="0" err="1">
                <a:solidFill>
                  <a:srgbClr val="000000"/>
                </a:solidFill>
                <a:effectLst>
                  <a:outerShdw blurRad="38100" dist="38100" dir="2700000" algn="tl">
                    <a:srgbClr val="C0C0C0"/>
                  </a:outerShdw>
                </a:effectLst>
                <a:latin typeface="Arial"/>
              </a:rPr>
              <a:t>облати</a:t>
            </a:r>
            <a:r>
              <a:rPr lang="ru-RU" kern="0" dirty="0">
                <a:solidFill>
                  <a:srgbClr val="000000"/>
                </a:solidFill>
                <a:effectLst>
                  <a:outerShdw blurRad="38100" dist="38100" dir="2700000" algn="tl">
                    <a:srgbClr val="C0C0C0"/>
                  </a:outerShdw>
                </a:effectLst>
                <a:latin typeface="Arial"/>
              </a:rPr>
              <a:t> экономики, маркетинга, рекламы, социальной психологии, психологии труда, управления, организации производства. </a:t>
            </a:r>
          </a:p>
        </p:txBody>
      </p:sp>
    </p:spTree>
    <p:extLst>
      <p:ext uri="{BB962C8B-B14F-4D97-AF65-F5344CB8AC3E}">
        <p14:creationId xmlns:p14="http://schemas.microsoft.com/office/powerpoint/2010/main" val="882495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solidFill>
                  <a:srgbClr val="3C00C8"/>
                </a:solidFill>
              </a:rPr>
              <a:t>Профессия, специальность, квалификация</a:t>
            </a:r>
            <a:br>
              <a:rPr lang="ru-RU" b="1" dirty="0">
                <a:solidFill>
                  <a:srgbClr val="3C00C8"/>
                </a:solidFill>
              </a:rPr>
            </a:br>
            <a:endParaRPr lang="ru-RU" dirty="0"/>
          </a:p>
        </p:txBody>
      </p:sp>
      <p:sp>
        <p:nvSpPr>
          <p:cNvPr id="5" name="Прямоугольник 4"/>
          <p:cNvSpPr/>
          <p:nvPr/>
        </p:nvSpPr>
        <p:spPr>
          <a:xfrm>
            <a:off x="118029" y="1121272"/>
            <a:ext cx="8568952" cy="1532727"/>
          </a:xfrm>
          <a:prstGeom prst="rect">
            <a:avLst/>
          </a:prstGeom>
        </p:spPr>
        <p:txBody>
          <a:bodyPr wrap="square">
            <a:spAutoFit/>
          </a:bodyPr>
          <a:lstStyle/>
          <a:p>
            <a:pPr lvl="0" algn="just" fontAlgn="base">
              <a:lnSpc>
                <a:spcPct val="130000"/>
              </a:lnSpc>
              <a:spcBef>
                <a:spcPct val="0"/>
              </a:spcBef>
              <a:spcAft>
                <a:spcPct val="0"/>
              </a:spcAft>
            </a:pPr>
            <a:r>
              <a:rPr lang="ru-RU" sz="2400" b="1" dirty="0">
                <a:solidFill>
                  <a:srgbClr val="FF0000"/>
                </a:solidFill>
                <a:latin typeface="Arial" charset="0"/>
              </a:rPr>
              <a:t>Профессия</a:t>
            </a:r>
            <a:r>
              <a:rPr lang="ru-RU" sz="2400" dirty="0">
                <a:solidFill>
                  <a:srgbClr val="000000"/>
                </a:solidFill>
                <a:latin typeface="Arial" charset="0"/>
              </a:rPr>
              <a:t> –  это род трудовой деятельности, требующий определенной подготовки и являющийся обычно источником существования.</a:t>
            </a:r>
          </a:p>
        </p:txBody>
      </p:sp>
      <p:sp>
        <p:nvSpPr>
          <p:cNvPr id="4" name="Прямоугольник 3"/>
          <p:cNvSpPr/>
          <p:nvPr/>
        </p:nvSpPr>
        <p:spPr>
          <a:xfrm>
            <a:off x="755576" y="1268760"/>
            <a:ext cx="8064896" cy="1975574"/>
          </a:xfrm>
          <a:prstGeom prst="rect">
            <a:avLst/>
          </a:prstGeom>
        </p:spPr>
        <p:txBody>
          <a:bodyPr wrap="square">
            <a:spAutoFit/>
          </a:bodyPr>
          <a:lstStyle/>
          <a:p>
            <a:pPr algn="ctr"/>
            <a:endParaRPr lang="ru-RU" b="1" dirty="0">
              <a:solidFill>
                <a:srgbClr val="3C00C8"/>
              </a:solidFill>
            </a:endParaRPr>
          </a:p>
        </p:txBody>
      </p:sp>
      <p:sp>
        <p:nvSpPr>
          <p:cNvPr id="6" name="Прямоугольник 5"/>
          <p:cNvSpPr/>
          <p:nvPr/>
        </p:nvSpPr>
        <p:spPr>
          <a:xfrm>
            <a:off x="755576" y="2662637"/>
            <a:ext cx="8064896" cy="1052596"/>
          </a:xfrm>
          <a:prstGeom prst="rect">
            <a:avLst/>
          </a:prstGeom>
        </p:spPr>
        <p:txBody>
          <a:bodyPr wrap="square">
            <a:spAutoFit/>
          </a:bodyPr>
          <a:lstStyle/>
          <a:p>
            <a:pPr lvl="0" algn="just" fontAlgn="base">
              <a:lnSpc>
                <a:spcPct val="130000"/>
              </a:lnSpc>
              <a:spcBef>
                <a:spcPct val="0"/>
              </a:spcBef>
              <a:spcAft>
                <a:spcPct val="0"/>
              </a:spcAft>
            </a:pPr>
            <a:r>
              <a:rPr lang="ru-RU" sz="2400" b="1" dirty="0">
                <a:solidFill>
                  <a:srgbClr val="FF0000"/>
                </a:solidFill>
                <a:latin typeface="Arial" charset="0"/>
              </a:rPr>
              <a:t>Специальность</a:t>
            </a:r>
            <a:r>
              <a:rPr lang="ru-RU" sz="2400" dirty="0">
                <a:solidFill>
                  <a:srgbClr val="000000"/>
                </a:solidFill>
                <a:latin typeface="Arial" charset="0"/>
              </a:rPr>
              <a:t> – это вид занятия в рамках одной профессии.</a:t>
            </a:r>
          </a:p>
        </p:txBody>
      </p:sp>
      <p:sp>
        <p:nvSpPr>
          <p:cNvPr id="7" name="Прямоугольник 6"/>
          <p:cNvSpPr/>
          <p:nvPr/>
        </p:nvSpPr>
        <p:spPr>
          <a:xfrm>
            <a:off x="118029" y="4077072"/>
            <a:ext cx="8568951" cy="1482714"/>
          </a:xfrm>
          <a:prstGeom prst="rect">
            <a:avLst/>
          </a:prstGeom>
        </p:spPr>
        <p:txBody>
          <a:bodyPr wrap="square">
            <a:spAutoFit/>
          </a:bodyPr>
          <a:lstStyle/>
          <a:p>
            <a:pPr lvl="0" algn="just" fontAlgn="base">
              <a:lnSpc>
                <a:spcPct val="130000"/>
              </a:lnSpc>
              <a:spcBef>
                <a:spcPct val="0"/>
              </a:spcBef>
              <a:spcAft>
                <a:spcPct val="0"/>
              </a:spcAft>
            </a:pPr>
            <a:r>
              <a:rPr lang="ru-RU" sz="2400" b="1" dirty="0">
                <a:solidFill>
                  <a:srgbClr val="FF0000"/>
                </a:solidFill>
                <a:latin typeface="Arial" charset="0"/>
              </a:rPr>
              <a:t>Квалификация</a:t>
            </a:r>
            <a:r>
              <a:rPr lang="ru-RU" sz="2400" dirty="0">
                <a:solidFill>
                  <a:srgbClr val="000000"/>
                </a:solidFill>
                <a:latin typeface="Arial" charset="0"/>
              </a:rPr>
              <a:t> – это степень годности </a:t>
            </a:r>
            <a:endParaRPr lang="ru-RU" sz="2400" dirty="0" smtClean="0">
              <a:solidFill>
                <a:srgbClr val="000000"/>
              </a:solidFill>
              <a:latin typeface="Arial" charset="0"/>
            </a:endParaRPr>
          </a:p>
          <a:p>
            <a:pPr lvl="0" algn="just" fontAlgn="base">
              <a:lnSpc>
                <a:spcPct val="130000"/>
              </a:lnSpc>
              <a:spcBef>
                <a:spcPct val="0"/>
              </a:spcBef>
              <a:spcAft>
                <a:spcPct val="0"/>
              </a:spcAft>
            </a:pPr>
            <a:r>
              <a:rPr lang="ru-RU" sz="2400" dirty="0" smtClean="0">
                <a:solidFill>
                  <a:srgbClr val="000000"/>
                </a:solidFill>
                <a:latin typeface="Arial" charset="0"/>
              </a:rPr>
              <a:t>к </a:t>
            </a:r>
            <a:r>
              <a:rPr lang="ru-RU" sz="2400" dirty="0">
                <a:solidFill>
                  <a:srgbClr val="000000"/>
                </a:solidFill>
                <a:latin typeface="Arial" charset="0"/>
              </a:rPr>
              <a:t>какому-либо виду труда, уровень </a:t>
            </a:r>
            <a:endParaRPr lang="ru-RU" sz="2400" dirty="0" smtClean="0">
              <a:solidFill>
                <a:srgbClr val="000000"/>
              </a:solidFill>
              <a:latin typeface="Arial" charset="0"/>
            </a:endParaRPr>
          </a:p>
          <a:p>
            <a:pPr lvl="0" algn="just" fontAlgn="base">
              <a:lnSpc>
                <a:spcPct val="130000"/>
              </a:lnSpc>
              <a:spcBef>
                <a:spcPct val="0"/>
              </a:spcBef>
              <a:spcAft>
                <a:spcPct val="0"/>
              </a:spcAft>
            </a:pPr>
            <a:r>
              <a:rPr lang="ru-RU" sz="2400" dirty="0" smtClean="0">
                <a:solidFill>
                  <a:srgbClr val="000000"/>
                </a:solidFill>
                <a:latin typeface="Arial" charset="0"/>
              </a:rPr>
              <a:t>подготовленности</a:t>
            </a:r>
            <a:r>
              <a:rPr lang="ru-RU" sz="2400" dirty="0">
                <a:solidFill>
                  <a:srgbClr val="000000"/>
                </a:solidFill>
                <a:latin typeface="Arial" charset="0"/>
              </a:rPr>
              <a:t>.</a:t>
            </a:r>
          </a:p>
        </p:txBody>
      </p:sp>
      <p:graphicFrame>
        <p:nvGraphicFramePr>
          <p:cNvPr id="8" name="Объект 7"/>
          <p:cNvGraphicFramePr>
            <a:graphicFrameLocks noChangeAspect="1"/>
          </p:cNvGraphicFramePr>
          <p:nvPr>
            <p:extLst>
              <p:ext uri="{D42A27DB-BD31-4B8C-83A1-F6EECF244321}">
                <p14:modId xmlns:p14="http://schemas.microsoft.com/office/powerpoint/2010/main" val="3897568869"/>
              </p:ext>
            </p:extLst>
          </p:nvPr>
        </p:nvGraphicFramePr>
        <p:xfrm>
          <a:off x="6876256" y="3242521"/>
          <a:ext cx="1670050" cy="3168650"/>
        </p:xfrm>
        <a:graphic>
          <a:graphicData uri="http://schemas.openxmlformats.org/presentationml/2006/ole">
            <mc:AlternateContent xmlns:mc="http://schemas.openxmlformats.org/markup-compatibility/2006">
              <mc:Choice xmlns:v="urn:schemas-microsoft-com:vml" Requires="v">
                <p:oleObj spid="_x0000_s1031" name="CorelDRAW" r:id="rId4" imgW="2249424" imgH="4273296" progId="CorelDRAW.Graphic.12">
                  <p:embed/>
                </p:oleObj>
              </mc:Choice>
              <mc:Fallback>
                <p:oleObj name="CorelDRAW" r:id="rId4" imgW="2249424" imgH="4273296" progId="CorelDRAW.Graphic.12">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76256" y="3242521"/>
                        <a:ext cx="1670050" cy="316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604834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2889" y="28085"/>
            <a:ext cx="8229600" cy="1143000"/>
          </a:xfrm>
        </p:spPr>
        <p:txBody>
          <a:bodyPr/>
          <a:lstStyle/>
          <a:p>
            <a:r>
              <a:rPr lang="ru-RU" sz="3600" kern="0" dirty="0">
                <a:solidFill>
                  <a:srgbClr val="8C0039"/>
                </a:solidFill>
                <a:effectLst>
                  <a:outerShdw blurRad="38100" dist="38100" dir="2700000" algn="tl">
                    <a:srgbClr val="C0C0C0"/>
                  </a:outerShdw>
                </a:effectLst>
                <a:latin typeface="Arial"/>
              </a:rPr>
              <a:t>Ошибки при выборе</a:t>
            </a:r>
            <a:endParaRPr lang="ru-RU" dirty="0"/>
          </a:p>
        </p:txBody>
      </p:sp>
      <p:sp>
        <p:nvSpPr>
          <p:cNvPr id="3" name="Прямоугольник 2"/>
          <p:cNvSpPr/>
          <p:nvPr/>
        </p:nvSpPr>
        <p:spPr>
          <a:xfrm>
            <a:off x="395536" y="1159819"/>
            <a:ext cx="8208912" cy="5706177"/>
          </a:xfrm>
          <a:prstGeom prst="rect">
            <a:avLst/>
          </a:prstGeom>
        </p:spPr>
        <p:txBody>
          <a:bodyPr wrap="square">
            <a:spAutoFit/>
          </a:bodyPr>
          <a:lstStyle/>
          <a:p>
            <a:pPr marL="342900" lvl="0" indent="-342900" algn="r" fontAlgn="base">
              <a:spcBef>
                <a:spcPct val="20000"/>
              </a:spcBef>
              <a:spcAft>
                <a:spcPct val="0"/>
              </a:spcAft>
              <a:buClr>
                <a:srgbClr val="E4005C"/>
              </a:buClr>
              <a:buSzPct val="70000"/>
            </a:pPr>
            <a:r>
              <a:rPr lang="ru-RU" sz="1400" b="1" kern="0" dirty="0">
                <a:solidFill>
                  <a:srgbClr val="000000"/>
                </a:solidFill>
                <a:effectLst>
                  <a:outerShdw blurRad="38100" dist="38100" dir="2700000" algn="tl">
                    <a:srgbClr val="C0C0C0"/>
                  </a:outerShdw>
                </a:effectLst>
                <a:latin typeface="Arial"/>
              </a:rPr>
              <a:t>Чтобы Вы могли избежать ошибок  при выборе профессии, </a:t>
            </a:r>
            <a:endParaRPr lang="ru-RU" sz="1400" b="1" kern="0" dirty="0" smtClean="0">
              <a:solidFill>
                <a:srgbClr val="000000"/>
              </a:solidFill>
              <a:effectLst>
                <a:outerShdw blurRad="38100" dist="38100" dir="2700000" algn="tl">
                  <a:srgbClr val="C0C0C0"/>
                </a:outerShdw>
              </a:effectLst>
              <a:latin typeface="Arial"/>
            </a:endParaRPr>
          </a:p>
          <a:p>
            <a:pPr marL="342900" lvl="0" indent="-342900" algn="r" fontAlgn="base">
              <a:spcBef>
                <a:spcPct val="20000"/>
              </a:spcBef>
              <a:spcAft>
                <a:spcPct val="0"/>
              </a:spcAft>
              <a:buClr>
                <a:srgbClr val="E4005C"/>
              </a:buClr>
              <a:buSzPct val="70000"/>
            </a:pPr>
            <a:r>
              <a:rPr lang="ru-RU" sz="1400" b="1" kern="0" dirty="0" smtClean="0">
                <a:solidFill>
                  <a:srgbClr val="000000"/>
                </a:solidFill>
                <a:effectLst>
                  <a:outerShdw blurRad="38100" dist="38100" dir="2700000" algn="tl">
                    <a:srgbClr val="C0C0C0"/>
                  </a:outerShdw>
                </a:effectLst>
                <a:latin typeface="Arial"/>
              </a:rPr>
              <a:t>ПОСТАРАЙТЕСЬ </a:t>
            </a:r>
            <a:r>
              <a:rPr lang="ru-RU" sz="1400" b="1" kern="0" dirty="0">
                <a:solidFill>
                  <a:srgbClr val="000000"/>
                </a:solidFill>
                <a:effectLst>
                  <a:outerShdw blurRad="38100" dist="38100" dir="2700000" algn="tl">
                    <a:srgbClr val="C0C0C0"/>
                  </a:outerShdw>
                </a:effectLst>
                <a:latin typeface="Arial"/>
              </a:rPr>
              <a:t>ЗАПОМНИТЬ наиболее часто встречающиеся из них:</a:t>
            </a:r>
          </a:p>
          <a:p>
            <a:pPr marL="342900" lvl="0" indent="-342900" algn="ctr" fontAlgn="base">
              <a:spcBef>
                <a:spcPct val="20000"/>
              </a:spcBef>
              <a:spcAft>
                <a:spcPct val="0"/>
              </a:spcAft>
              <a:buClr>
                <a:srgbClr val="E4005C"/>
              </a:buClr>
              <a:buSzPct val="70000"/>
            </a:pPr>
            <a:endParaRPr lang="ru-RU" sz="1400" b="1"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r>
              <a:rPr lang="ru-RU" sz="1600" b="1" kern="0" dirty="0">
                <a:solidFill>
                  <a:srgbClr val="000000"/>
                </a:solidFill>
                <a:effectLst>
                  <a:outerShdw blurRad="38100" dist="38100" dir="2700000" algn="tl">
                    <a:srgbClr val="C0C0C0"/>
                  </a:outerShdw>
                </a:effectLst>
                <a:latin typeface="Arial"/>
              </a:rPr>
              <a:t>1.</a:t>
            </a:r>
            <a:r>
              <a:rPr lang="en-US" sz="1600" b="1" kern="0" dirty="0">
                <a:solidFill>
                  <a:srgbClr val="000000"/>
                </a:solidFill>
                <a:effectLst>
                  <a:outerShdw blurRad="38100" dist="38100" dir="2700000" algn="tl">
                    <a:srgbClr val="C0C0C0"/>
                  </a:outerShdw>
                </a:effectLst>
                <a:latin typeface="Arial"/>
              </a:rPr>
              <a:t> </a:t>
            </a:r>
            <a:r>
              <a:rPr lang="ru-RU" sz="1600" kern="0" dirty="0">
                <a:solidFill>
                  <a:srgbClr val="000000"/>
                </a:solidFill>
                <a:effectLst>
                  <a:outerShdw blurRad="38100" dist="38100" dir="2700000" algn="tl">
                    <a:srgbClr val="C0C0C0"/>
                  </a:outerShdw>
                </a:effectLst>
                <a:latin typeface="Arial"/>
              </a:rPr>
              <a:t>Ориентация сразу на профессии высшей квалификации или только на особо престижные профессии(менеджер, дипломат, переводчик)</a:t>
            </a:r>
          </a:p>
          <a:p>
            <a:pPr marL="342900" lvl="0" indent="-342900" algn="just" fontAlgn="base">
              <a:spcBef>
                <a:spcPct val="20000"/>
              </a:spcBef>
              <a:spcAft>
                <a:spcPct val="0"/>
              </a:spcAft>
              <a:buClr>
                <a:srgbClr val="E4005C"/>
              </a:buClr>
              <a:buSzPct val="70000"/>
            </a:pPr>
            <a:endParaRPr lang="ru-RU" sz="1600"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r>
              <a:rPr lang="ru-RU" sz="1600" b="1" kern="0" dirty="0">
                <a:solidFill>
                  <a:srgbClr val="000000"/>
                </a:solidFill>
                <a:effectLst>
                  <a:outerShdw blurRad="38100" dist="38100" dir="2700000" algn="tl">
                    <a:srgbClr val="C0C0C0"/>
                  </a:outerShdw>
                </a:effectLst>
                <a:latin typeface="Arial"/>
              </a:rPr>
              <a:t>2.</a:t>
            </a:r>
            <a:r>
              <a:rPr lang="en-US" sz="1600" b="1" kern="0" dirty="0">
                <a:solidFill>
                  <a:srgbClr val="000000"/>
                </a:solidFill>
                <a:effectLst>
                  <a:outerShdw blurRad="38100" dist="38100" dir="2700000" algn="tl">
                    <a:srgbClr val="C0C0C0"/>
                  </a:outerShdw>
                </a:effectLst>
                <a:latin typeface="Arial"/>
              </a:rPr>
              <a:t> </a:t>
            </a:r>
            <a:r>
              <a:rPr lang="ru-RU" sz="1600" kern="0" dirty="0">
                <a:solidFill>
                  <a:srgbClr val="000000"/>
                </a:solidFill>
                <a:effectLst>
                  <a:outerShdw blurRad="38100" dist="38100" dir="2700000" algn="tl">
                    <a:srgbClr val="C0C0C0"/>
                  </a:outerShdw>
                </a:effectLst>
                <a:latin typeface="Arial"/>
              </a:rPr>
              <a:t>Стремление приобрести редкую профессию, на которую нет социального спроса. При обладании редкой профессией всегда могут возникать проблемы с трудоустройством.</a:t>
            </a:r>
          </a:p>
          <a:p>
            <a:pPr marL="342900" lvl="0" indent="-342900" algn="just" fontAlgn="base">
              <a:spcBef>
                <a:spcPct val="20000"/>
              </a:spcBef>
              <a:spcAft>
                <a:spcPct val="0"/>
              </a:spcAft>
              <a:buClr>
                <a:srgbClr val="E4005C"/>
              </a:buClr>
              <a:buSzPct val="70000"/>
            </a:pPr>
            <a:endParaRPr lang="ru-RU" sz="1600"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r>
              <a:rPr lang="ru-RU" sz="1600" b="1" kern="0" dirty="0">
                <a:solidFill>
                  <a:srgbClr val="000000"/>
                </a:solidFill>
                <a:effectLst>
                  <a:outerShdw blurRad="38100" dist="38100" dir="2700000" algn="tl">
                    <a:srgbClr val="C0C0C0"/>
                  </a:outerShdw>
                </a:effectLst>
                <a:latin typeface="Arial"/>
              </a:rPr>
              <a:t>3. </a:t>
            </a:r>
            <a:r>
              <a:rPr lang="ru-RU" sz="1600" kern="0" dirty="0">
                <a:solidFill>
                  <a:srgbClr val="000000"/>
                </a:solidFill>
                <a:effectLst>
                  <a:outerShdw blurRad="38100" dist="38100" dir="2700000" algn="tl">
                    <a:srgbClr val="C0C0C0"/>
                  </a:outerShdw>
                </a:effectLst>
                <a:latin typeface="Arial"/>
              </a:rPr>
              <a:t>Выбор профессии под влиянием товарищей. Т.е. тот случай, когда человек идёт учиться «за компанию».</a:t>
            </a:r>
          </a:p>
          <a:p>
            <a:pPr marL="342900" lvl="0" indent="-342900" algn="just" fontAlgn="base">
              <a:spcBef>
                <a:spcPct val="20000"/>
              </a:spcBef>
              <a:spcAft>
                <a:spcPct val="0"/>
              </a:spcAft>
              <a:buClr>
                <a:srgbClr val="E4005C"/>
              </a:buClr>
              <a:buSzPct val="70000"/>
            </a:pPr>
            <a:endParaRPr lang="ru-RU" sz="1600"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r>
              <a:rPr lang="en-US" sz="1600" b="1" kern="0" dirty="0">
                <a:solidFill>
                  <a:srgbClr val="000000"/>
                </a:solidFill>
                <a:effectLst>
                  <a:outerShdw blurRad="38100" dist="38100" dir="2700000" algn="tl">
                    <a:srgbClr val="C0C0C0"/>
                  </a:outerShdw>
                </a:effectLst>
                <a:latin typeface="Arial"/>
              </a:rPr>
              <a:t>4.</a:t>
            </a:r>
            <a:r>
              <a:rPr lang="en-US" sz="1600" kern="0" dirty="0">
                <a:solidFill>
                  <a:srgbClr val="000000"/>
                </a:solidFill>
                <a:effectLst>
                  <a:outerShdw blurRad="38100" dist="38100" dir="2700000" algn="tl">
                    <a:srgbClr val="C0C0C0"/>
                  </a:outerShdw>
                </a:effectLst>
                <a:latin typeface="Arial"/>
              </a:rPr>
              <a:t> </a:t>
            </a:r>
            <a:r>
              <a:rPr lang="ru-RU" sz="1600" kern="0" dirty="0">
                <a:solidFill>
                  <a:srgbClr val="000000"/>
                </a:solidFill>
                <a:effectLst>
                  <a:outerShdw blurRad="38100" dist="38100" dir="2700000" algn="tl">
                    <a:srgbClr val="C0C0C0"/>
                  </a:outerShdw>
                </a:effectLst>
                <a:latin typeface="Arial"/>
              </a:rPr>
              <a:t>Увлечение только внешней стороной профессии, обычно при недостаточном знании её </a:t>
            </a:r>
            <a:r>
              <a:rPr lang="ru-RU" sz="1600" kern="0" dirty="0" err="1">
                <a:solidFill>
                  <a:srgbClr val="000000"/>
                </a:solidFill>
                <a:effectLst>
                  <a:outerShdw blurRad="38100" dist="38100" dir="2700000" algn="tl">
                    <a:srgbClr val="C0C0C0"/>
                  </a:outerShdw>
                </a:effectLst>
                <a:latin typeface="Arial"/>
              </a:rPr>
              <a:t>содержанияю</a:t>
            </a:r>
            <a:r>
              <a:rPr lang="ru-RU" sz="1600" kern="0" dirty="0">
                <a:solidFill>
                  <a:srgbClr val="000000"/>
                </a:solidFill>
                <a:effectLst>
                  <a:outerShdw blurRad="38100" dist="38100" dir="2700000" algn="tl">
                    <a:srgbClr val="C0C0C0"/>
                  </a:outerShdw>
                </a:effectLst>
                <a:latin typeface="Arial"/>
              </a:rPr>
              <a:t> Например, человек хочет стать юристом, потому что смотрит и читает детективы.</a:t>
            </a:r>
          </a:p>
          <a:p>
            <a:pPr marL="342900" lvl="0" indent="-342900" algn="just" fontAlgn="base">
              <a:spcBef>
                <a:spcPct val="20000"/>
              </a:spcBef>
              <a:spcAft>
                <a:spcPct val="0"/>
              </a:spcAft>
              <a:buClr>
                <a:srgbClr val="E4005C"/>
              </a:buClr>
              <a:buSzPct val="70000"/>
            </a:pPr>
            <a:endParaRPr lang="ru-RU" sz="1600" kern="0" dirty="0">
              <a:solidFill>
                <a:srgbClr val="000000"/>
              </a:solidFill>
              <a:effectLst>
                <a:outerShdw blurRad="38100" dist="38100" dir="2700000" algn="tl">
                  <a:srgbClr val="C0C0C0"/>
                </a:outerShdw>
              </a:effectLst>
              <a:latin typeface="Arial"/>
            </a:endParaRPr>
          </a:p>
          <a:p>
            <a:pPr marL="342900" lvl="0" indent="-342900" algn="just" fontAlgn="base">
              <a:spcBef>
                <a:spcPct val="20000"/>
              </a:spcBef>
              <a:spcAft>
                <a:spcPct val="0"/>
              </a:spcAft>
              <a:buClr>
                <a:srgbClr val="E4005C"/>
              </a:buClr>
              <a:buSzPct val="70000"/>
            </a:pPr>
            <a:r>
              <a:rPr lang="ru-RU" sz="1600" b="1" kern="0" dirty="0">
                <a:solidFill>
                  <a:srgbClr val="000000"/>
                </a:solidFill>
                <a:effectLst>
                  <a:outerShdw blurRad="38100" dist="38100" dir="2700000" algn="tl">
                    <a:srgbClr val="C0C0C0"/>
                  </a:outerShdw>
                </a:effectLst>
                <a:latin typeface="Arial"/>
              </a:rPr>
              <a:t>5. </a:t>
            </a:r>
            <a:r>
              <a:rPr lang="ru-RU" sz="1600" kern="0" dirty="0">
                <a:solidFill>
                  <a:srgbClr val="000000"/>
                </a:solidFill>
                <a:effectLst>
                  <a:outerShdw blurRad="38100" dist="38100" dir="2700000" algn="tl">
                    <a:srgbClr val="C0C0C0"/>
                  </a:outerShdw>
                </a:effectLst>
                <a:latin typeface="Arial"/>
              </a:rPr>
              <a:t>неумение разбираться в себе, в своих действительных склонностях, способностях, причинах поступков, </a:t>
            </a:r>
            <a:r>
              <a:rPr lang="ru-RU" sz="1600" kern="0" dirty="0" err="1">
                <a:solidFill>
                  <a:srgbClr val="000000"/>
                </a:solidFill>
                <a:effectLst>
                  <a:outerShdw blurRad="38100" dist="38100" dir="2700000" algn="tl">
                    <a:srgbClr val="C0C0C0"/>
                  </a:outerShdw>
                </a:effectLst>
                <a:latin typeface="Arial"/>
              </a:rPr>
              <a:t>незание</a:t>
            </a:r>
            <a:r>
              <a:rPr lang="ru-RU" sz="1600" kern="0" dirty="0">
                <a:solidFill>
                  <a:srgbClr val="000000"/>
                </a:solidFill>
                <a:effectLst>
                  <a:outerShdw blurRad="38100" dist="38100" dir="2700000" algn="tl">
                    <a:srgbClr val="C0C0C0"/>
                  </a:outerShdw>
                </a:effectLst>
                <a:latin typeface="Arial"/>
              </a:rPr>
              <a:t> и недооценка своих физических возможностей, состояния своего здоровья. </a:t>
            </a:r>
            <a:endParaRPr lang="ru-RU" sz="1600" b="1" kern="0" dirty="0">
              <a:solidFill>
                <a:srgbClr val="000000"/>
              </a:solidFill>
              <a:effectLst>
                <a:outerShdw blurRad="38100" dist="38100" dir="2700000" algn="tl">
                  <a:srgbClr val="C0C0C0"/>
                </a:outerShdw>
              </a:effectLst>
              <a:latin typeface="Arial"/>
            </a:endParaRPr>
          </a:p>
        </p:txBody>
      </p:sp>
      <p:pic>
        <p:nvPicPr>
          <p:cNvPr id="4" name="Picture 21" descr="42667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9841"/>
            <a:ext cx="1800200" cy="19490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513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kern="0" dirty="0">
                <a:solidFill>
                  <a:srgbClr val="8C0039"/>
                </a:solidFill>
                <a:effectLst>
                  <a:outerShdw blurRad="38100" dist="38100" dir="2700000" algn="tl">
                    <a:srgbClr val="C0C0C0"/>
                  </a:outerShdw>
                </a:effectLst>
                <a:latin typeface="Arial"/>
              </a:rPr>
              <a:t>Рейтинг профессий</a:t>
            </a:r>
            <a:endParaRPr lang="ru-RU" dirty="0"/>
          </a:p>
        </p:txBody>
      </p:sp>
      <p:sp>
        <p:nvSpPr>
          <p:cNvPr id="3" name="Прямоугольник 2"/>
          <p:cNvSpPr/>
          <p:nvPr/>
        </p:nvSpPr>
        <p:spPr>
          <a:xfrm>
            <a:off x="395536" y="1198290"/>
            <a:ext cx="8496944" cy="5478423"/>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Вопрос о </a:t>
            </a:r>
            <a:r>
              <a:rPr lang="ru-RU" sz="1400" b="1" kern="0" dirty="0">
                <a:solidFill>
                  <a:srgbClr val="000000"/>
                </a:solidFill>
                <a:effectLst>
                  <a:outerShdw blurRad="38100" dist="38100" dir="2700000" algn="tl">
                    <a:srgbClr val="C0C0C0"/>
                  </a:outerShdw>
                </a:effectLst>
                <a:latin typeface="Arial"/>
              </a:rPr>
              <a:t>выборе профессии</a:t>
            </a:r>
            <a:r>
              <a:rPr lang="ru-RU" sz="1400" kern="0" dirty="0">
                <a:solidFill>
                  <a:srgbClr val="000000"/>
                </a:solidFill>
                <a:effectLst>
                  <a:outerShdw blurRad="38100" dist="38100" dir="2700000" algn="tl">
                    <a:srgbClr val="C0C0C0"/>
                  </a:outerShdw>
                </a:effectLst>
                <a:latin typeface="Arial"/>
              </a:rPr>
              <a:t> для многих молодых людей является непростым. Да и взрослые и часто состоявшиеся в профессии люди по различным причинам нередко задумываются о смене специальности. Возможно, решить эту задачу поможет рейтинг лучших профессий, составленный американским деловым журналом </a:t>
            </a:r>
            <a:r>
              <a:rPr lang="ru-RU" sz="1400" kern="0" dirty="0" err="1">
                <a:solidFill>
                  <a:srgbClr val="000000"/>
                </a:solidFill>
                <a:effectLst>
                  <a:outerShdw blurRad="38100" dist="38100" dir="2700000" algn="tl">
                    <a:srgbClr val="C0C0C0"/>
                  </a:outerShdw>
                </a:effectLst>
                <a:latin typeface="Arial"/>
              </a:rPr>
              <a:t>Money</a:t>
            </a:r>
            <a:r>
              <a:rPr lang="ru-RU" sz="1400" kern="0" dirty="0">
                <a:solidFill>
                  <a:srgbClr val="000000"/>
                </a:solidFill>
                <a:effectLst>
                  <a:outerShdw blurRad="38100" dist="38100" dir="2700000" algn="tl">
                    <a:srgbClr val="C0C0C0"/>
                  </a:outerShdw>
                </a:effectLst>
                <a:latin typeface="Arial"/>
              </a:rPr>
              <a:t>.</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В список вошли 50 специальностей. При составлении рейтинга учитывалась не только средняя зарплата профессионала в этой области, но и уровень образования, необходимый для работы, возможности карьерного роста и перспективы развития отрасли в ближайшие 10 лет. Кроме того, исследователи принимали во внимание уровень стресса, которому подвергаются на работе специалисты в каждом виде деятельности, а также потенциала для творчества в рамках выбранной специальности.</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Из рейтинга следует, что американцы серьезно относятся к своему здоровью и готовы неплохо платить специалистам этой отрасли. В топ-50 лучших профессий входят 13 специальностей, имеющих отношение к области здравоохранения, в том числе, дантист, </a:t>
            </a:r>
            <a:r>
              <a:rPr lang="ru-RU" sz="1400" kern="0" dirty="0" err="1">
                <a:solidFill>
                  <a:srgbClr val="000000"/>
                </a:solidFill>
                <a:effectLst>
                  <a:outerShdw blurRad="38100" dist="38100" dir="2700000" algn="tl">
                    <a:srgbClr val="C0C0C0"/>
                  </a:outerShdw>
                </a:effectLst>
                <a:latin typeface="Arial"/>
              </a:rPr>
              <a:t>хиропрактик</a:t>
            </a:r>
            <a:r>
              <a:rPr lang="ru-RU" sz="1400" kern="0" dirty="0">
                <a:solidFill>
                  <a:srgbClr val="000000"/>
                </a:solidFill>
                <a:effectLst>
                  <a:outerShdw blurRad="38100" dist="38100" dir="2700000" algn="tl">
                    <a:srgbClr val="C0C0C0"/>
                  </a:outerShdw>
                </a:effectLst>
                <a:latin typeface="Arial"/>
              </a:rPr>
              <a:t>, логопед, психотерапевт и медсестра. Достаточно престижными также является профессий ученого: очень ценятся медики-исследователи, физики, специалисты по оптике.</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Удивительно, но традиционно считающаяся очень престижной профессия юриста оказалась только на 37 месте, значительно уступив специальностям писателя, сотрудника социальной службы и ландшафтного архитектора. В то же время рейтинге вообще нет таких специальностей, как музыкант, артист, космонавт, полицейский или летчик.</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400" b="1" kern="0" dirty="0">
                <a:solidFill>
                  <a:srgbClr val="000000"/>
                </a:solidFill>
                <a:effectLst>
                  <a:outerShdw blurRad="38100" dist="38100" dir="2700000" algn="tl">
                    <a:srgbClr val="C0C0C0"/>
                  </a:outerShdw>
                </a:effectLst>
                <a:latin typeface="Arial"/>
              </a:rPr>
              <a:t>Итак, десятка лучших профессий выглядит следующим образом:</a:t>
            </a:r>
          </a:p>
          <a:p>
            <a:pPr marL="342900" lvl="0" indent="-342900"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1.  Разработчик программного обеспечения</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2.  Преподаватель колледжа</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3.  Финансовый советник</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4.  Специалист по персоналу</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5.  Ассистент терапевта</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6.  Рыночный аналитик</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7 . Компьютерный/IT аналитик</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8.  Оценщик недвижимости</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9. Фармацевт</a:t>
            </a:r>
            <a:br>
              <a:rPr lang="ru-RU" sz="1400" kern="0" dirty="0">
                <a:solidFill>
                  <a:srgbClr val="000000"/>
                </a:solidFill>
                <a:effectLst>
                  <a:outerShdw blurRad="38100" dist="38100" dir="2700000" algn="tl">
                    <a:srgbClr val="C0C0C0"/>
                  </a:outerShdw>
                </a:effectLst>
                <a:latin typeface="Arial"/>
              </a:rPr>
            </a:br>
            <a:r>
              <a:rPr lang="ru-RU" sz="1400" kern="0" dirty="0">
                <a:solidFill>
                  <a:srgbClr val="000000"/>
                </a:solidFill>
                <a:effectLst>
                  <a:outerShdw blurRad="38100" dist="38100" dir="2700000" algn="tl">
                    <a:srgbClr val="C0C0C0"/>
                  </a:outerShdw>
                </a:effectLst>
                <a:latin typeface="Arial"/>
              </a:rPr>
              <a:t>10. Психолог</a:t>
            </a:r>
          </a:p>
        </p:txBody>
      </p:sp>
      <p:pic>
        <p:nvPicPr>
          <p:cNvPr id="4"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611560" y="188640"/>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7596336" y="5469200"/>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3923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kern="0" dirty="0">
                <a:solidFill>
                  <a:srgbClr val="8C0039"/>
                </a:solidFill>
                <a:effectLst>
                  <a:outerShdw blurRad="38100" dist="38100" dir="2700000" algn="tl">
                    <a:srgbClr val="C0C0C0"/>
                  </a:outerShdw>
                </a:effectLst>
                <a:latin typeface="Arial"/>
              </a:rPr>
              <a:t>Менеджер по персоналу</a:t>
            </a:r>
            <a:r>
              <a:rPr lang="ru-RU" b="1" dirty="0">
                <a:solidFill>
                  <a:srgbClr val="3C00C8"/>
                </a:solidFill>
              </a:rPr>
              <a:t/>
            </a:r>
            <a:br>
              <a:rPr lang="ru-RU" b="1" dirty="0">
                <a:solidFill>
                  <a:srgbClr val="3C00C8"/>
                </a:solidFill>
              </a:rPr>
            </a:br>
            <a:endParaRPr lang="ru-RU" dirty="0"/>
          </a:p>
        </p:txBody>
      </p:sp>
      <p:sp>
        <p:nvSpPr>
          <p:cNvPr id="5" name="Прямоугольник 4"/>
          <p:cNvSpPr/>
          <p:nvPr/>
        </p:nvSpPr>
        <p:spPr>
          <a:xfrm>
            <a:off x="118029" y="1121272"/>
            <a:ext cx="8568952" cy="522451"/>
          </a:xfrm>
          <a:prstGeom prst="rect">
            <a:avLst/>
          </a:prstGeom>
        </p:spPr>
        <p:txBody>
          <a:bodyPr wrap="square">
            <a:spAutoFit/>
          </a:bodyPr>
          <a:lstStyle/>
          <a:p>
            <a:pPr lvl="0" algn="just" fontAlgn="base">
              <a:lnSpc>
                <a:spcPct val="130000"/>
              </a:lnSpc>
              <a:spcBef>
                <a:spcPct val="0"/>
              </a:spcBef>
              <a:spcAft>
                <a:spcPct val="0"/>
              </a:spcAft>
            </a:pPr>
            <a:endParaRPr lang="ru-RU" sz="2400" dirty="0">
              <a:solidFill>
                <a:srgbClr val="000000"/>
              </a:solidFill>
              <a:latin typeface="Arial" charset="0"/>
            </a:endParaRPr>
          </a:p>
        </p:txBody>
      </p:sp>
      <p:sp>
        <p:nvSpPr>
          <p:cNvPr id="4" name="Прямоугольник 3"/>
          <p:cNvSpPr/>
          <p:nvPr/>
        </p:nvSpPr>
        <p:spPr>
          <a:xfrm>
            <a:off x="755576" y="1268760"/>
            <a:ext cx="8064896" cy="1975574"/>
          </a:xfrm>
          <a:prstGeom prst="rect">
            <a:avLst/>
          </a:prstGeom>
        </p:spPr>
        <p:txBody>
          <a:bodyPr wrap="square">
            <a:spAutoFit/>
          </a:bodyPr>
          <a:lstStyle/>
          <a:p>
            <a:pPr algn="ctr"/>
            <a:endParaRPr lang="ru-RU" b="1" dirty="0">
              <a:solidFill>
                <a:srgbClr val="3C00C8"/>
              </a:solidFill>
            </a:endParaRPr>
          </a:p>
        </p:txBody>
      </p:sp>
      <p:sp>
        <p:nvSpPr>
          <p:cNvPr id="6" name="Прямоугольник 5"/>
          <p:cNvSpPr/>
          <p:nvPr/>
        </p:nvSpPr>
        <p:spPr>
          <a:xfrm>
            <a:off x="755576" y="2662637"/>
            <a:ext cx="8064896" cy="522451"/>
          </a:xfrm>
          <a:prstGeom prst="rect">
            <a:avLst/>
          </a:prstGeom>
        </p:spPr>
        <p:txBody>
          <a:bodyPr wrap="square">
            <a:spAutoFit/>
          </a:bodyPr>
          <a:lstStyle/>
          <a:p>
            <a:pPr lvl="0" algn="just" fontAlgn="base">
              <a:lnSpc>
                <a:spcPct val="130000"/>
              </a:lnSpc>
              <a:spcBef>
                <a:spcPct val="0"/>
              </a:spcBef>
              <a:spcAft>
                <a:spcPct val="0"/>
              </a:spcAft>
            </a:pPr>
            <a:endParaRPr lang="ru-RU" sz="2400" dirty="0">
              <a:solidFill>
                <a:srgbClr val="000000"/>
              </a:solidFill>
              <a:latin typeface="Arial" charset="0"/>
            </a:endParaRPr>
          </a:p>
        </p:txBody>
      </p:sp>
      <p:sp>
        <p:nvSpPr>
          <p:cNvPr id="3" name="Прямоугольник 2"/>
          <p:cNvSpPr/>
          <p:nvPr/>
        </p:nvSpPr>
        <p:spPr>
          <a:xfrm>
            <a:off x="118029" y="758947"/>
            <a:ext cx="8748464" cy="6297108"/>
          </a:xfrm>
          <a:prstGeom prst="rect">
            <a:avLst/>
          </a:prstGeom>
        </p:spPr>
        <p:txBody>
          <a:bodyPr wrap="square">
            <a:spAutoFit/>
          </a:bodyPr>
          <a:lstStyle/>
          <a:p>
            <a:pPr algn="just">
              <a:lnSpc>
                <a:spcPct val="80000"/>
              </a:lnSpc>
            </a:pPr>
            <a:r>
              <a:rPr lang="ru-RU" dirty="0"/>
              <a:t>МЕНЕДЖЕР ОРГАНИЗАЦИИ, АДМИНИСТРАТОР, УПРАВЛЯЮЩИЙ, НАЧАЛЬНИК ОТДЕЛА КАДРОВ... </a:t>
            </a:r>
          </a:p>
          <a:p>
            <a:pPr algn="just">
              <a:lnSpc>
                <a:spcPct val="80000"/>
              </a:lnSpc>
            </a:pPr>
            <a:r>
              <a:rPr lang="ru-RU" b="1" dirty="0"/>
              <a:t>Тип профессии</a:t>
            </a:r>
            <a:r>
              <a:rPr lang="ru-RU" dirty="0"/>
              <a:t>: </a:t>
            </a:r>
          </a:p>
          <a:p>
            <a:pPr algn="just">
              <a:lnSpc>
                <a:spcPct val="80000"/>
              </a:lnSpc>
            </a:pPr>
            <a:r>
              <a:rPr lang="ru-RU" b="1" dirty="0"/>
              <a:t>По системе Климова</a:t>
            </a:r>
            <a:r>
              <a:rPr lang="ru-RU" dirty="0"/>
              <a:t> - "Человек-человек", "Человек-знак". </a:t>
            </a:r>
          </a:p>
          <a:p>
            <a:pPr algn="just">
              <a:lnSpc>
                <a:spcPct val="80000"/>
              </a:lnSpc>
            </a:pPr>
            <a:r>
              <a:rPr lang="ru-RU" b="1" dirty="0"/>
              <a:t>Содержание деятельности:</a:t>
            </a:r>
            <a:r>
              <a:rPr lang="ru-RU" dirty="0"/>
              <a:t> Менеджер по персоналу организует, координирует, оценивает и стимулирует деятельность персонала с целью повышения производительности и качества труда, удовлетворенности профессией (должностью) каждого работника.</a:t>
            </a:r>
          </a:p>
          <a:p>
            <a:pPr algn="just">
              <a:lnSpc>
                <a:spcPct val="80000"/>
              </a:lnSpc>
            </a:pPr>
            <a:r>
              <a:rPr lang="ru-RU" dirty="0"/>
              <a:t>Менеджер по персоналу выполняет работу по обеспечению организации кадрами требуемых профессий, специальностей и квалификации. Изучает личный состав организации и подразделений. Формирует резерв на выдвижение. Принимает участие в расстановке и перемещении кадров. Участвует в организации и проведении работы аттестационных, квалификационных, конкурсных комиссий и оформлении их решений. Подбирает и разрабатывает средства оценки качеств персонала. Участвует в разработке должностных инструкций. Подбирает персонал на замещение вакантных должностей. Подает заявки на подбор в кадровые </a:t>
            </a:r>
            <a:r>
              <a:rPr lang="ru-RU" dirty="0" err="1"/>
              <a:t>агенства</a:t>
            </a:r>
            <a:r>
              <a:rPr lang="ru-RU" dirty="0"/>
              <a:t> и центры занятости, проводит собеседования с соискателями.</a:t>
            </a:r>
          </a:p>
          <a:p>
            <a:pPr algn="just">
              <a:lnSpc>
                <a:spcPct val="80000"/>
              </a:lnSpc>
            </a:pPr>
            <a:r>
              <a:rPr lang="ru-RU" dirty="0"/>
              <a:t>Менеджер данного профиля занимается вопросами перспективного развития персонала организации. Стремится найти и раскрыть резервы. Анализирует движение кадров, принимает участие в разработке мероприятий по устранению текучести. Выявляет необходимость переподготовки. Организует профессиональное обучение рабочих и повышение квалификации руководителей и специалистов. Контролирует оформление документов и ведение документации по учету кадров, связанную с приемом, переводом, трудовой деятельностью и увольнением работников. Ведет </a:t>
            </a:r>
            <a:r>
              <a:rPr lang="ru-RU" dirty="0" err="1"/>
              <a:t>установелнную</a:t>
            </a:r>
            <a:r>
              <a:rPr lang="ru-RU" dirty="0"/>
              <a:t> отчетность по кадровым вопросам. Принимает меры по соблюдению трудовой дисциплины и правил трудового распорядка</a:t>
            </a:r>
            <a:r>
              <a:rPr lang="ru-RU" dirty="0" smtClean="0"/>
              <a:t>.</a:t>
            </a:r>
          </a:p>
          <a:p>
            <a:pPr>
              <a:lnSpc>
                <a:spcPct val="80000"/>
              </a:lnSpc>
            </a:pPr>
            <a:endParaRPr lang="ru-RU" dirty="0"/>
          </a:p>
          <a:p>
            <a:pPr>
              <a:lnSpc>
                <a:spcPct val="80000"/>
              </a:lnSpc>
              <a:buFont typeface="Wingdings" pitchFamily="2" charset="2"/>
              <a:buNone/>
            </a:pPr>
            <a:endParaRPr lang="ru-RU" dirty="0"/>
          </a:p>
        </p:txBody>
      </p:sp>
      <p:pic>
        <p:nvPicPr>
          <p:cNvPr id="9" name="Picture 16" descr="знакикопирование"/>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7960097" y="-58471"/>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2047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127" y="1230906"/>
            <a:ext cx="8640960" cy="4179606"/>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smtClean="0">
                <a:solidFill>
                  <a:srgbClr val="000000"/>
                </a:solidFill>
                <a:effectLst>
                  <a:outerShdw blurRad="38100" dist="38100" dir="2700000" algn="tl">
                    <a:srgbClr val="C0C0C0"/>
                  </a:outerShdw>
                </a:effectLst>
                <a:latin typeface="Arial"/>
              </a:rPr>
              <a:t> </a:t>
            </a:r>
            <a:r>
              <a:rPr lang="ru-RU" sz="1600" b="1" kern="0" dirty="0" smtClean="0">
                <a:solidFill>
                  <a:srgbClr val="000000"/>
                </a:solidFill>
                <a:effectLst>
                  <a:outerShdw blurRad="38100" dist="38100" dir="2700000" algn="tl">
                    <a:srgbClr val="C0C0C0"/>
                  </a:outerShdw>
                </a:effectLst>
                <a:latin typeface="Arial"/>
              </a:rPr>
              <a:t>Содержание труда:</a:t>
            </a:r>
            <a:r>
              <a:rPr lang="ru-RU" sz="1600" kern="0" dirty="0" smtClean="0">
                <a:solidFill>
                  <a:srgbClr val="000000"/>
                </a:solidFill>
                <a:effectLst>
                  <a:outerShdw blurRad="38100" dist="38100" dir="2700000" algn="tl">
                    <a:srgbClr val="C0C0C0"/>
                  </a:outerShdw>
                </a:effectLst>
                <a:latin typeface="Arial"/>
              </a:rPr>
              <a:t> </a:t>
            </a:r>
            <a:r>
              <a:rPr lang="ru-RU" sz="1600" kern="0" dirty="0" err="1" smtClean="0">
                <a:solidFill>
                  <a:srgbClr val="000000"/>
                </a:solidFill>
                <a:effectLst>
                  <a:outerShdw blurRad="38100" dist="38100" dir="2700000" algn="tl">
                    <a:srgbClr val="C0C0C0"/>
                  </a:outerShdw>
                </a:effectLst>
                <a:latin typeface="Arial"/>
              </a:rPr>
              <a:t>Эстетизация</a:t>
            </a:r>
            <a:r>
              <a:rPr lang="ru-RU" sz="1600" kern="0" dirty="0" smtClean="0">
                <a:solidFill>
                  <a:srgbClr val="000000"/>
                </a:solidFill>
                <a:effectLst>
                  <a:outerShdw blurRad="38100" dist="38100" dir="2700000" algn="tl">
                    <a:srgbClr val="C0C0C0"/>
                  </a:outerShdw>
                </a:effectLst>
                <a:latin typeface="Arial"/>
              </a:rPr>
              <a:t>, гармонизация, упорядочение предметного окружения человека, сбор необходимых сведений об изделиях, их конструкции, технологии изготовления, материалах, изучение особенностей взаимодействия человека с изделием в процессе эксплуатации, разработка проектно-компоновочных схем, эскизов, форм, рабочих чертежей, отработка изделий на образцах. </a:t>
            </a:r>
            <a:endParaRPr lang="ru-RU" sz="1600" b="1" kern="0" dirty="0" smtClean="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smtClean="0">
                <a:solidFill>
                  <a:srgbClr val="000000"/>
                </a:solidFill>
                <a:effectLst>
                  <a:outerShdw blurRad="38100" dist="38100" dir="2700000" algn="tl">
                    <a:srgbClr val="C0C0C0"/>
                  </a:outerShdw>
                </a:effectLst>
                <a:latin typeface="Arial"/>
              </a:rPr>
              <a:t>Должен </a:t>
            </a:r>
            <a:r>
              <a:rPr lang="ru-RU" sz="1600" b="1" kern="0" dirty="0">
                <a:solidFill>
                  <a:srgbClr val="000000"/>
                </a:solidFill>
                <a:effectLst>
                  <a:outerShdw blurRad="38100" dist="38100" dir="2700000" algn="tl">
                    <a:srgbClr val="C0C0C0"/>
                  </a:outerShdw>
                </a:effectLst>
                <a:latin typeface="Arial"/>
              </a:rPr>
              <a:t>знать:</a:t>
            </a:r>
            <a:r>
              <a:rPr lang="ru-RU" sz="1600" kern="0" dirty="0">
                <a:solidFill>
                  <a:srgbClr val="000000"/>
                </a:solidFill>
                <a:effectLst>
                  <a:outerShdw blurRad="38100" dist="38100" dir="2700000" algn="tl">
                    <a:srgbClr val="C0C0C0"/>
                  </a:outerShdw>
                </a:effectLst>
                <a:latin typeface="Arial"/>
              </a:rPr>
              <a:t> Скульптуру, рисунок, живопись, основы композиции, технологию производства изделий, основы социологии, психологии.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Профессионально важные качества:</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smtClean="0">
                <a:solidFill>
                  <a:srgbClr val="000000"/>
                </a:solidFill>
                <a:effectLst>
                  <a:outerShdw blurRad="38100" dist="38100" dir="2700000" algn="tl">
                    <a:srgbClr val="C0C0C0"/>
                  </a:outerShdw>
                </a:effectLst>
                <a:latin typeface="Arial"/>
              </a:rPr>
              <a:t>художественное воображение;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smtClean="0">
                <a:solidFill>
                  <a:srgbClr val="000000"/>
                </a:solidFill>
                <a:effectLst>
                  <a:outerShdw blurRad="38100" dist="38100" dir="2700000" algn="tl">
                    <a:srgbClr val="C0C0C0"/>
                  </a:outerShdw>
                </a:effectLst>
                <a:latin typeface="Arial"/>
              </a:rPr>
              <a:t>пространственно-образное </a:t>
            </a:r>
            <a:r>
              <a:rPr lang="ru-RU" sz="1600" kern="0" dirty="0">
                <a:solidFill>
                  <a:srgbClr val="000000"/>
                </a:solidFill>
                <a:effectLst>
                  <a:outerShdw blurRad="38100" dist="38100" dir="2700000" algn="tl">
                    <a:srgbClr val="C0C0C0"/>
                  </a:outerShdw>
                </a:effectLst>
                <a:latin typeface="Arial"/>
              </a:rPr>
              <a:t>мышление;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коммуникабельность;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глазомер.</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Квалификационные требования: </a:t>
            </a:r>
            <a:r>
              <a:rPr lang="ru-RU" sz="1600" kern="0" dirty="0">
                <a:solidFill>
                  <a:srgbClr val="000000"/>
                </a:solidFill>
                <a:effectLst>
                  <a:outerShdw blurRad="38100" dist="38100" dir="2700000" algn="tl">
                    <a:srgbClr val="C0C0C0"/>
                  </a:outerShdw>
                </a:effectLst>
                <a:latin typeface="Arial"/>
              </a:rPr>
              <a:t>Художественно-промышленные училища, архитектурные институты и институты искусств.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Медицинские противопоказания:</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нарушение координации движений рук;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дальтонизм;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дефекты зрения.</a:t>
            </a:r>
          </a:p>
        </p:txBody>
      </p:sp>
      <p:sp>
        <p:nvSpPr>
          <p:cNvPr id="3" name="Прямоугольник 2"/>
          <p:cNvSpPr/>
          <p:nvPr/>
        </p:nvSpPr>
        <p:spPr>
          <a:xfrm>
            <a:off x="2286000" y="280446"/>
            <a:ext cx="4572000" cy="445635"/>
          </a:xfrm>
          <a:prstGeom prst="rect">
            <a:avLst/>
          </a:prstGeom>
        </p:spPr>
        <p:txBody>
          <a:bodyPr>
            <a:spAutoFit/>
          </a:bodyPr>
          <a:lstStyle/>
          <a:p>
            <a:pPr>
              <a:lnSpc>
                <a:spcPct val="80000"/>
              </a:lnSpc>
            </a:pPr>
            <a:r>
              <a:rPr lang="ru-RU" dirty="0"/>
              <a:t> </a:t>
            </a:r>
            <a:r>
              <a:rPr lang="ru-RU" sz="2800" dirty="0" smtClean="0">
                <a:solidFill>
                  <a:srgbClr val="C00000"/>
                </a:solidFill>
              </a:rPr>
              <a:t>Дизайнер</a:t>
            </a:r>
            <a:endParaRPr lang="ru-RU" sz="2800" dirty="0">
              <a:solidFill>
                <a:srgbClr val="C00000"/>
              </a:solidFill>
            </a:endParaRPr>
          </a:p>
        </p:txBody>
      </p:sp>
      <p:pic>
        <p:nvPicPr>
          <p:cNvPr id="4"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7236296" y="221256"/>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5213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kern="0" dirty="0" err="1">
                <a:solidFill>
                  <a:srgbClr val="8C0039"/>
                </a:solidFill>
                <a:effectLst>
                  <a:outerShdw blurRad="38100" dist="38100" dir="2700000" algn="tl">
                    <a:srgbClr val="C0C0C0"/>
                  </a:outerShdw>
                </a:effectLst>
                <a:latin typeface="Arial"/>
              </a:rPr>
              <a:t>Ресепшионист</a:t>
            </a:r>
            <a:endParaRPr lang="ru-RU" dirty="0"/>
          </a:p>
        </p:txBody>
      </p:sp>
      <p:sp>
        <p:nvSpPr>
          <p:cNvPr id="3" name="Прямоугольник 2"/>
          <p:cNvSpPr/>
          <p:nvPr/>
        </p:nvSpPr>
        <p:spPr>
          <a:xfrm>
            <a:off x="325907" y="1342306"/>
            <a:ext cx="8496944" cy="5016758"/>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Родственные профессии:</a:t>
            </a:r>
            <a:r>
              <a:rPr lang="ru-RU" sz="1600" kern="0" dirty="0">
                <a:solidFill>
                  <a:srgbClr val="000000"/>
                </a:solidFill>
                <a:effectLst>
                  <a:outerShdw blurRad="38100" dist="38100" dir="2700000" algn="tl">
                    <a:srgbClr val="C0C0C0"/>
                  </a:outerShdw>
                </a:effectLst>
                <a:latin typeface="Arial"/>
              </a:rPr>
              <a:t> СЕКРЕТАРЬ-РЕФЕРЕНТ, АДМИНИСТРАТОР, ДИСПЕТЧЕР НА ТЕЛЕФОНЕ, ДЕЖУРНЫЙ ПО ЭТАЖУ В ГОСТИНИЦЕ, ВАХТЕР...</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По системе Климова</a:t>
            </a:r>
            <a:r>
              <a:rPr lang="ru-RU" sz="1600" kern="0" dirty="0">
                <a:solidFill>
                  <a:srgbClr val="000000"/>
                </a:solidFill>
                <a:effectLst>
                  <a:outerShdw blurRad="38100" dist="38100" dir="2700000" algn="tl">
                    <a:srgbClr val="C0C0C0"/>
                  </a:outerShdw>
                </a:effectLst>
                <a:latin typeface="Arial"/>
              </a:rPr>
              <a:t> - "Человек-человек", "Человек-знак". (Узнайте Ваш тип и класс профессий: </a:t>
            </a:r>
            <a:r>
              <a:rPr lang="ru-RU" sz="1600" kern="0" dirty="0" err="1">
                <a:solidFill>
                  <a:srgbClr val="000000"/>
                </a:solidFill>
                <a:effectLst>
                  <a:outerShdw blurRad="38100" dist="38100" dir="2700000" algn="tl">
                    <a:srgbClr val="C0C0C0"/>
                  </a:outerShdw>
                </a:effectLst>
                <a:latin typeface="Arial"/>
              </a:rPr>
              <a:t>экспресстестирование</a:t>
            </a:r>
            <a:r>
              <a:rPr lang="ru-RU" sz="1600" kern="0" dirty="0">
                <a:solidFill>
                  <a:srgbClr val="000000"/>
                </a:solidFill>
                <a:effectLst>
                  <a:outerShdw blurRad="38100" dist="38100" dir="2700000" algn="tl">
                    <a:srgbClr val="C0C0C0"/>
                  </a:outerShdw>
                </a:effectLst>
                <a:latin typeface="Arial"/>
              </a:rPr>
              <a:t>, тест акцентуации характера ("реки-метафоры"), тест </a:t>
            </a:r>
            <a:r>
              <a:rPr lang="ru-RU" sz="1600" kern="0" dirty="0" err="1">
                <a:solidFill>
                  <a:srgbClr val="000000"/>
                </a:solidFill>
                <a:effectLst>
                  <a:outerShdw blurRad="38100" dist="38100" dir="2700000" algn="tl">
                    <a:srgbClr val="C0C0C0"/>
                  </a:outerShdw>
                </a:effectLst>
                <a:latin typeface="Arial"/>
              </a:rPr>
              <a:t>Кейрси</a:t>
            </a:r>
            <a:r>
              <a:rPr lang="ru-RU" sz="1600" kern="0" dirty="0">
                <a:solidFill>
                  <a:srgbClr val="000000"/>
                </a:solidFill>
                <a:effectLst>
                  <a:outerShdw blurRad="38100" dist="38100" dir="2700000" algn="tl">
                    <a:srgbClr val="C0C0C0"/>
                  </a:outerShdw>
                </a:effectLst>
                <a:latin typeface="Arial"/>
              </a:rPr>
              <a:t>).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По системе </a:t>
            </a:r>
            <a:r>
              <a:rPr lang="ru-RU" sz="1600" b="1" kern="0" dirty="0" err="1">
                <a:solidFill>
                  <a:srgbClr val="000000"/>
                </a:solidFill>
                <a:effectLst>
                  <a:outerShdw blurRad="38100" dist="38100" dir="2700000" algn="tl">
                    <a:srgbClr val="C0C0C0"/>
                  </a:outerShdw>
                </a:effectLst>
                <a:latin typeface="Arial"/>
              </a:rPr>
              <a:t>Голланда</a:t>
            </a:r>
            <a:r>
              <a:rPr lang="ru-RU" sz="1600" kern="0" dirty="0">
                <a:solidFill>
                  <a:srgbClr val="000000"/>
                </a:solidFill>
                <a:effectLst>
                  <a:outerShdw blurRad="38100" dist="38100" dir="2700000" algn="tl">
                    <a:srgbClr val="C0C0C0"/>
                  </a:outerShdw>
                </a:effectLst>
                <a:latin typeface="Arial"/>
              </a:rPr>
              <a:t> - социальный, конвенциональный . (Узнайте Ваш тип профессии по </a:t>
            </a:r>
            <a:r>
              <a:rPr lang="ru-RU" sz="1600" kern="0" dirty="0" err="1">
                <a:solidFill>
                  <a:srgbClr val="000000"/>
                </a:solidFill>
                <a:effectLst>
                  <a:outerShdw blurRad="38100" dist="38100" dir="2700000" algn="tl">
                    <a:srgbClr val="C0C0C0"/>
                  </a:outerShdw>
                </a:effectLst>
                <a:latin typeface="Arial"/>
              </a:rPr>
              <a:t>Голланду</a:t>
            </a:r>
            <a:r>
              <a:rPr lang="ru-RU" sz="1600" kern="0" dirty="0">
                <a:solidFill>
                  <a:srgbClr val="000000"/>
                </a:solidFill>
                <a:effectLst>
                  <a:outerShdw blurRad="38100" dist="38100" dir="2700000" algn="tl">
                    <a:srgbClr val="C0C0C0"/>
                  </a:outerShdw>
                </a:effectLst>
                <a:latin typeface="Arial"/>
              </a:rPr>
              <a:t>).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Класс профессии:</a:t>
            </a:r>
            <a:r>
              <a:rPr lang="ru-RU" sz="1600" kern="0" dirty="0">
                <a:solidFill>
                  <a:srgbClr val="000000"/>
                </a:solidFill>
                <a:effectLst>
                  <a:outerShdw blurRad="38100" dist="38100" dir="2700000" algn="tl">
                    <a:srgbClr val="C0C0C0"/>
                  </a:outerShdw>
                </a:effectLst>
                <a:latin typeface="Arial"/>
              </a:rPr>
              <a:t> Исполнительский (алгоритмический)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Содержание деятельности:</a:t>
            </a:r>
            <a:r>
              <a:rPr lang="ru-RU" sz="1600" kern="0" dirty="0">
                <a:solidFill>
                  <a:srgbClr val="000000"/>
                </a:solidFill>
                <a:effectLst>
                  <a:outerShdw blurRad="38100" dist="38100" dir="2700000" algn="tl">
                    <a:srgbClr val="C0C0C0"/>
                  </a:outerShdw>
                </a:effectLst>
                <a:latin typeface="Arial"/>
              </a:rPr>
              <a:t> Главная задача сотрудника организации - первичный прием клиентов по телефону и лично.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Встречает, приветствует клиентов. Адресует их к соответствующим сотрудникам компании. Регистрирует посетителей и телефонные звонки. Сортирует корреспонденцию.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Разъясняет посетителям каким образом они могут получить интересующую их </a:t>
            </a:r>
            <a:r>
              <a:rPr lang="ru-RU" sz="1600" kern="0" dirty="0" err="1">
                <a:solidFill>
                  <a:srgbClr val="000000"/>
                </a:solidFill>
                <a:effectLst>
                  <a:outerShdw blurRad="38100" dist="38100" dir="2700000" algn="tl">
                    <a:srgbClr val="C0C0C0"/>
                  </a:outerShdw>
                </a:effectLst>
                <a:latin typeface="Arial"/>
              </a:rPr>
              <a:t>информцию</a:t>
            </a:r>
            <a:r>
              <a:rPr lang="ru-RU" sz="1600" kern="0" dirty="0">
                <a:solidFill>
                  <a:srgbClr val="000000"/>
                </a:solidFill>
                <a:effectLst>
                  <a:outerShdw blurRad="38100" dist="38100" dir="2700000" algn="tl">
                    <a:srgbClr val="C0C0C0"/>
                  </a:outerShdw>
                </a:effectLst>
                <a:latin typeface="Arial"/>
              </a:rPr>
              <a:t>. Участвует в системе обеспечения безопасности организации, с этой целью оценивает необходимость присутствия посетителя в помещении данной организации.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 зависимости от специфики работы компании может частично выполнять обязанности секретаря-референта.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знать:</a:t>
            </a:r>
            <a:r>
              <a:rPr lang="ru-RU" sz="1600" kern="0" dirty="0">
                <a:solidFill>
                  <a:srgbClr val="000000"/>
                </a:solidFill>
                <a:effectLst>
                  <a:outerShdw blurRad="38100" dist="38100" dir="2700000" algn="tl">
                    <a:srgbClr val="C0C0C0"/>
                  </a:outerShdw>
                </a:effectLst>
                <a:latin typeface="Arial"/>
              </a:rPr>
              <a:t> Основы делового этикета. Компьютер. Стандарты делопроизводства. Схему организации деятельности компании. Штатное расписание и основные обязанности сотрудников. Пути прохождения корреспонденции. Рабочие телефоны. </a:t>
            </a:r>
          </a:p>
        </p:txBody>
      </p:sp>
      <p:pic>
        <p:nvPicPr>
          <p:cNvPr id="4"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6948264" y="332656"/>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070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kern="0" dirty="0" err="1">
                <a:solidFill>
                  <a:srgbClr val="8C0039"/>
                </a:solidFill>
                <a:effectLst>
                  <a:outerShdw blurRad="38100" dist="38100" dir="2700000" algn="tl">
                    <a:srgbClr val="C0C0C0"/>
                  </a:outerShdw>
                </a:effectLst>
                <a:latin typeface="Arial"/>
              </a:rPr>
              <a:t>Ресепшионист</a:t>
            </a:r>
            <a:endParaRPr lang="ru-RU" dirty="0"/>
          </a:p>
        </p:txBody>
      </p:sp>
      <p:sp>
        <p:nvSpPr>
          <p:cNvPr id="4" name="Прямоугольник 3"/>
          <p:cNvSpPr/>
          <p:nvPr/>
        </p:nvSpPr>
        <p:spPr>
          <a:xfrm>
            <a:off x="1187624" y="1268760"/>
            <a:ext cx="7416824" cy="4721292"/>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уметь:</a:t>
            </a:r>
            <a:r>
              <a:rPr lang="ru-RU" sz="1600" kern="0" dirty="0">
                <a:solidFill>
                  <a:srgbClr val="000000"/>
                </a:solidFill>
                <a:effectLst>
                  <a:outerShdw blurRad="38100" dist="38100" dir="2700000" algn="tl">
                    <a:srgbClr val="C0C0C0"/>
                  </a:outerShdw>
                </a:effectLst>
                <a:latin typeface="Arial"/>
              </a:rPr>
              <a:t> Общаться с людьми. Проводить переговоры лично с клиентом и по телефону. Пользоваться оргтехникой. В иностранных компаниях - свободно владеть соответствующим языком, часто - несколькими.</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Условия труда:</a:t>
            </a:r>
            <a:r>
              <a:rPr lang="ru-RU" sz="1600" kern="0" dirty="0">
                <a:solidFill>
                  <a:srgbClr val="000000"/>
                </a:solidFill>
                <a:effectLst>
                  <a:outerShdw blurRad="38100" dist="38100" dir="2700000" algn="tl">
                    <a:srgbClr val="C0C0C0"/>
                  </a:outerShdw>
                </a:effectLst>
                <a:latin typeface="Arial"/>
              </a:rPr>
              <a:t> Рабочий день обычно нормирован. Могут возникнуть стрессовые ситуации, требующие оперативного решения, сопряженные с риском. Общение в труде очень интенсивно.</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Области применения:</a:t>
            </a:r>
            <a:r>
              <a:rPr lang="ru-RU" sz="1600" kern="0" dirty="0">
                <a:solidFill>
                  <a:srgbClr val="000000"/>
                </a:solidFill>
                <a:effectLst>
                  <a:outerShdw blurRad="38100" dist="38100" dir="2700000" algn="tl">
                    <a:srgbClr val="C0C0C0"/>
                  </a:outerShdw>
                </a:effectLst>
                <a:latin typeface="Arial"/>
              </a:rPr>
              <a:t> Организации различных форм собственности с многочисленным штатом сотрудников</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Доминирующие интересы:</a:t>
            </a:r>
            <a:r>
              <a:rPr lang="ru-RU" sz="1600" kern="0" dirty="0">
                <a:solidFill>
                  <a:srgbClr val="000000"/>
                </a:solidFill>
                <a:effectLst>
                  <a:outerShdw blurRad="38100" dist="38100" dir="2700000" algn="tl">
                    <a:srgbClr val="C0C0C0"/>
                  </a:outerShdw>
                </a:effectLst>
                <a:latin typeface="Arial"/>
              </a:rPr>
              <a:t> Общественная работа, педагогика, психология, управление, право</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Сопутствующие интересы:</a:t>
            </a:r>
            <a:r>
              <a:rPr lang="ru-RU" sz="1600" kern="0" dirty="0">
                <a:solidFill>
                  <a:srgbClr val="000000"/>
                </a:solidFill>
                <a:effectLst>
                  <a:outerShdw blurRad="38100" dist="38100" dir="2700000" algn="tl">
                    <a:srgbClr val="C0C0C0"/>
                  </a:outerShdw>
                </a:effectLst>
                <a:latin typeface="Arial"/>
              </a:rPr>
              <a:t> Знания по отраслям.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Доминирующая профессиональная направленность:</a:t>
            </a:r>
            <a:r>
              <a:rPr lang="ru-RU" sz="1600" kern="0" dirty="0">
                <a:solidFill>
                  <a:srgbClr val="000000"/>
                </a:solidFill>
                <a:effectLst>
                  <a:outerShdw blurRad="38100" dist="38100" dir="2700000" algn="tl">
                    <a:srgbClr val="C0C0C0"/>
                  </a:outerShdw>
                </a:effectLst>
                <a:latin typeface="Arial"/>
              </a:rPr>
              <a:t> На работу с людьми и документами</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Необходимые качества, обеспечивающие успешность в профессии:</a:t>
            </a:r>
            <a:r>
              <a:rPr lang="ru-RU" sz="1600" kern="0" dirty="0">
                <a:solidFill>
                  <a:srgbClr val="000000"/>
                </a:solidFill>
                <a:effectLst>
                  <a:outerShdw blurRad="38100" dist="38100" dir="2700000" algn="tl">
                    <a:srgbClr val="C0C0C0"/>
                  </a:outerShdw>
                </a:effectLst>
                <a:latin typeface="Arial"/>
              </a:rPr>
              <a:t> Развитые коммуникативные навыки. Умение работать с людьми. Отзывчивость. Доброжелательность. Стрессоустойчивость. Выдержка. Способность без напряжения длительное время контактировать с большим количеством людей. Ответственность. Организованность. Умение работать с документацией. Приятная внешность и голос. Хорошо развитая речь. </a:t>
            </a:r>
            <a:r>
              <a:rPr lang="ru-RU" sz="1600" kern="0" dirty="0" err="1">
                <a:solidFill>
                  <a:srgbClr val="000000"/>
                </a:solidFill>
                <a:effectLst>
                  <a:outerShdw blurRad="38100" dist="38100" dir="2700000" algn="tl">
                    <a:srgbClr val="C0C0C0"/>
                  </a:outerShdw>
                </a:effectLst>
                <a:latin typeface="Arial"/>
              </a:rPr>
              <a:t>Эмпатия</a:t>
            </a:r>
            <a:r>
              <a:rPr lang="ru-RU" sz="1600" kern="0" dirty="0">
                <a:solidFill>
                  <a:srgbClr val="000000"/>
                </a:solidFill>
                <a:effectLst>
                  <a:outerShdw blurRad="38100" dist="38100" dir="2700000" algn="tl">
                    <a:srgbClr val="C0C0C0"/>
                  </a:outerShdw>
                </a:effectLst>
                <a:latin typeface="Arial"/>
              </a:rPr>
              <a:t>. Высокий эмоционально-волевой контроль.</a:t>
            </a:r>
          </a:p>
        </p:txBody>
      </p:sp>
      <p:pic>
        <p:nvPicPr>
          <p:cNvPr id="5"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827385" y="404664"/>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2265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382860"/>
            <a:ext cx="8229600" cy="1143000"/>
          </a:xfrm>
        </p:spPr>
        <p:txBody>
          <a:bodyPr/>
          <a:lstStyle/>
          <a:p>
            <a:r>
              <a:rPr lang="ru-RU" sz="3200" kern="0" dirty="0">
                <a:solidFill>
                  <a:srgbClr val="8C0039"/>
                </a:solidFill>
                <a:effectLst>
                  <a:outerShdw blurRad="38100" dist="38100" dir="2700000" algn="tl">
                    <a:srgbClr val="C0C0C0"/>
                  </a:outerShdw>
                </a:effectLst>
                <a:latin typeface="Arial"/>
              </a:rPr>
              <a:t>Психолог </a:t>
            </a:r>
            <a:endParaRPr lang="ru-RU" dirty="0"/>
          </a:p>
        </p:txBody>
      </p:sp>
      <p:sp>
        <p:nvSpPr>
          <p:cNvPr id="3" name="Прямоугольник 2"/>
          <p:cNvSpPr/>
          <p:nvPr/>
        </p:nvSpPr>
        <p:spPr>
          <a:xfrm>
            <a:off x="683568" y="704375"/>
            <a:ext cx="8064896" cy="6395597"/>
          </a:xfrm>
          <a:prstGeom prst="rect">
            <a:avLst/>
          </a:prstGeom>
        </p:spPr>
        <p:txBody>
          <a:bodyPr wrap="square">
            <a:spAutoFit/>
          </a:bodyPr>
          <a:lstStyle/>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200" b="1" kern="0" dirty="0">
                <a:solidFill>
                  <a:srgbClr val="000000"/>
                </a:solidFill>
                <a:effectLst>
                  <a:outerShdw blurRad="38100" dist="38100" dir="2700000" algn="tl">
                    <a:srgbClr val="C0C0C0"/>
                  </a:outerShdw>
                </a:effectLst>
                <a:latin typeface="Arial"/>
              </a:rPr>
              <a:t>Содержание труда:</a:t>
            </a:r>
            <a:r>
              <a:rPr lang="ru-RU" sz="1200" kern="0" dirty="0">
                <a:solidFill>
                  <a:srgbClr val="000000"/>
                </a:solidFill>
                <a:effectLst>
                  <a:outerShdw blurRad="38100" dist="38100" dir="2700000" algn="tl">
                    <a:srgbClr val="C0C0C0"/>
                  </a:outerShdw>
                </a:effectLst>
                <a:latin typeface="Arial"/>
              </a:rPr>
              <a:t> </a:t>
            </a:r>
            <a:r>
              <a:rPr lang="ru-RU" sz="1600" kern="0" dirty="0">
                <a:solidFill>
                  <a:srgbClr val="000000"/>
                </a:solidFill>
                <a:effectLst>
                  <a:outerShdw blurRad="38100" dist="38100" dir="2700000" algn="tl">
                    <a:srgbClr val="C0C0C0"/>
                  </a:outerShdw>
                </a:effectLst>
                <a:latin typeface="Arial"/>
              </a:rPr>
              <a:t>Изучает различные виды психической деятельности людей и применяет свои знания на практике - в учебных заведениях, на предприятиях, в специальных психологических службах с целью оказания помощи по адаптации человека в окружающих его условиях, разрешению личностных проблем, улучшению морально-психологического климата в коллективах.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Должен знать:</a:t>
            </a:r>
            <a:r>
              <a:rPr lang="ru-RU" sz="1600" kern="0" dirty="0">
                <a:solidFill>
                  <a:srgbClr val="000000"/>
                </a:solidFill>
                <a:effectLst>
                  <a:outerShdw blurRad="38100" dist="38100" dir="2700000" algn="tl">
                    <a:srgbClr val="C0C0C0"/>
                  </a:outerShdw>
                </a:effectLst>
                <a:latin typeface="Arial"/>
              </a:rPr>
              <a:t> Основы законодательства в области здравоохранения, образования, занятости населения, охраны труда, методические нормативные и др. руководящие материалы по практической психологии, общую и специальные психологии (педагогическую, инженерную, психологию труда и др.), основы психодиагностики, психологического консультирования, методы социально-психологического тренинга общения, диагностики и коррекции развития личности, передовой отечественный и зарубежный опыт.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Профессионально важные качества:</a:t>
            </a:r>
            <a:r>
              <a:rPr lang="ru-RU" sz="1600" kern="0" dirty="0">
                <a:solidFill>
                  <a:srgbClr val="000000"/>
                </a:solidFill>
                <a:effectLst>
                  <a:outerShdw blurRad="38100" dist="38100" dir="2700000" algn="tl">
                    <a:srgbClr val="C0C0C0"/>
                  </a:outerShdw>
                </a:effectLst>
                <a:latin typeface="Arial"/>
              </a:rPr>
              <a:t> </a:t>
            </a:r>
            <a:endParaRPr lang="ru-RU" sz="16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хорошо развитые коммуникативные способности;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тактичность;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чувство ответственности;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умение сопереживать;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наблюдательность;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аналитический ум;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эмоциональная устойчивость;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развитая словесно-логическая и образная память;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kern="0" dirty="0">
                <a:solidFill>
                  <a:srgbClr val="000000"/>
                </a:solidFill>
                <a:effectLst>
                  <a:outerShdw blurRad="38100" dist="38100" dir="2700000" algn="tl">
                    <a:srgbClr val="C0C0C0"/>
                  </a:outerShdw>
                </a:effectLst>
                <a:latin typeface="Arial"/>
              </a:rPr>
              <a:t>внимательность.</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600" b="1" kern="0" dirty="0">
                <a:solidFill>
                  <a:srgbClr val="000000"/>
                </a:solidFill>
                <a:effectLst>
                  <a:outerShdw blurRad="38100" dist="38100" dir="2700000" algn="tl">
                    <a:srgbClr val="C0C0C0"/>
                  </a:outerShdw>
                </a:effectLst>
                <a:latin typeface="Arial"/>
              </a:rPr>
              <a:t>Квалификационные требования:</a:t>
            </a:r>
            <a:r>
              <a:rPr lang="ru-RU" sz="1600" kern="0" dirty="0">
                <a:solidFill>
                  <a:srgbClr val="000000"/>
                </a:solidFill>
                <a:effectLst>
                  <a:outerShdw blurRad="38100" dist="38100" dir="2700000" algn="tl">
                    <a:srgbClr val="C0C0C0"/>
                  </a:outerShdw>
                </a:effectLst>
                <a:latin typeface="Arial"/>
              </a:rPr>
              <a:t> Психологические факультеты университетов.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b="1" kern="0" dirty="0">
                <a:solidFill>
                  <a:srgbClr val="000000"/>
                </a:solidFill>
                <a:effectLst>
                  <a:outerShdw blurRad="38100" dist="38100" dir="2700000" algn="tl">
                    <a:srgbClr val="C0C0C0"/>
                  </a:outerShdw>
                </a:effectLst>
                <a:latin typeface="Arial"/>
              </a:rPr>
              <a:t>Медицинские противопоказания:</a:t>
            </a:r>
            <a:r>
              <a:rPr lang="ru-RU" sz="1400" kern="0" dirty="0">
                <a:solidFill>
                  <a:srgbClr val="000000"/>
                </a:solidFill>
                <a:effectLst>
                  <a:outerShdw blurRad="38100" dist="38100" dir="2700000" algn="tl">
                    <a:srgbClr val="C0C0C0"/>
                  </a:outerShdw>
                </a:effectLst>
                <a:latin typeface="Arial"/>
              </a:rPr>
              <a:t> </a:t>
            </a:r>
            <a:endParaRPr lang="ru-RU" sz="1400" b="1" kern="0" dirty="0">
              <a:solidFill>
                <a:srgbClr val="000000"/>
              </a:solidFill>
              <a:effectLst>
                <a:outerShdw blurRad="38100" dist="38100" dir="2700000" algn="tl">
                  <a:srgbClr val="C0C0C0"/>
                </a:outerShdw>
              </a:effectLst>
              <a:latin typeface="Arial"/>
            </a:endParaRP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дефекты зрения и слуха;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нервные и психические заболевания; </a:t>
            </a:r>
          </a:p>
          <a:p>
            <a:pPr marL="342900" lvl="0" indent="-342900" algn="just" fontAlgn="base">
              <a:lnSpc>
                <a:spcPct val="80000"/>
              </a:lnSpc>
              <a:spcBef>
                <a:spcPct val="20000"/>
              </a:spcBef>
              <a:spcAft>
                <a:spcPct val="0"/>
              </a:spcAft>
              <a:buClr>
                <a:srgbClr val="E4005C"/>
              </a:buClr>
              <a:buSzPct val="70000"/>
              <a:buFont typeface="Wingdings" pitchFamily="2" charset="2"/>
              <a:buChar char="n"/>
            </a:pPr>
            <a:r>
              <a:rPr lang="ru-RU" sz="1400" kern="0" dirty="0">
                <a:solidFill>
                  <a:srgbClr val="000000"/>
                </a:solidFill>
                <a:effectLst>
                  <a:outerShdw blurRad="38100" dist="38100" dir="2700000" algn="tl">
                    <a:srgbClr val="C0C0C0"/>
                  </a:outerShdw>
                </a:effectLst>
                <a:latin typeface="Arial"/>
              </a:rPr>
              <a:t>инфекционные заболевания.</a:t>
            </a:r>
          </a:p>
        </p:txBody>
      </p:sp>
      <p:pic>
        <p:nvPicPr>
          <p:cNvPr id="4" name="Picture 16" descr="знакикопировани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44817" t="1590" r="15414" b="75980"/>
          <a:stretch>
            <a:fillRect/>
          </a:stretch>
        </p:blipFill>
        <p:spPr bwMode="auto">
          <a:xfrm>
            <a:off x="0" y="-22270"/>
            <a:ext cx="115252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6886047"/>
      </p:ext>
    </p:extLst>
  </p:cSld>
  <p:clrMapOvr>
    <a:masterClrMapping/>
  </p:clrMapOvr>
</p:sld>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2643</Words>
  <Application>Microsoft Office PowerPoint</Application>
  <PresentationFormat>Экран (4:3)</PresentationFormat>
  <Paragraphs>176</Paragraphs>
  <Slides>17</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19" baseType="lpstr">
      <vt:lpstr>Тема Office</vt:lpstr>
      <vt:lpstr>CorelDRAW</vt:lpstr>
      <vt:lpstr>МИР ПРОФЕССИЙ</vt:lpstr>
      <vt:lpstr>Профессия, специальность, квалификация </vt:lpstr>
      <vt:lpstr>Ошибки при выборе</vt:lpstr>
      <vt:lpstr>Рейтинг профессий</vt:lpstr>
      <vt:lpstr>Менеджер по персоналу </vt:lpstr>
      <vt:lpstr>Презентация PowerPoint</vt:lpstr>
      <vt:lpstr>Ресепшионист</vt:lpstr>
      <vt:lpstr>Ресепшионист</vt:lpstr>
      <vt:lpstr>Психолог </vt:lpstr>
      <vt:lpstr>Банковский служащий</vt:lpstr>
      <vt:lpstr>Банковский служащий</vt:lpstr>
      <vt:lpstr>Менеджер </vt:lpstr>
      <vt:lpstr>Маркетолог </vt:lpstr>
      <vt:lpstr>Логистик </vt:lpstr>
      <vt:lpstr>Программист </vt:lpstr>
      <vt:lpstr>Мерчендайзер (Merchandising)</vt:lpstr>
      <vt:lpstr>Мерчендайзер (Merchandising)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Профессия, специальность, квалификация </dc:title>
  <dc:creator>ПСИХОЛОГ</dc:creator>
  <cp:lastModifiedBy>ПСИХОЛОГ</cp:lastModifiedBy>
  <cp:revision>7</cp:revision>
  <dcterms:created xsi:type="dcterms:W3CDTF">2013-04-08T07:44:09Z</dcterms:created>
  <dcterms:modified xsi:type="dcterms:W3CDTF">2013-04-09T07:08:14Z</dcterms:modified>
</cp:coreProperties>
</file>