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7" r:id="rId2"/>
    <p:sldId id="299" r:id="rId3"/>
    <p:sldId id="300" r:id="rId4"/>
    <p:sldId id="301" r:id="rId5"/>
    <p:sldId id="302" r:id="rId6"/>
    <p:sldId id="272" r:id="rId7"/>
    <p:sldId id="257" r:id="rId8"/>
    <p:sldId id="304" r:id="rId9"/>
    <p:sldId id="306" r:id="rId10"/>
    <p:sldId id="307" r:id="rId11"/>
    <p:sldId id="260" r:id="rId12"/>
    <p:sldId id="261" r:id="rId13"/>
    <p:sldId id="262" r:id="rId14"/>
    <p:sldId id="263" r:id="rId15"/>
    <p:sldId id="270" r:id="rId16"/>
    <p:sldId id="288" r:id="rId17"/>
    <p:sldId id="289" r:id="rId18"/>
    <p:sldId id="290" r:id="rId19"/>
    <p:sldId id="266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11" r:id="rId28"/>
    <p:sldId id="313" r:id="rId29"/>
    <p:sldId id="314" r:id="rId30"/>
    <p:sldId id="275" r:id="rId31"/>
    <p:sldId id="276" r:id="rId32"/>
    <p:sldId id="277" r:id="rId33"/>
    <p:sldId id="267" r:id="rId34"/>
    <p:sldId id="291" r:id="rId35"/>
    <p:sldId id="292" r:id="rId36"/>
    <p:sldId id="293" r:id="rId37"/>
    <p:sldId id="294" r:id="rId38"/>
    <p:sldId id="295" r:id="rId39"/>
    <p:sldId id="296" r:id="rId40"/>
    <p:sldId id="308" r:id="rId41"/>
    <p:sldId id="310" r:id="rId42"/>
    <p:sldId id="268" r:id="rId43"/>
    <p:sldId id="26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BA%D0%B0%D1%80%D1%82%D0%B8%D0%BD%D0%BA%D0%B0%20%D1%83%D1%87%D0%B8%D1%82%D0%B5%D0%BB%D1%8F&amp;noreask=1&amp;img_url=images.asteza.ru/2011-05-12/9489/photos0-800x600.jpeg&amp;pos=3&amp;rpt=simage&amp;lr=65&amp;nojs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6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2" y="188640"/>
            <a:ext cx="8712968" cy="905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49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480720"/>
          </a:xfrm>
        </p:spPr>
        <p:txBody>
          <a:bodyPr>
            <a:normAutofit fontScale="62500" lnSpcReduction="20000"/>
          </a:bodyPr>
          <a:lstStyle/>
          <a:p>
            <a:pPr marL="36576" indent="0" algn="ctr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СЛОВАРЬ</a:t>
            </a:r>
          </a:p>
          <a:p>
            <a:pPr marL="36576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ШОРТ-ТРЕК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 бег на коньках на короткой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дорожке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**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ХАФ-ПАЙП-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спорта, при котором сноубордист находится внутри Г – образной чаши, и катается из одной стороны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другой.</a:t>
            </a:r>
          </a:p>
          <a:p>
            <a:pPr marL="36576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**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БОБСЛЕЙ-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олимпийский вид спорта, представляющий собой скоростной спуск с гор по специально оборудованным ледовым трассам на управляемых санях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КЁРЛИНГ-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pPr marL="3657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** БИАТЛОН- зимний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вид спорта, сочетающий лыжную гонку со стрельбой из винтовки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ДВОЕБОРЬЕ- олимпийский вид спорта, сочетающий в своей программе прыжки на лыжах с трамплина и лыжные гонки.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+mn-lt"/>
              </a:rPr>
              <a:t>Способы объяснения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лексического значения слов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8491566" cy="407988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Краткое толкование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Лес – это большой участок, заросший деревьями</a:t>
            </a:r>
          </a:p>
          <a:p>
            <a:pPr>
              <a:lnSpc>
                <a:spcPct val="150000"/>
              </a:lnSpc>
              <a:buNone/>
            </a:pP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 </a:t>
            </a:r>
            <a:r>
              <a:rPr lang="ru-RU" b="1" dirty="0" smtClean="0"/>
              <a:t>подбор однокоренных слов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           Ущелье – щель, щёлочка, расщелина</a:t>
            </a:r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Способы объяснения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лексического значения слов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543924" cy="4168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/>
              <a:t> </a:t>
            </a:r>
            <a:r>
              <a:rPr lang="ru-RU" b="1" dirty="0" smtClean="0"/>
              <a:t>подбор антонимов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          Лес – это не пустыня</a:t>
            </a:r>
          </a:p>
          <a:p>
            <a:pPr>
              <a:lnSpc>
                <a:spcPct val="150000"/>
              </a:lnSpc>
              <a:buNone/>
            </a:pPr>
            <a:endParaRPr lang="ru-RU" i="1" dirty="0" smtClean="0"/>
          </a:p>
          <a:p>
            <a:pPr>
              <a:lnSpc>
                <a:spcPct val="150000"/>
              </a:lnSpc>
            </a:pPr>
            <a:r>
              <a:rPr lang="ru-RU" i="1" dirty="0" smtClean="0"/>
              <a:t> </a:t>
            </a:r>
            <a:r>
              <a:rPr lang="ru-RU" b="1" dirty="0" smtClean="0"/>
              <a:t>подбор синонимов </a:t>
            </a:r>
          </a:p>
          <a:p>
            <a:pPr>
              <a:lnSpc>
                <a:spcPct val="150000"/>
              </a:lnSpc>
              <a:buNone/>
            </a:pPr>
            <a:r>
              <a:rPr lang="ru-RU" i="1" dirty="0" smtClean="0"/>
              <a:t>          Лес – бор, чаща, роща, дубрава, пуща</a:t>
            </a:r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+mn-lt"/>
              </a:rPr>
              <a:t>Способы объяснения 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лексического значения слов</a:t>
            </a: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7567642" cy="5114948"/>
          </a:xfrm>
        </p:spPr>
        <p:txBody>
          <a:bodyPr>
            <a:normAutofit fontScale="70000" lnSpcReduction="20000"/>
          </a:bodyPr>
          <a:lstStyle/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</a:t>
            </a:r>
            <a:r>
              <a:rPr lang="ru-RU" sz="4600" i="1" dirty="0" smtClean="0"/>
              <a:t>Рисунки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      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    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 cstate="print"/>
          <a:srcRect r="1723" b="23228"/>
          <a:stretch>
            <a:fillRect/>
          </a:stretch>
        </p:blipFill>
        <p:spPr>
          <a:xfrm>
            <a:off x="3500430" y="4357694"/>
            <a:ext cx="2714644" cy="185738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rcRect l="4687" t="2632" r="25018"/>
          <a:stretch>
            <a:fillRect/>
          </a:stretch>
        </p:blipFill>
        <p:spPr>
          <a:xfrm>
            <a:off x="500035" y="1928802"/>
            <a:ext cx="2143140" cy="30498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 descr="iCALVZD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1714488"/>
            <a:ext cx="1825955" cy="23611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Овал 8"/>
          <p:cNvSpPr/>
          <p:nvPr/>
        </p:nvSpPr>
        <p:spPr>
          <a:xfrm>
            <a:off x="642910" y="4929198"/>
            <a:ext cx="1928826" cy="5000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панда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072330" y="4000504"/>
            <a:ext cx="1571636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роза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000496" y="6143644"/>
            <a:ext cx="2000264" cy="57150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туча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643866" cy="5214974"/>
          </a:xfrm>
        </p:spPr>
        <p:txBody>
          <a:bodyPr numCol="1">
            <a:normAutofit fontScale="77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3100" b="1" dirty="0" smtClean="0"/>
              <a:t>Задание № 1</a:t>
            </a:r>
            <a:r>
              <a:rPr lang="ru-RU" sz="3100" dirty="0" smtClean="0"/>
              <a:t>. Объясните значение слова </a:t>
            </a:r>
            <a:r>
              <a:rPr lang="ru-RU" sz="3100" i="1" u="sng" dirty="0" smtClean="0"/>
              <a:t>милосердие</a:t>
            </a:r>
            <a:r>
              <a:rPr lang="ru-RU" sz="3100" dirty="0" smtClean="0"/>
              <a:t>, подобрав к нему синонимы</a:t>
            </a:r>
          </a:p>
          <a:p>
            <a:pPr algn="ctr">
              <a:buNone/>
            </a:pPr>
            <a:r>
              <a:rPr lang="ru-RU" sz="3500" b="1" i="1" u="sng" dirty="0" smtClean="0"/>
              <a:t>                                 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i="1" dirty="0" smtClean="0"/>
              <a:t>сострадание          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i="1" dirty="0" smtClean="0"/>
              <a:t>      сердобольность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i="1" dirty="0" smtClean="0"/>
              <a:t>     жалостливость            </a:t>
            </a:r>
          </a:p>
          <a:p>
            <a:pPr algn="ctr">
              <a:lnSpc>
                <a:spcPct val="120000"/>
              </a:lnSpc>
              <a:buNone/>
            </a:pPr>
            <a:r>
              <a:rPr lang="ru-RU" sz="3200" i="1" dirty="0" smtClean="0"/>
              <a:t> отзывчивость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200" i="1" dirty="0" smtClean="0"/>
              <a:t> участливость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200" i="1" dirty="0" smtClean="0"/>
              <a:t>чуткость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200" i="1" dirty="0" smtClean="0"/>
              <a:t>душевность  </a:t>
            </a:r>
          </a:p>
          <a:p>
            <a:pPr algn="ctr">
              <a:lnSpc>
                <a:spcPct val="110000"/>
              </a:lnSpc>
              <a:buNone/>
            </a:pPr>
            <a:r>
              <a:rPr lang="ru-RU" sz="3200" i="1" dirty="0" smtClean="0"/>
              <a:t> сердечность</a:t>
            </a:r>
            <a:endParaRPr lang="ru-RU" sz="3200" dirty="0" smtClean="0"/>
          </a:p>
          <a:p>
            <a:pPr>
              <a:lnSpc>
                <a:spcPct val="150000"/>
              </a:lnSpc>
              <a:buNone/>
            </a:pPr>
            <a:endParaRPr lang="ru-RU" i="1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Посоревнуемся!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/>
              <a:t>Задание № 2.</a:t>
            </a:r>
            <a:r>
              <a:rPr lang="ru-RU" sz="1800" dirty="0" smtClean="0"/>
              <a:t> Заполните два столбика таблицы, подобрав во второй столбик синоним к данному слову, а в третий – однокоренное проверочное слово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5" y="2857495"/>
          <a:ext cx="7072362" cy="347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928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Слово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Значение слова (синонимы)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Однокоренное проверочное слово</a:t>
                      </a:r>
                      <a:endParaRPr lang="ru-RU" dirty="0" smtClean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Умолять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Умилять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i="1" dirty="0" smtClean="0"/>
                        <a:t>Мельчить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 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/>
              <a:t>Задание № 2.</a:t>
            </a:r>
            <a:r>
              <a:rPr lang="ru-RU" sz="1800" dirty="0" smtClean="0"/>
              <a:t> Заполните два столбика таблицы, подобрав во второй столбик синоним к данному слову, а в третий – однокоренное проверочное слово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5" y="2857495"/>
          <a:ext cx="7072362" cy="347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928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Слово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Значение слова (синонимы)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Однокоренное проверочное слово</a:t>
                      </a:r>
                      <a:endParaRPr lang="ru-RU" dirty="0" smtClean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Умолять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просить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молит</a:t>
                      </a:r>
                      <a:endParaRPr lang="ru-RU" sz="2000" b="1" i="1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Умилять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i="1" dirty="0" smtClean="0"/>
                        <a:t>Мельчить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 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/>
              <a:t>Задание № 2.</a:t>
            </a:r>
            <a:r>
              <a:rPr lang="ru-RU" sz="1800" dirty="0" smtClean="0"/>
              <a:t> Заполните два столбика таблицы, подобрав во второй столбик синоним к данному слову, а в третий – однокоренное проверочное слово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5" y="2857495"/>
          <a:ext cx="7072362" cy="347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928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Слово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Значение слова (синонимы)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Однокоренное проверочное слово</a:t>
                      </a:r>
                      <a:endParaRPr lang="ru-RU" dirty="0" smtClean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Умолять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просить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молит</a:t>
                      </a:r>
                      <a:endParaRPr lang="ru-RU" sz="2000" b="1" i="1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Умилять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нравиться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милый</a:t>
                      </a:r>
                      <a:endParaRPr lang="ru-RU" sz="2000" b="1" i="1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i="1" dirty="0" smtClean="0"/>
                        <a:t>Мельчить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 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358246" cy="5286412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800" b="1" dirty="0" smtClean="0"/>
              <a:t>Задание № 2.</a:t>
            </a:r>
            <a:r>
              <a:rPr lang="ru-RU" sz="1800" dirty="0" smtClean="0"/>
              <a:t> Заполните два столбика таблицы, подобрав во второй столбик синоним к данному слову, а в третий – однокоренное проверочное слово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5" y="2857495"/>
          <a:ext cx="7072362" cy="3475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357454"/>
                <a:gridCol w="2357454"/>
              </a:tblGrid>
              <a:tr h="9286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Слово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Значение слова (синонимы)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Однокоренное проверочное слово</a:t>
                      </a:r>
                      <a:endParaRPr lang="ru-RU" dirty="0" smtClean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Умолять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просить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молит</a:t>
                      </a:r>
                      <a:endParaRPr lang="ru-RU" sz="2000" b="1" i="1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1" dirty="0" smtClean="0"/>
                        <a:t>Умилять</a:t>
                      </a:r>
                      <a:endParaRPr lang="ru-RU" sz="2000" b="1" dirty="0" smtClean="0"/>
                    </a:p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нравиться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милый</a:t>
                      </a:r>
                      <a:endParaRPr lang="ru-RU" sz="2000" b="1" i="1" dirty="0"/>
                    </a:p>
                  </a:txBody>
                  <a:tcPr/>
                </a:tc>
              </a:tr>
              <a:tr h="8490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i="1" dirty="0" smtClean="0"/>
                        <a:t>Мельчить</a:t>
                      </a:r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 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дробить, делить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мелкий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Специальность  ______________СС_____________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обучение животных  ___________СС_________________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скорый поезд  __________________________________СС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асфальтированная дорога _____________СС__________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игра на льду  ________________________КК___________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04867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ОЛИМПИАДА, -ы, ж. 1.  В Древней Греции: промежуток в 4 года между олимпийскими играми.</a:t>
            </a:r>
            <a:endParaRPr lang="ru-RU" dirty="0"/>
          </a:p>
          <a:p>
            <a:r>
              <a:rPr lang="ru-RU" i="1" dirty="0"/>
              <a:t> 2. То же, что олимпийские игры. Летняя О. Белая О. (зимняя). </a:t>
            </a:r>
            <a:endParaRPr lang="ru-RU" dirty="0"/>
          </a:p>
          <a:p>
            <a:r>
              <a:rPr lang="ru-RU" i="1" dirty="0"/>
              <a:t>3. Соревнования, состязания - спортивные, художественные или в области каких-н. знаний. Городская о. художественной самодеятельности. О. по истории, т литературе. Олимпийский чемпион. Олимпийский огонь (факел, зажигаемый от солнечных лучей в Олимпии и доставляемый эстафетой на место проведения олимпийских игр; огонь, зажженный от этого факела и горящий в чаше во все время проведения этих игр</a:t>
            </a:r>
            <a:r>
              <a:rPr lang="ru-RU" i="1" dirty="0" smtClean="0"/>
              <a:t>).</a:t>
            </a:r>
            <a:r>
              <a:rPr lang="ru-RU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Специальность - </a:t>
            </a:r>
            <a:r>
              <a:rPr lang="ru-RU" sz="4500" i="1" u="sng" dirty="0" err="1" smtClean="0"/>
              <a:t>профеССия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обучение животных  ___________СС_________________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скорый поезд  __________________________________СС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асфальтированная дорога _____________СС__________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игра на льду  ________________________КК___________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обучение животных  - </a:t>
            </a:r>
            <a:r>
              <a:rPr lang="ru-RU" sz="4500" i="1" u="sng" dirty="0" err="1" smtClean="0"/>
              <a:t>дреССировка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скорый поезд  __________________________________СС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асфальтированная дорога _____________СС__________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игра на льду  ________________________КК___________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    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обучение животных  -      </a:t>
            </a:r>
            <a:r>
              <a:rPr lang="ru-RU" sz="3200" i="1" u="sng" dirty="0" err="1" smtClean="0"/>
              <a:t>дреССировка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скорый поезд  -    </a:t>
            </a:r>
            <a:r>
              <a:rPr lang="ru-RU" sz="4500" i="1" u="sng" dirty="0" err="1" smtClean="0"/>
              <a:t>экспреСС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асфальтированная дорога _____________СС__________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игра на льду  ________________________КК___________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    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обучение животных  -      </a:t>
            </a:r>
            <a:r>
              <a:rPr lang="ru-RU" sz="3200" i="1" u="sng" dirty="0" err="1" smtClean="0"/>
              <a:t>дреССировка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скорый поезд  -    </a:t>
            </a:r>
            <a:r>
              <a:rPr lang="ru-RU" sz="3200" i="1" u="sng" dirty="0" err="1" smtClean="0"/>
              <a:t>экспреСС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асфальтированная дорога -     </a:t>
            </a:r>
            <a:r>
              <a:rPr lang="ru-RU" sz="4500" i="1" u="sng" dirty="0" err="1" smtClean="0"/>
              <a:t>траССа</a:t>
            </a:r>
            <a:r>
              <a:rPr lang="ru-RU" sz="4500" i="1" u="sng" dirty="0" smtClean="0"/>
              <a:t>, </a:t>
            </a:r>
            <a:r>
              <a:rPr lang="ru-RU" sz="4500" i="1" u="sng" dirty="0" err="1" smtClean="0"/>
              <a:t>шоССе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игра на льду  ________________________КК___________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    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обучение животных  -      </a:t>
            </a:r>
            <a:r>
              <a:rPr lang="ru-RU" sz="3200" i="1" u="sng" dirty="0" err="1" smtClean="0"/>
              <a:t>дреССировка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скорый поезд  -    </a:t>
            </a:r>
            <a:r>
              <a:rPr lang="ru-RU" sz="3200" i="1" u="sng" dirty="0" err="1" smtClean="0"/>
              <a:t>экспреСС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асфальтированная дорога -     </a:t>
            </a:r>
            <a:r>
              <a:rPr lang="ru-RU" sz="3200" i="1" u="sng" dirty="0" err="1" smtClean="0"/>
              <a:t>траССа</a:t>
            </a:r>
            <a:r>
              <a:rPr lang="ru-RU" sz="3200" i="1" u="sng" dirty="0" smtClean="0"/>
              <a:t>, </a:t>
            </a:r>
            <a:r>
              <a:rPr lang="ru-RU" sz="3200" i="1" u="sng" dirty="0" err="1" smtClean="0"/>
              <a:t>шоССе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игра на льду   -    </a:t>
            </a:r>
            <a:r>
              <a:rPr lang="ru-RU" sz="4500" i="1" u="sng" dirty="0" err="1" smtClean="0"/>
              <a:t>хоККей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помещение  в школе _________________СС</a:t>
            </a:r>
            <a:endParaRPr lang="ru-RU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    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обучение животных  -      </a:t>
            </a:r>
            <a:r>
              <a:rPr lang="ru-RU" sz="3200" i="1" u="sng" dirty="0" err="1" smtClean="0"/>
              <a:t>дреССировка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скорый поезд  -    </a:t>
            </a:r>
            <a:r>
              <a:rPr lang="ru-RU" sz="3200" i="1" u="sng" dirty="0" err="1" smtClean="0"/>
              <a:t>экспреСС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асфальтированная дорога -     </a:t>
            </a:r>
            <a:r>
              <a:rPr lang="ru-RU" sz="3200" i="1" u="sng" dirty="0" err="1" smtClean="0"/>
              <a:t>траССа</a:t>
            </a:r>
            <a:r>
              <a:rPr lang="ru-RU" sz="3200" i="1" u="sng" dirty="0" smtClean="0"/>
              <a:t>, </a:t>
            </a:r>
            <a:r>
              <a:rPr lang="ru-RU" sz="3200" i="1" u="sng" dirty="0" err="1" smtClean="0"/>
              <a:t>шоССе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игра на льду   -    </a:t>
            </a:r>
            <a:r>
              <a:rPr lang="ru-RU" sz="3200" i="1" u="sng" dirty="0" err="1" smtClean="0"/>
              <a:t>хоККей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4500" i="1" dirty="0" smtClean="0"/>
              <a:t>помещение  в школе -    </a:t>
            </a:r>
            <a:r>
              <a:rPr lang="ru-RU" sz="4500" i="1" u="sng" dirty="0" err="1" smtClean="0"/>
              <a:t>клаСС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дачная пристройка  _______________РР______________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по маршрутным листам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521497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600" b="1" dirty="0" smtClean="0"/>
              <a:t>Задание № 3.</a:t>
            </a:r>
            <a:r>
              <a:rPr lang="ru-RU" sz="2600" dirty="0" smtClean="0"/>
              <a:t> </a:t>
            </a:r>
            <a:r>
              <a:rPr lang="ru-RU" sz="2600" b="1" dirty="0" smtClean="0"/>
              <a:t>«Гонка за лидером»</a:t>
            </a:r>
            <a:r>
              <a:rPr lang="ru-RU" sz="2600" dirty="0" smtClean="0"/>
              <a:t>: кто вперед объяснит лексическое значение, подобрав к данным словам синонимы </a:t>
            </a:r>
            <a:r>
              <a:rPr lang="ru-RU" sz="2600" b="1" dirty="0" smtClean="0"/>
              <a:t>с удвоенными согласными</a:t>
            </a:r>
            <a:r>
              <a:rPr lang="ru-RU" sz="2600" dirty="0" smtClean="0"/>
              <a:t>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Специальность -      </a:t>
            </a:r>
            <a:r>
              <a:rPr lang="ru-RU" sz="3200" i="1" u="sng" dirty="0" err="1" smtClean="0"/>
              <a:t>профеССия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обучение животных  -      </a:t>
            </a:r>
            <a:r>
              <a:rPr lang="ru-RU" sz="3200" i="1" u="sng" dirty="0" err="1" smtClean="0"/>
              <a:t>дреССировка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скорый поезд  -    </a:t>
            </a:r>
            <a:r>
              <a:rPr lang="ru-RU" sz="3200" i="1" u="sng" dirty="0" err="1" smtClean="0"/>
              <a:t>экспреСС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асфальтированная дорога -     </a:t>
            </a:r>
            <a:r>
              <a:rPr lang="ru-RU" sz="3200" i="1" u="sng" dirty="0" err="1" smtClean="0"/>
              <a:t>траССа</a:t>
            </a:r>
            <a:r>
              <a:rPr lang="ru-RU" sz="3200" i="1" u="sng" dirty="0" smtClean="0"/>
              <a:t>, </a:t>
            </a:r>
            <a:r>
              <a:rPr lang="ru-RU" sz="3200" i="1" u="sng" dirty="0" err="1" smtClean="0"/>
              <a:t>шоССе</a:t>
            </a:r>
            <a:endParaRPr lang="ru-RU" sz="45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игра на льду   -    </a:t>
            </a:r>
            <a:r>
              <a:rPr lang="ru-RU" sz="3200" i="1" u="sng" dirty="0" err="1" smtClean="0"/>
              <a:t>хоККей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sz="3200" i="1" dirty="0" smtClean="0"/>
              <a:t>помещение  в школе -    </a:t>
            </a:r>
            <a:r>
              <a:rPr lang="ru-RU" sz="3200" i="1" u="sng" dirty="0" err="1" smtClean="0"/>
              <a:t>клаСС</a:t>
            </a:r>
            <a:endParaRPr lang="ru-RU" sz="3200" u="sng" dirty="0" smtClean="0"/>
          </a:p>
          <a:p>
            <a:pPr algn="ctr">
              <a:lnSpc>
                <a:spcPct val="170000"/>
              </a:lnSpc>
              <a:buNone/>
            </a:pPr>
            <a:r>
              <a:rPr lang="ru-RU" i="1" dirty="0" smtClean="0"/>
              <a:t>    </a:t>
            </a:r>
            <a:r>
              <a:rPr lang="ru-RU" sz="4500" i="1" dirty="0" smtClean="0"/>
              <a:t>дачная пристройка -    </a:t>
            </a:r>
            <a:r>
              <a:rPr lang="ru-RU" sz="4500" i="1" u="sng" dirty="0" err="1" smtClean="0"/>
              <a:t>теРРаса</a:t>
            </a:r>
            <a:endParaRPr lang="ru-RU" sz="4500" u="sng" dirty="0" smtClean="0"/>
          </a:p>
          <a:p>
            <a:endParaRPr lang="ru-RU" sz="4500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Динамическая пауза</a:t>
            </a:r>
            <a:endParaRPr lang="ru-RU" dirty="0"/>
          </a:p>
        </p:txBody>
      </p:sp>
      <p:pic>
        <p:nvPicPr>
          <p:cNvPr id="4" name="Содержимое 3" descr="iCAX58S7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723335"/>
            <a:ext cx="6429420" cy="4444300"/>
          </a:xfrm>
        </p:spPr>
      </p:pic>
    </p:spTree>
    <p:extLst>
      <p:ext uri="{BB962C8B-B14F-4D97-AF65-F5344CB8AC3E}">
        <p14:creationId xmlns:p14="http://schemas.microsoft.com/office/powerpoint/2010/main" val="62442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2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r>
              <a:rPr lang="ru-RU" altLang="ru-RU" sz="3600" dirty="0" smtClean="0">
                <a:latin typeface="Times New Roman" pitchFamily="18" charset="0"/>
                <a:cs typeface="Times New Roman" pitchFamily="18" charset="0"/>
              </a:rPr>
              <a:t>Гимнастика для глаз</a:t>
            </a:r>
            <a:r>
              <a:rPr lang="ru-RU" altLang="ru-RU" sz="3600" dirty="0" smtClean="0"/>
              <a:t/>
            </a:r>
            <a:br>
              <a:rPr lang="ru-RU" altLang="ru-RU" sz="3600" dirty="0" smtClean="0"/>
            </a:br>
            <a:endParaRPr lang="ru-RU" altLang="ru-RU" sz="3600" dirty="0" smtClean="0"/>
          </a:p>
        </p:txBody>
      </p:sp>
      <p:pic>
        <p:nvPicPr>
          <p:cNvPr id="450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t="29356" r="45602" b="31441"/>
          <a:stretch>
            <a:fillRect/>
          </a:stretch>
        </p:blipFill>
        <p:spPr>
          <a:xfrm>
            <a:off x="27887" y="836712"/>
            <a:ext cx="9116113" cy="602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Девиз  урока </a:t>
            </a:r>
            <a:br>
              <a:rPr lang="ru-RU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i="1" dirty="0" smtClean="0"/>
              <a:t> </a:t>
            </a:r>
            <a:r>
              <a:rPr lang="ru-RU" i="1" dirty="0"/>
              <a:t>«</a:t>
            </a:r>
            <a:r>
              <a:rPr lang="ru-RU" i="1" dirty="0" smtClean="0"/>
              <a:t>Быстрого</a:t>
            </a:r>
          </a:p>
          <a:p>
            <a:pPr marL="36576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и </a:t>
            </a:r>
            <a:r>
              <a:rPr lang="ru-RU" i="1" dirty="0" smtClean="0"/>
              <a:t>ловкого</a:t>
            </a:r>
          </a:p>
          <a:p>
            <a:pPr marL="36576" indent="0">
              <a:buNone/>
            </a:pPr>
            <a:r>
              <a:rPr lang="ru-RU" i="1" dirty="0" smtClean="0"/>
              <a:t> </a:t>
            </a:r>
            <a:r>
              <a:rPr lang="ru-RU" i="1" dirty="0"/>
              <a:t>болезнь </a:t>
            </a:r>
            <a:endParaRPr lang="ru-RU" i="1" dirty="0" smtClean="0"/>
          </a:p>
          <a:p>
            <a:pPr marL="36576" indent="0">
              <a:buNone/>
            </a:pPr>
            <a:r>
              <a:rPr lang="ru-RU" i="1" dirty="0" smtClean="0"/>
              <a:t>не </a:t>
            </a:r>
            <a:r>
              <a:rPr lang="ru-RU" i="1" dirty="0"/>
              <a:t>догонит</a:t>
            </a:r>
            <a:r>
              <a:rPr lang="ru-RU" i="1" dirty="0" smtClean="0"/>
              <a:t>»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6" descr="5f2386969cdce907842f0684ab4edee3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b="27031"/>
          <a:stretch>
            <a:fillRect/>
          </a:stretch>
        </p:blipFill>
        <p:spPr bwMode="auto">
          <a:xfrm>
            <a:off x="3707904" y="1052736"/>
            <a:ext cx="5352996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92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7"/>
          <a:ext cx="8572560" cy="62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82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Слово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Справка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954413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Штора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многолетняя болотная трава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1248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Осока</a:t>
                      </a:r>
                      <a:endParaRPr lang="ru-RU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кушанье в виде шариков из рыбного или мясного фарша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9544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Викторина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большой обломок твердого вещества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60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Тефтели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оконная занавеска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607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Пума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игра в вопросы и ответы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95441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Глыба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i="1" dirty="0" smtClean="0"/>
                        <a:t>хищник семейства кошачьих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rot="16200000" flipH="1">
            <a:off x="2893207" y="1678769"/>
            <a:ext cx="3000396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2928926" y="1428736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86116" y="3643314"/>
            <a:ext cx="2071702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143240" y="2643182"/>
            <a:ext cx="2286016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000364" y="5286388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000364" y="3786190"/>
            <a:ext cx="285752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7"/>
          <a:ext cx="8572560" cy="62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82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Слово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Справка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Арена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сорняк с ядовитым млечным соком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24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Гарнир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прибор для согревания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Арка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фехтовальное оружие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Молочай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цирковой манеж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Рапира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архитектурное сооружение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Грелка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овощи, каша, добавляемые к мясным и рыбным блюдам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2786050" y="1714488"/>
            <a:ext cx="3071834" cy="26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2143108" y="3286124"/>
            <a:ext cx="3643338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57488" y="3714752"/>
            <a:ext cx="2343160" cy="1343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2821769" y="1964521"/>
            <a:ext cx="3000396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071802" y="3786190"/>
            <a:ext cx="3214710" cy="1500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814634" y="2757474"/>
            <a:ext cx="3371856" cy="3000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357167"/>
          <a:ext cx="8572560" cy="6255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7822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Слово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Справка</a:t>
                      </a:r>
                      <a:endParaRPr lang="ru-RU" sz="2400" dirty="0" smtClean="0"/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Антенна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земляной орех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2480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Целина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оболочка, в которой гусеница превращается в куколку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Арахис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устройство для приема радиоволн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Кокон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изысканное кушанье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66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Огарок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никогда не паханная земля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54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Times New Roman"/>
                          <a:ea typeface="Calibri"/>
                          <a:cs typeface="Calibri"/>
                        </a:rPr>
                        <a:t>Деликатес</a:t>
                      </a:r>
                      <a:endParaRPr lang="ru-RU" sz="20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/>
                          <a:ea typeface="Calibri"/>
                          <a:cs typeface="Calibri"/>
                        </a:rPr>
                        <a:t>остаток догоревшей свечи </a:t>
                      </a:r>
                      <a:endParaRPr lang="ru-RU" sz="20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16200000" flipH="1">
            <a:off x="3107521" y="1464455"/>
            <a:ext cx="2428892" cy="23574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2964645" y="2536025"/>
            <a:ext cx="264320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000364" y="1500174"/>
            <a:ext cx="2786082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071802" y="2643182"/>
            <a:ext cx="2071702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71802" y="5143512"/>
            <a:ext cx="185738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357554" y="4786322"/>
            <a:ext cx="2500330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5.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ГРУСТИТ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4.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928311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4.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85848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4.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603445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4.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59060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4.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022872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д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Задание № 5. Объясните лексическое значение слов, подобрав к ним антонимы:</a:t>
            </a:r>
            <a:br>
              <a:rPr lang="ru-RU" sz="2000" dirty="0" smtClean="0"/>
            </a:br>
            <a:r>
              <a:rPr lang="ru-RU" sz="2000" i="1" dirty="0" smtClean="0">
                <a:latin typeface="+mn-lt"/>
              </a:rPr>
              <a:t>1. СУХОЙ    2. СМЕЁТСЯ     3. ВЕТЕР      4. РЫХЛЫЙ </a:t>
            </a:r>
            <a:br>
              <a:rPr lang="ru-RU" sz="2000" i="1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5. ТРУДОЛЮБИВЫЙ      6. КОРОТКИЙ      7. СВЕТ</a:t>
            </a:r>
            <a:endParaRPr lang="ru-RU" sz="20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86528"/>
              </p:ext>
            </p:extLst>
          </p:nvPr>
        </p:nvGraphicFramePr>
        <p:xfrm>
          <a:off x="1357288" y="1600200"/>
          <a:ext cx="7143801" cy="4400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543"/>
                <a:gridCol w="1020543"/>
                <a:gridCol w="1020543"/>
                <a:gridCol w="1020543"/>
                <a:gridCol w="1020543"/>
                <a:gridCol w="1020543"/>
                <a:gridCol w="1020543"/>
              </a:tblGrid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ж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р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у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з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ш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п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д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й</a:t>
                      </a:r>
                      <a:endParaRPr lang="ru-RU" sz="2800" b="1" dirty="0"/>
                    </a:p>
                  </a:txBody>
                  <a:tcPr/>
                </a:tc>
              </a:tr>
              <a:tr h="628653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е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err="1" smtClean="0"/>
                        <a:t>н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о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500702"/>
            <a:ext cx="1221577" cy="1357298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</a:t>
            </a:r>
            <a:r>
              <a:rPr lang="ru-RU" dirty="0" smtClean="0"/>
              <a:t>агадка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Какой  </a:t>
            </a:r>
            <a:r>
              <a:rPr lang="ru-RU" dirty="0"/>
              <a:t>раздел науки о языке изучает лексическое значение </a:t>
            </a:r>
            <a:r>
              <a:rPr lang="ru-RU" dirty="0" smtClean="0"/>
              <a:t>слов?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8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Считаем победные баллы!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/>
          <a:lstStyle/>
          <a:p>
            <a:r>
              <a:rPr lang="ru-RU" dirty="0" smtClean="0"/>
              <a:t>24-27 </a:t>
            </a:r>
            <a:r>
              <a:rPr lang="ru-RU" dirty="0" smtClean="0"/>
              <a:t>баллов- «5</a:t>
            </a:r>
            <a:r>
              <a:rPr lang="ru-RU" dirty="0" smtClean="0"/>
              <a:t>»-олимпийские чемпионы</a:t>
            </a:r>
            <a:endParaRPr lang="ru-RU" dirty="0" smtClean="0"/>
          </a:p>
          <a:p>
            <a:r>
              <a:rPr lang="ru-RU" dirty="0" smtClean="0"/>
              <a:t>20-23 балла- </a:t>
            </a:r>
            <a:r>
              <a:rPr lang="ru-RU" dirty="0" smtClean="0"/>
              <a:t>«4</a:t>
            </a:r>
            <a:r>
              <a:rPr lang="ru-RU" dirty="0" smtClean="0"/>
              <a:t>»-призёры</a:t>
            </a:r>
            <a:endParaRPr lang="ru-RU" dirty="0" smtClean="0"/>
          </a:p>
          <a:p>
            <a:r>
              <a:rPr lang="ru-RU" dirty="0" smtClean="0"/>
              <a:t>15-19 </a:t>
            </a:r>
            <a:r>
              <a:rPr lang="ru-RU" dirty="0" smtClean="0"/>
              <a:t>баллов- «3</a:t>
            </a:r>
            <a:r>
              <a:rPr lang="ru-RU" dirty="0" smtClean="0"/>
              <a:t>»-резерв</a:t>
            </a:r>
            <a:endParaRPr lang="ru-RU" dirty="0" smtClean="0"/>
          </a:p>
          <a:p>
            <a:endParaRPr lang="ru-RU" dirty="0" smtClean="0"/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264" y="3501008"/>
            <a:ext cx="25202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816" y="3501008"/>
            <a:ext cx="25922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104" y="3518342"/>
            <a:ext cx="3240360" cy="271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93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 marL="812800" indent="-812800" eaLnBrk="1" hangingPunct="1"/>
            <a:endParaRPr lang="ru-RU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12800" indent="-812800"/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уровень- 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ыполнить упражнение 331 (заполнить кроссворд) </a:t>
            </a:r>
          </a:p>
          <a:p>
            <a:pPr marL="812800" indent="-812800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345</a:t>
            </a:r>
          </a:p>
          <a:p>
            <a:pPr marL="812800" indent="-812800"/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уровень-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пражнение 340+п.66 изучить</a:t>
            </a:r>
          </a:p>
          <a:p>
            <a:pPr marL="0" indent="0">
              <a:buNone/>
            </a:pP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уровней- прочитать </a:t>
            </a:r>
            <a:r>
              <a:rPr lang="ru-RU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§64-65 «Слово и его лексическое значение</a:t>
            </a:r>
            <a:r>
              <a:rPr lang="ru-RU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, выучить термины.</a:t>
            </a:r>
            <a:endParaRPr lang="ru-RU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ru-RU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213153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8000" b="1" i="1" dirty="0" smtClean="0"/>
              <a:t>Молодцы!</a:t>
            </a:r>
            <a:endParaRPr lang="ru-RU" sz="8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i="1" dirty="0" smtClean="0"/>
              <a:t>Спасибо за урок!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r>
              <a:rPr lang="ru-RU" dirty="0" smtClean="0"/>
              <a:t>Познакомиться </a:t>
            </a:r>
            <a:r>
              <a:rPr lang="ru-RU" dirty="0"/>
              <a:t>с определением понятий "лексика", "лексическое и грамматическое значения слова", познакомить с толковыми словарями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763908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/>
              <a:t>ЛЕКСИКА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200" i="1" dirty="0" smtClean="0"/>
              <a:t>от греческого   «</a:t>
            </a:r>
            <a:r>
              <a:rPr lang="ru-RU" sz="4400" i="1" dirty="0" smtClean="0"/>
              <a:t>ЛЕКСИС»</a:t>
            </a:r>
          </a:p>
          <a:p>
            <a:pPr algn="ctr">
              <a:buNone/>
            </a:pPr>
            <a:r>
              <a:rPr lang="ru-RU" sz="4400" i="1" dirty="0" smtClean="0"/>
              <a:t> </a:t>
            </a:r>
          </a:p>
          <a:p>
            <a:pPr algn="ctr">
              <a:buNone/>
            </a:pPr>
            <a:r>
              <a:rPr lang="ru-RU" sz="4400" i="1" dirty="0" smtClean="0"/>
              <a:t> «СЛОВО, ВЫРАЖЕНИЕ»</a:t>
            </a:r>
            <a:endParaRPr lang="ru-RU" sz="4400" i="1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0" y="542925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57166"/>
            <a:ext cx="8754176" cy="61681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Все слова языка образуют его словарный состав, или </a:t>
            </a:r>
            <a:r>
              <a:rPr lang="ru-RU" sz="2800" b="1" u="sng" dirty="0" smtClean="0"/>
              <a:t>лексику</a:t>
            </a:r>
          </a:p>
          <a:p>
            <a:pPr>
              <a:lnSpc>
                <a:spcPct val="150000"/>
              </a:lnSpc>
            </a:pPr>
            <a:r>
              <a:rPr lang="ru-RU" sz="2800" b="1" u="sng" dirty="0" smtClean="0"/>
              <a:t>Лексическое значение </a:t>
            </a:r>
            <a:r>
              <a:rPr lang="ru-RU" sz="2800" b="1" dirty="0" smtClean="0"/>
              <a:t>– </a:t>
            </a:r>
            <a:r>
              <a:rPr lang="ru-RU" sz="2800" dirty="0" smtClean="0"/>
              <a:t>главный смысл, о котором мы думаем, когда произносим слово</a:t>
            </a:r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b="1" u="sng" dirty="0" smtClean="0"/>
              <a:t>Лексикология </a:t>
            </a:r>
            <a:r>
              <a:rPr lang="ru-RU" sz="2800" b="1" dirty="0" smtClean="0"/>
              <a:t>–</a:t>
            </a:r>
            <a:r>
              <a:rPr lang="ru-RU" sz="2800" dirty="0" smtClean="0"/>
              <a:t>раздел лингвистики, изучающий лексику</a:t>
            </a:r>
          </a:p>
          <a:p>
            <a:pPr>
              <a:lnSpc>
                <a:spcPct val="150000"/>
              </a:lnSpc>
            </a:pPr>
            <a:r>
              <a:rPr lang="ru-RU" sz="2800" b="1" u="sng" dirty="0" smtClean="0"/>
              <a:t>Лексикон</a:t>
            </a:r>
            <a:r>
              <a:rPr lang="ru-RU" sz="2800" b="1" dirty="0" smtClean="0"/>
              <a:t>-</a:t>
            </a:r>
            <a:r>
              <a:rPr lang="ru-RU" sz="2800" dirty="0" smtClean="0"/>
              <a:t>словарный </a:t>
            </a:r>
            <a:r>
              <a:rPr lang="ru-RU" sz="2800" dirty="0" smtClean="0"/>
              <a:t>запас человека</a:t>
            </a:r>
            <a:endParaRPr lang="ru-RU" sz="2800" dirty="0"/>
          </a:p>
        </p:txBody>
      </p:sp>
      <p:pic>
        <p:nvPicPr>
          <p:cNvPr id="4" name="Picture 2" descr="http://im0-tub-ru.yandex.net/i?id=168263500-0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98" r="17501"/>
          <a:stretch>
            <a:fillRect/>
          </a:stretch>
        </p:blipFill>
        <p:spPr bwMode="auto">
          <a:xfrm>
            <a:off x="6948264" y="5229200"/>
            <a:ext cx="1285884" cy="1428750"/>
          </a:xfrm>
          <a:prstGeom prst="rect">
            <a:avLst/>
          </a:prstGeom>
          <a:noFill/>
          <a:ln>
            <a:solidFill>
              <a:schemeClr val="bg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9888" y="404664"/>
            <a:ext cx="8229600" cy="157504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Лексические значения слов можно посмотреть в Толковых словарях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smtClean="0">
                <a:solidFill>
                  <a:srgbClr val="494832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9220" name="Picture 4" descr="7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276475"/>
            <a:ext cx="3367088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488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276475"/>
            <a:ext cx="31273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21867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76475"/>
            <a:ext cx="32829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92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9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4462429"/>
            <a:ext cx="7038849" cy="206378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4000" dirty="0" smtClean="0">
                <a:solidFill>
                  <a:srgbClr val="494832"/>
                </a:solidFill>
                <a:latin typeface="Comic Sans MS" pitchFamily="66" charset="0"/>
              </a:rPr>
              <a:t> </a:t>
            </a: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Даль  составитель первого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«Толкового словаря живого       великорусского языка»</a:t>
            </a:r>
          </a:p>
        </p:txBody>
      </p:sp>
      <p:pic>
        <p:nvPicPr>
          <p:cNvPr id="10244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2692"/>
            <a:ext cx="3851275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slovari_dala6_e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71646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7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02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705</TotalTime>
  <Words>1288</Words>
  <Application>Microsoft Office PowerPoint</Application>
  <PresentationFormat>Экран (4:3)</PresentationFormat>
  <Paragraphs>481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Техническая</vt:lpstr>
      <vt:lpstr>Презентация PowerPoint</vt:lpstr>
      <vt:lpstr>Презентация PowerPoint</vt:lpstr>
      <vt:lpstr>Девиз  урока  </vt:lpstr>
      <vt:lpstr>Загадка </vt:lpstr>
      <vt:lpstr>Цели урока</vt:lpstr>
      <vt:lpstr>ЛЕКСИКА </vt:lpstr>
      <vt:lpstr>Презентация PowerPoint</vt:lpstr>
      <vt:lpstr>Лексические значения слов можно посмотреть в Толковых словарях </vt:lpstr>
      <vt:lpstr>Презентация PowerPoint</vt:lpstr>
      <vt:lpstr>Презентация PowerPoint</vt:lpstr>
      <vt:lpstr>Способы объяснения  лексического значения слов</vt:lpstr>
      <vt:lpstr>Способы объяснения  лексического значения слов</vt:lpstr>
      <vt:lpstr>Способы объяснения  лексического значения слов</vt:lpstr>
      <vt:lpstr>Посоревнуемся!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по маршрутным листам</vt:lpstr>
      <vt:lpstr>Работа по маршрутным листам</vt:lpstr>
      <vt:lpstr>Работа по маршрутным листам</vt:lpstr>
      <vt:lpstr>Работа по маршрутным листам</vt:lpstr>
      <vt:lpstr>Работа по маршрутным листам</vt:lpstr>
      <vt:lpstr>Работа по маршрутным листам</vt:lpstr>
      <vt:lpstr>Работа по маршрутным листам</vt:lpstr>
      <vt:lpstr>Работа по маршрутным листам</vt:lpstr>
      <vt:lpstr>Динамическая пауза</vt:lpstr>
      <vt:lpstr>Презентация PowerPoint</vt:lpstr>
      <vt:lpstr> Гимнастика для глаз </vt:lpstr>
      <vt:lpstr>Презентация PowerPoint</vt:lpstr>
      <vt:lpstr>Презентация PowerPoint</vt:lpstr>
      <vt:lpstr>Презентация PowerPoint</vt:lpstr>
      <vt:lpstr>Задание № 5. Объясните лексическое значение слов, подобрав к ним антонимы: 1. СУХОЙ    2. ГРУСТИТ     3. ВЕТЕР      4. РЫХЛЫЙ  5. ТРУДОЛЮБИВЫЙ      6. КОРОТКИЙ      7. СВЕТ</vt:lpstr>
      <vt:lpstr>Задание № 4. Объясните лексическое значение слов, подобрав к ним антонимы: 1. СУХОЙ    2. СМЕЁТСЯ     3. ВЕТЕР      4. РЫХЛЫЙ  5. ТРУДОЛЮБИВЫЙ      6. КОРОТКИЙ      7. СВЕТ</vt:lpstr>
      <vt:lpstr>Задание № 4. Объясните лексическое значение слов, подобрав к ним антонимы: 1. СУХОЙ    2. СМЕЁТСЯ     3. ВЕТЕР      4. РЫХЛЫЙ  5. ТРУДОЛЮБИВЫЙ      6. КОРОТКИЙ      7. СВЕТ</vt:lpstr>
      <vt:lpstr>Задание № 4. Объясните лексическое значение слов, подобрав к ним антонимы: 1. СУХОЙ    2. СМЕЁТСЯ     3. ВЕТЕР      4. РЫХЛЫЙ  5. ТРУДОЛЮБИВЫЙ      6. КОРОТКИЙ      7. СВЕТ</vt:lpstr>
      <vt:lpstr>Задание № 4. Объясните лексическое значение слов, подобрав к ним антонимы: 1. СУХОЙ    2. СМЕЁТСЯ    3. ВЕТЕР      4. РЫХЛЫЙ  5. ТРУДОЛЮБИВЫЙ      6. КОРОТКИЙ      7. СВЕТ</vt:lpstr>
      <vt:lpstr>Задание № 4. Объясните лексическое значение слов, подобрав к ним антонимы: 1. СУХОЙ    2. СМЕЁТСЯ     3. ВЕТЕР      4. РЫХЛЫЙ  5. ТРУДОЛЮБИВЫЙ      6. КОРОТКИЙ      7. СВЕТ</vt:lpstr>
      <vt:lpstr>Задание № 5. Объясните лексическое значение слов, подобрав к ним антонимы: 1. СУХОЙ    2. СМЕЁТСЯ     3. ВЕТЕР      4. РЫХЛЫЙ  5. ТРУДОЛЮБИВЫЙ      6. КОРОТКИЙ      7. СВЕТ</vt:lpstr>
      <vt:lpstr>Считаем победные баллы!</vt:lpstr>
      <vt:lpstr>Домашнее задание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Милеуша</dc:creator>
  <cp:lastModifiedBy>Тагирова</cp:lastModifiedBy>
  <cp:revision>67</cp:revision>
  <dcterms:modified xsi:type="dcterms:W3CDTF">2014-02-03T20:18:25Z</dcterms:modified>
</cp:coreProperties>
</file>