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72" r:id="rId6"/>
    <p:sldId id="262" r:id="rId7"/>
    <p:sldId id="264" r:id="rId8"/>
    <p:sldId id="265" r:id="rId9"/>
    <p:sldId id="267" r:id="rId10"/>
    <p:sldId id="268" r:id="rId11"/>
    <p:sldId id="266" r:id="rId12"/>
    <p:sldId id="260" r:id="rId13"/>
    <p:sldId id="261" r:id="rId14"/>
    <p:sldId id="269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CC00"/>
    <a:srgbClr val="9900FF"/>
    <a:srgbClr val="CC0099"/>
    <a:srgbClr val="66FF33"/>
    <a:srgbClr val="FF0000"/>
    <a:srgbClr val="FF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7DAC88-732D-4514-A59E-DC8C33E63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74B2-FA87-4943-8106-448B561B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5205-ED32-4A86-BD53-39436DB9C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7EDA-D001-4F40-981C-3306B5AC1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E0AEF-57C5-4BC5-A36A-1C320BC50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9587EC-AED2-4A0C-A976-712ED4C09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74D0C7-4BA1-47BF-BAA3-5FE59C550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5CF296-3CB5-4D6D-9147-D6ED0228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9DD0-35FF-45F2-B15B-D5BDBCF8B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6F7666-9BF8-4283-B58B-46977DFC8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C94452-C4CC-413B-8E6B-DF42C3FD1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220CBF-ABB7-4E9B-880F-710DD642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2" r:id="rId2"/>
    <p:sldLayoutId id="2147483837" r:id="rId3"/>
    <p:sldLayoutId id="2147483838" r:id="rId4"/>
    <p:sldLayoutId id="2147483839" r:id="rId5"/>
    <p:sldLayoutId id="2147483840" r:id="rId6"/>
    <p:sldLayoutId id="2147483833" r:id="rId7"/>
    <p:sldLayoutId id="2147483841" r:id="rId8"/>
    <p:sldLayoutId id="2147483842" r:id="rId9"/>
    <p:sldLayoutId id="2147483834" r:id="rId10"/>
    <p:sldLayoutId id="21474838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0"/>
            <a:ext cx="8229600" cy="1223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Способы добывания огня</a:t>
            </a:r>
          </a:p>
        </p:txBody>
      </p:sp>
      <p:pic>
        <p:nvPicPr>
          <p:cNvPr id="9219" name="Picture 4" descr="огонь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143000"/>
            <a:ext cx="5111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071688" y="5786438"/>
            <a:ext cx="557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Урок ОБЖ в 6 классе. </a:t>
            </a:r>
          </a:p>
          <a:p>
            <a:pPr algn="ctr"/>
            <a:r>
              <a:rPr lang="ru-RU"/>
              <a:t>Учитель: Быстрякова И.Ю.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3455988"/>
          </a:xfrm>
        </p:spPr>
        <p:txBody>
          <a:bodyPr/>
          <a:lstStyle/>
          <a:p>
            <a:r>
              <a:rPr lang="ru-RU" smtClean="0"/>
              <a:t> Этот жаровый костер складывается из трех больших бревен длиной 2-2,5 метра. Два бревна положи вплотную, добиваясь минимального зазора между ними. На эту щель кладут растопку. Как растопка хорошо разгорится, сверху положи третье бревно.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47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>
                <a:solidFill>
                  <a:srgbClr val="FF0000"/>
                </a:solidFill>
              </a:rPr>
              <a:t>«Нодья»</a:t>
            </a:r>
          </a:p>
        </p:txBody>
      </p:sp>
      <p:pic>
        <p:nvPicPr>
          <p:cNvPr id="97284" name="Picture 4" descr="огонь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084763"/>
            <a:ext cx="4895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2233612"/>
          </a:xfrm>
        </p:spPr>
        <p:txBody>
          <a:bodyPr/>
          <a:lstStyle/>
          <a:p>
            <a:r>
              <a:rPr lang="ru-RU" smtClean="0"/>
              <a:t> Поленья уложи по радиусам от центра. Горение происходит преимущественно в центре, и по мере сгорания дров их следует подвигать к середине.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>
                <a:solidFill>
                  <a:srgbClr val="FF0000"/>
                </a:solidFill>
              </a:rPr>
              <a:t>«Звездный»</a:t>
            </a:r>
          </a:p>
        </p:txBody>
      </p:sp>
      <p:pic>
        <p:nvPicPr>
          <p:cNvPr id="95236" name="Picture 4" descr="огонь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860800"/>
            <a:ext cx="36718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675687" cy="4878388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800" dirty="0"/>
              <a:t>Использование </a:t>
            </a:r>
            <a:endParaRPr lang="ru-RU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/>
              <a:t>увеличительного стекла.</a:t>
            </a:r>
            <a:endParaRPr lang="ru-RU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endParaRPr lang="ru-RU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800" dirty="0" smtClean="0"/>
              <a:t>При </a:t>
            </a:r>
            <a:r>
              <a:rPr lang="ru-RU" sz="2800" dirty="0"/>
              <a:t>помощи </a:t>
            </a:r>
            <a:r>
              <a:rPr lang="ru-RU" sz="2800" u="sng" dirty="0"/>
              <a:t>двух камней</a:t>
            </a:r>
            <a:r>
              <a:rPr lang="ru-RU" sz="2800" dirty="0"/>
              <a:t> твердой породы (кремня и стали). Огонь высекают скользящими ударами одного камня о другой, держа их как можно ближе к труту</a:t>
            </a:r>
            <a:r>
              <a:rPr lang="ru-RU" sz="2800" dirty="0" smtClean="0"/>
              <a:t>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800" dirty="0" smtClean="0"/>
              <a:t>Способ получения огня </a:t>
            </a:r>
            <a:r>
              <a:rPr lang="ru-RU" sz="2800" u="sng" dirty="0" smtClean="0"/>
              <a:t>трением</a:t>
            </a:r>
            <a:r>
              <a:rPr lang="ru-RU" sz="2800" dirty="0" smtClean="0"/>
              <a:t>: из лука, сверла и опоры</a:t>
            </a:r>
            <a:r>
              <a:rPr lang="ru-RU" sz="1600" dirty="0" smtClean="0"/>
              <a:t>.</a:t>
            </a:r>
            <a:endParaRPr lang="ru-RU" sz="28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endParaRPr lang="ru-RU" sz="2800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47050" cy="765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Способы добывания </a:t>
            </a:r>
            <a:r>
              <a:rPr lang="ru-RU" dirty="0" smtClean="0">
                <a:solidFill>
                  <a:srgbClr val="FF0000"/>
                </a:solidFill>
              </a:rPr>
              <a:t>огня: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5781" name="Picture 5" descr="огонь 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929188"/>
            <a:ext cx="30241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{66BEF89C-BFFB-4665-AE68-12709E2AA2BC}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88" y="714375"/>
            <a:ext cx="25717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244792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	Лук </a:t>
            </a:r>
            <a:r>
              <a:rPr lang="ru-RU" sz="2400" dirty="0"/>
              <a:t>изготавливается из ствола молодой березки или орешника длиной в метр, толщиной 2-3 сантиметра и куска веревки в качестве тетивы.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	Сверлом </a:t>
            </a:r>
            <a:r>
              <a:rPr lang="ru-RU" sz="2400" dirty="0"/>
              <a:t>может служить 25-30 сантиметровая сосновая палочка толщиной с карандаш, заостренная с одного конца.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76805" name="Picture 5" descr="огонь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068638"/>
            <a:ext cx="35290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огонь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141663"/>
            <a:ext cx="33829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32305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	</a:t>
            </a:r>
            <a:endParaRPr lang="ru-RU" sz="2800" dirty="0">
              <a:solidFill>
                <a:schemeClr val="tx2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Поддерживание костра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Засыпание углей золой.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Сооружение переносного факела.</a:t>
            </a:r>
            <a:endParaRPr lang="ru-RU" sz="2800" dirty="0">
              <a:solidFill>
                <a:schemeClr val="tx2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Сохранение </a:t>
            </a:r>
            <a:r>
              <a:rPr lang="ru-RU" dirty="0" smtClean="0">
                <a:solidFill>
                  <a:srgbClr val="FF0000"/>
                </a:solidFill>
              </a:rPr>
              <a:t>огня: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{73DC88C0-4338-4666-881B-F90A616622D1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988" y="3286125"/>
            <a:ext cx="21320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895725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1800" dirty="0"/>
              <a:t>Крупный, не тронутый гнилью валежник- отличное топливо для </a:t>
            </a:r>
            <a:r>
              <a:rPr lang="ru-RU" sz="1800" dirty="0" smtClean="0"/>
              <a:t>костра.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1800" dirty="0" smtClean="0"/>
              <a:t>Ветки, лежащие на земле, годятся для костра только в сухую погоду и в сухих местах. Стволы деревьев, лежащие на земле в сырых местах, не пригодны для костра.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1800" dirty="0" smtClean="0"/>
              <a:t>Стволы упавших деревьев, смолистые пни хвойных деревьев очень часто бывают внутри сухими, даже если снаружи они влажные.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1800" dirty="0" smtClean="0"/>
              <a:t>Ни в коем случае нельзя класть в костер свежую хвою- она превратит костер в дымовой -  сигнальный.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1800" dirty="0" smtClean="0"/>
              <a:t>Для костра подойдут пучки травы, высохший помет животных, животный жир, сухой торф.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1800" dirty="0" smtClean="0"/>
              <a:t>В пустынях и полупустынях много разных колючих кустарников и другой растительности, которую собирают и используют в качестве топливо. Прекрасно горит саксаул.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endParaRPr lang="ru-RU" sz="1800" dirty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Заготавливая топливо для костра, помни: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Функции костра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Место для костра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Разведение костра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Типы костров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Добывание огня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Сохранение огня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Blip>
                <a:blip r:embed="rId2"/>
              </a:buBlip>
            </a:pPr>
            <a:endParaRPr lang="ru-RU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План: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733925"/>
          </a:xfrm>
        </p:spPr>
        <p:txBody>
          <a:bodyPr/>
          <a:lstStyle/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Сушка одежды и обуви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Приготовление  пищи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Подача сигналов спасателям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Отпугивание зверей и насекомых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Освещение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3200" smtClean="0"/>
              <a:t>Обогрев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Blip>
                <a:blip r:embed="rId2"/>
              </a:buBlip>
            </a:pPr>
            <a:endParaRPr lang="ru-RU" smtClean="0"/>
          </a:p>
          <a:p>
            <a:pPr>
              <a:buFont typeface="Wingdings 3" pitchFamily="18" charset="2"/>
              <a:buBlip>
                <a:blip r:embed="rId2"/>
              </a:buBlip>
            </a:pPr>
            <a:endParaRPr lang="ru-RU" smtClean="0"/>
          </a:p>
          <a:p>
            <a:pPr>
              <a:buFont typeface="Wingdings 3" pitchFamily="18" charset="2"/>
              <a:buBlip>
                <a:blip r:embed="rId2"/>
              </a:buBlip>
            </a:pPr>
            <a:endParaRPr lang="ru-RU" smtClean="0"/>
          </a:p>
          <a:p>
            <a:pPr>
              <a:buFont typeface="Wingdings 3" pitchFamily="18" charset="2"/>
              <a:buBlip>
                <a:blip r:embed="rId2"/>
              </a:buBlip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Функции </a:t>
            </a:r>
            <a:r>
              <a:rPr lang="ru-RU" dirty="0" smtClean="0">
                <a:solidFill>
                  <a:srgbClr val="FF0000"/>
                </a:solidFill>
              </a:rPr>
              <a:t>костра: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8229600" cy="3960812"/>
          </a:xfrm>
        </p:spPr>
        <p:txBody>
          <a:bodyPr/>
          <a:lstStyle/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2800" smtClean="0"/>
              <a:t>Найти безветренную поляну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2800" smtClean="0"/>
              <a:t> Приготовить место в стороне от деревьев, кустов(не ближе 4-6 метров)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2800" smtClean="0"/>
              <a:t>Очистить от травы, сухих листьев.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r>
              <a:rPr lang="ru-RU" sz="2800" smtClean="0"/>
              <a:t>Снять верхний слой дерна, по возможности обложить это место камнями.</a:t>
            </a:r>
          </a:p>
          <a:p>
            <a:pPr>
              <a:buFont typeface="Wingdings 3" pitchFamily="18" charset="2"/>
              <a:buBlip>
                <a:blip r:embed="rId2"/>
              </a:buBlip>
            </a:pPr>
            <a:endParaRPr lang="ru-RU" smtClean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7931150" cy="11033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Место для </a:t>
            </a:r>
            <a:r>
              <a:rPr lang="ru-RU" dirty="0" smtClean="0">
                <a:solidFill>
                  <a:srgbClr val="FF0000"/>
                </a:solidFill>
              </a:rPr>
              <a:t>костра: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8229600" cy="5500688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3300" dirty="0">
                <a:solidFill>
                  <a:srgbClr val="FF0000"/>
                </a:solidFill>
              </a:rPr>
              <a:t>Жаровые </a:t>
            </a:r>
            <a:r>
              <a:rPr lang="ru-RU" sz="2800" dirty="0" smtClean="0">
                <a:solidFill>
                  <a:srgbClr val="FF0000"/>
                </a:solidFill>
              </a:rPr>
              <a:t>		</a:t>
            </a:r>
            <a:endParaRPr lang="ru-RU" sz="26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>
                <a:solidFill>
                  <a:srgbClr val="FF0000"/>
                </a:solidFill>
              </a:rPr>
              <a:t>					</a:t>
            </a:r>
            <a:r>
              <a:rPr lang="ru-RU" sz="2600" dirty="0" smtClean="0"/>
              <a:t>Обогрев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- звездный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/>
              <a:t>- таежный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/>
              <a:t> - </a:t>
            </a:r>
            <a:r>
              <a:rPr lang="ru-RU" sz="2800" dirty="0" smtClean="0"/>
              <a:t>нодья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3300" dirty="0" smtClean="0">
                <a:solidFill>
                  <a:srgbClr val="FF0000"/>
                </a:solidFill>
              </a:rPr>
              <a:t>Пламенные</a:t>
            </a:r>
            <a:r>
              <a:rPr lang="ru-RU" sz="2800" dirty="0" smtClean="0">
                <a:solidFill>
                  <a:srgbClr val="FF0000"/>
                </a:solidFill>
              </a:rPr>
              <a:t>		</a:t>
            </a:r>
            <a:endParaRPr lang="ru-RU" sz="26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>
                <a:solidFill>
                  <a:srgbClr val="FF0000"/>
                </a:solidFill>
              </a:rPr>
              <a:t>					  </a:t>
            </a:r>
            <a:r>
              <a:rPr lang="ru-RU" sz="2600" dirty="0" smtClean="0"/>
              <a:t>Освещение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- шалаш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/>
              <a:t>- колодец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/>
              <a:t> - </a:t>
            </a:r>
            <a:r>
              <a:rPr lang="ru-RU" sz="2800" dirty="0" smtClean="0"/>
              <a:t>решетка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3300" dirty="0" smtClean="0">
                <a:solidFill>
                  <a:srgbClr val="FF0000"/>
                </a:solidFill>
              </a:rPr>
              <a:t>Дымовые</a:t>
            </a:r>
            <a:r>
              <a:rPr lang="ru-RU" sz="3300" dirty="0" smtClean="0">
                <a:solidFill>
                  <a:srgbClr val="FFFF00"/>
                </a:solidFill>
              </a:rPr>
              <a:t>	</a:t>
            </a:r>
            <a:r>
              <a:rPr lang="ru-RU" sz="2800" dirty="0" smtClean="0">
                <a:solidFill>
                  <a:srgbClr val="FFFF00"/>
                </a:solidFill>
              </a:rPr>
              <a:t>	</a:t>
            </a:r>
            <a:endParaRPr lang="ru-RU" sz="26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600" dirty="0" smtClean="0"/>
              <a:t>					Отпугивание зверей и 					насекомых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19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	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81000"/>
            <a:ext cx="8075612" cy="7445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Типы </a:t>
            </a:r>
            <a:r>
              <a:rPr lang="ru-RU" sz="4000" dirty="0" smtClean="0">
                <a:solidFill>
                  <a:srgbClr val="FF0000"/>
                </a:solidFill>
              </a:rPr>
              <a:t>костров: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43188" y="1143000"/>
            <a:ext cx="1357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43188" y="1143000"/>
            <a:ext cx="1500187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71813" y="2928938"/>
            <a:ext cx="12144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71813" y="2928938"/>
            <a:ext cx="12858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14625" y="4786313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714625" y="4786313"/>
            <a:ext cx="14287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43375" y="9286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Сушка одежды и обуви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57688" y="2714625"/>
            <a:ext cx="3429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Приготовление  пищи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14813" y="4500563"/>
            <a:ext cx="46434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+mn-lt"/>
              </a:rPr>
              <a:t>Подача сигналов спасателям</a:t>
            </a:r>
          </a:p>
          <a:p>
            <a:pPr>
              <a:defRPr/>
            </a:pPr>
            <a:endParaRPr lang="ru-RU" sz="2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714375"/>
            <a:ext cx="8229600" cy="421481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600" dirty="0"/>
              <a:t>Подготовить растопку: бересту, сухие щепочки, гнилушки из дупла, смолистые куски коры хвойных деревьев. Растопку складывают в виде маленькой пирамидки.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600" dirty="0"/>
              <a:t>Собрать дрова – ветки, поленья</a:t>
            </a:r>
            <a:r>
              <a:rPr lang="ru-RU" sz="26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600" dirty="0" smtClean="0"/>
              <a:t>Поджечь 2-3 спичками с разных сторон.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sz="2600" dirty="0" smtClean="0"/>
              <a:t>Подкладывать дрова по мере </a:t>
            </a:r>
            <a:r>
              <a:rPr lang="ru-RU" sz="2600" dirty="0" err="1" smtClean="0"/>
              <a:t>разгорания</a:t>
            </a:r>
            <a:r>
              <a:rPr lang="ru-RU" sz="26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   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r>
              <a:rPr lang="ru-RU" sz="2000" dirty="0" smtClean="0"/>
              <a:t>Не </a:t>
            </a:r>
            <a:r>
              <a:rPr lang="ru-RU" sz="2000" dirty="0"/>
              <a:t>следует разводить костер под ветвями деревьев -летом </a:t>
            </a:r>
            <a:r>
              <a:rPr lang="ru-RU" sz="2000" dirty="0" smtClean="0"/>
              <a:t>они </a:t>
            </a:r>
            <a:r>
              <a:rPr lang="ru-RU" sz="2000" dirty="0"/>
              <a:t>легко могут разгореться, а зимой с них может обвалиться снег, загасив костер.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endParaRPr lang="ru-RU" sz="2000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7859712" cy="7445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FF"/>
                </a:solidFill>
              </a:rPr>
              <a:t/>
            </a:r>
            <a:br>
              <a:rPr lang="ru-RU" sz="4000" dirty="0">
                <a:solidFill>
                  <a:srgbClr val="FF00FF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Разведение </a:t>
            </a:r>
            <a:r>
              <a:rPr lang="ru-RU" sz="4000" dirty="0" smtClean="0">
                <a:solidFill>
                  <a:srgbClr val="FF0000"/>
                </a:solidFill>
              </a:rPr>
              <a:t>костра:</a:t>
            </a:r>
            <a:r>
              <a:rPr lang="ru-RU" sz="4000" dirty="0">
                <a:solidFill>
                  <a:srgbClr val="FF00FF"/>
                </a:solidFill>
              </a:rPr>
              <a:t/>
            </a:r>
            <a:br>
              <a:rPr lang="ru-RU" sz="4000" dirty="0">
                <a:solidFill>
                  <a:srgbClr val="FF00FF"/>
                </a:solidFill>
              </a:rPr>
            </a:br>
            <a:endParaRPr lang="ru-RU" sz="4000" dirty="0">
              <a:solidFill>
                <a:srgbClr val="FF00FF"/>
              </a:solidFill>
            </a:endParaRPr>
          </a:p>
        </p:txBody>
      </p:sp>
      <p:pic>
        <p:nvPicPr>
          <p:cNvPr id="90116" name="Picture 4" descr="огонь 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429125"/>
            <a:ext cx="3168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3095625"/>
          </a:xfrm>
        </p:spPr>
        <p:txBody>
          <a:bodyPr/>
          <a:lstStyle/>
          <a:p>
            <a:r>
              <a:rPr lang="ru-RU" sz="2800" smtClean="0"/>
              <a:t>Короткие сухие дрова укладываются наклонно к центру, они частично опираются друг на друга. При такой конструкции дрова выгорают в основном сверху, и пламя получается высоким и жарким Удобен для приготовление пищи в ведре и т.д.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>
                <a:solidFill>
                  <a:srgbClr val="FF0000"/>
                </a:solidFill>
              </a:rPr>
              <a:t>«Шалаш»</a:t>
            </a:r>
          </a:p>
        </p:txBody>
      </p:sp>
      <p:pic>
        <p:nvPicPr>
          <p:cNvPr id="93188" name="Picture 4" descr="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4148138"/>
            <a:ext cx="3349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Два полена положи параллельно друг другу на некотором расстоянии, поперек них- еще два. Этот костер хорош в сырую погоду.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>
                <a:solidFill>
                  <a:srgbClr val="FF0000"/>
                </a:solidFill>
              </a:rPr>
              <a:t>«Колодец»</a:t>
            </a:r>
          </a:p>
        </p:txBody>
      </p:sp>
      <p:pic>
        <p:nvPicPr>
          <p:cNvPr id="94212" name="Picture 4" descr="огонь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05263"/>
            <a:ext cx="3455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Складывается из нескольких бревен, уложенный вдоль или под острым углом друг к другу. Он не требует частого подкладывания дров.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>
                <a:solidFill>
                  <a:srgbClr val="FF0000"/>
                </a:solidFill>
              </a:rPr>
              <a:t>«Таежный»</a:t>
            </a:r>
          </a:p>
        </p:txBody>
      </p:sp>
      <p:pic>
        <p:nvPicPr>
          <p:cNvPr id="96260" name="Picture 4" descr="огонь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005263"/>
            <a:ext cx="36718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317</TotalTime>
  <Words>511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Способы добывания огня</vt:lpstr>
      <vt:lpstr>План:</vt:lpstr>
      <vt:lpstr>Функции костра:</vt:lpstr>
      <vt:lpstr> Место для костра:  </vt:lpstr>
      <vt:lpstr>Типы костров: </vt:lpstr>
      <vt:lpstr> Разведение костра: </vt:lpstr>
      <vt:lpstr>«Шалаш»</vt:lpstr>
      <vt:lpstr>«Колодец»</vt:lpstr>
      <vt:lpstr>«Таежный»</vt:lpstr>
      <vt:lpstr>«Нодья»</vt:lpstr>
      <vt:lpstr>«Звездный»</vt:lpstr>
      <vt:lpstr>Способы добывания огня:</vt:lpstr>
      <vt:lpstr>Слайд 13</vt:lpstr>
      <vt:lpstr>Сохранение огня:</vt:lpstr>
      <vt:lpstr>Заготавливая топливо для костра, помни:</vt:lpstr>
    </vt:vector>
  </TitlesOfParts>
  <Company>ГУОиН Челябинской обл.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 себе спасатель</dc:title>
  <dc:creator>Пользователь</dc:creator>
  <cp:lastModifiedBy>Admin</cp:lastModifiedBy>
  <cp:revision>7</cp:revision>
  <dcterms:created xsi:type="dcterms:W3CDTF">2005-12-14T03:43:34Z</dcterms:created>
  <dcterms:modified xsi:type="dcterms:W3CDTF">2014-07-12T21:15:59Z</dcterms:modified>
</cp:coreProperties>
</file>