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59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76" r:id="rId23"/>
    <p:sldId id="277" r:id="rId24"/>
    <p:sldId id="284" r:id="rId25"/>
    <p:sldId id="278" r:id="rId26"/>
    <p:sldId id="279" r:id="rId27"/>
    <p:sldId id="280" r:id="rId28"/>
    <p:sldId id="282" r:id="rId29"/>
    <p:sldId id="283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6072229"/>
          </a:xfrm>
        </p:spPr>
        <p:txBody>
          <a:bodyPr>
            <a:normAutofit/>
          </a:bodyPr>
          <a:lstStyle/>
          <a:p>
            <a:r>
              <a:rPr lang="ru-RU" sz="3000" dirty="0" smtClean="0"/>
              <a:t>С. Михалков различает понятия "язык" и "речь", и слова их обозначающие. Язык – система словесного выражения мыслей. Речь – слова, разговор, то, что говорят. Определите термин, относящийся к характеристике устной речи</a:t>
            </a:r>
            <a:r>
              <a:rPr lang="ru-RU" sz="3000" dirty="0" smtClean="0"/>
              <a:t>:</a:t>
            </a:r>
            <a:br>
              <a:rPr lang="ru-RU" sz="30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000" i="1" dirty="0" smtClean="0"/>
              <a:t>А) интонация		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Б</a:t>
            </a:r>
            <a:r>
              <a:rPr lang="ru-RU" sz="3000" i="1" dirty="0" smtClean="0"/>
              <a:t>) каллиграфия	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В</a:t>
            </a:r>
            <a:r>
              <a:rPr lang="ru-RU" sz="3000" i="1" dirty="0" smtClean="0"/>
              <a:t>) пунктуация   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Г</a:t>
            </a:r>
            <a:r>
              <a:rPr lang="ru-RU" sz="3000" i="1" dirty="0" smtClean="0"/>
              <a:t>) орфография       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Д</a:t>
            </a:r>
            <a:r>
              <a:rPr lang="ru-RU" sz="3000" i="1" dirty="0" smtClean="0"/>
              <a:t>) все термины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85818"/>
          </a:xfrm>
        </p:spPr>
        <p:txBody>
          <a:bodyPr/>
          <a:lstStyle/>
          <a:p>
            <a:r>
              <a:rPr lang="ru-RU" dirty="0" err="1" smtClean="0"/>
              <a:t>Морфемика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Сколько </a:t>
            </a:r>
            <a:r>
              <a:rPr lang="ru-RU" dirty="0" smtClean="0"/>
              <a:t>из предложенных слов  имеют приставку </a:t>
            </a:r>
            <a:r>
              <a:rPr lang="ru-RU" i="1" dirty="0" smtClean="0"/>
              <a:t>ВС-</a:t>
            </a:r>
            <a:endParaRPr lang="ru-RU" dirty="0" smtClean="0"/>
          </a:p>
          <a:p>
            <a:pPr algn="ctr">
              <a:buNone/>
            </a:pPr>
            <a:r>
              <a:rPr lang="ru-RU" sz="3800" i="1" dirty="0" smtClean="0"/>
              <a:t>Всегда, вселить, всасывать, всадник, вскармливать, вскипать, вскользь, вскоре, всласть, вспышка, вспять, встарь, вступить, всуе, всходы, всюду, всячина</a:t>
            </a:r>
            <a:r>
              <a:rPr lang="ru-RU" sz="3800" dirty="0" smtClean="0"/>
              <a:t>;</a:t>
            </a:r>
          </a:p>
          <a:p>
            <a:pPr>
              <a:buNone/>
            </a:pPr>
            <a:r>
              <a:rPr lang="ru-RU" i="1" dirty="0" smtClean="0"/>
              <a:t>А) три 		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Б</a:t>
            </a:r>
            <a:r>
              <a:rPr lang="ru-RU" i="1" dirty="0" smtClean="0"/>
              <a:t>) четыре     		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В</a:t>
            </a:r>
            <a:r>
              <a:rPr lang="ru-RU" i="1" dirty="0" smtClean="0"/>
              <a:t>) пять	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Г</a:t>
            </a:r>
            <a:r>
              <a:rPr lang="ru-RU" i="1" dirty="0" smtClean="0"/>
              <a:t>) шесть   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Д</a:t>
            </a:r>
            <a:r>
              <a:rPr lang="ru-RU" i="1" dirty="0" smtClean="0"/>
              <a:t>) все слова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68322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Морфемика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42928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500" dirty="0" smtClean="0"/>
              <a:t>В каком ряду во всех словах есть суффикс –ЕНН? </a:t>
            </a:r>
          </a:p>
          <a:p>
            <a:r>
              <a:rPr lang="ru-RU" sz="3800" i="1" dirty="0" smtClean="0"/>
              <a:t> А) сотенный,  таможенный, </a:t>
            </a:r>
            <a:endParaRPr lang="ru-RU" sz="3800" dirty="0" smtClean="0"/>
          </a:p>
          <a:p>
            <a:r>
              <a:rPr lang="ru-RU" sz="3800" i="1" dirty="0" smtClean="0"/>
              <a:t>Б) подветренный, высоченный</a:t>
            </a:r>
            <a:endParaRPr lang="ru-RU" sz="3800" dirty="0" smtClean="0"/>
          </a:p>
          <a:p>
            <a:r>
              <a:rPr lang="ru-RU" sz="3800" i="1" dirty="0" smtClean="0"/>
              <a:t>В) племенной, сотенный,</a:t>
            </a:r>
            <a:endParaRPr lang="ru-RU" sz="3800" dirty="0" smtClean="0"/>
          </a:p>
          <a:p>
            <a:r>
              <a:rPr lang="ru-RU" sz="3800" i="1" dirty="0" smtClean="0"/>
              <a:t>Г) вещественный, промышленный</a:t>
            </a:r>
            <a:endParaRPr lang="ru-RU" sz="3800" dirty="0" smtClean="0"/>
          </a:p>
          <a:p>
            <a:r>
              <a:rPr lang="ru-RU" sz="3800" i="1" dirty="0" smtClean="0"/>
              <a:t>Д) вещественный,  высоченный	</a:t>
            </a:r>
            <a:endParaRPr lang="ru-RU" sz="3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Лексикология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Какими русскими словами можно заменить заимствованные слова:</a:t>
            </a:r>
          </a:p>
          <a:p>
            <a:pPr algn="ctr">
              <a:buNone/>
            </a:pPr>
            <a:r>
              <a:rPr lang="ru-RU" sz="3800" i="1" dirty="0" smtClean="0"/>
              <a:t>Трасса</a:t>
            </a:r>
          </a:p>
          <a:p>
            <a:pPr algn="ctr">
              <a:buNone/>
            </a:pPr>
            <a:r>
              <a:rPr lang="ru-RU" sz="3800" i="1" dirty="0" smtClean="0"/>
              <a:t>Дискуссия</a:t>
            </a:r>
          </a:p>
          <a:p>
            <a:pPr algn="ctr">
              <a:buNone/>
            </a:pPr>
            <a:r>
              <a:rPr lang="ru-RU" sz="3800" i="1" dirty="0" smtClean="0"/>
              <a:t>Авеню</a:t>
            </a:r>
          </a:p>
          <a:p>
            <a:pPr algn="ctr">
              <a:buNone/>
            </a:pPr>
            <a:r>
              <a:rPr lang="ru-RU" sz="3800" i="1" dirty="0" smtClean="0"/>
              <a:t>Популярность </a:t>
            </a:r>
          </a:p>
          <a:p>
            <a:pPr algn="ctr">
              <a:buNone/>
            </a:pPr>
            <a:r>
              <a:rPr lang="ru-RU" sz="3800" i="1" dirty="0" smtClean="0"/>
              <a:t>Полемика </a:t>
            </a:r>
          </a:p>
          <a:p>
            <a:pPr algn="ctr">
              <a:buNone/>
            </a:pPr>
            <a:r>
              <a:rPr lang="ru-RU" sz="3800" i="1" dirty="0" smtClean="0"/>
              <a:t>Компромисс</a:t>
            </a:r>
          </a:p>
          <a:p>
            <a:pPr algn="ctr">
              <a:buNone/>
            </a:pPr>
            <a:r>
              <a:rPr lang="ru-RU" sz="3800" i="1" dirty="0" smtClean="0"/>
              <a:t>Маэстро</a:t>
            </a:r>
          </a:p>
          <a:p>
            <a:pPr algn="ctr">
              <a:buNone/>
            </a:pPr>
            <a:r>
              <a:rPr lang="ru-RU" sz="3800" i="1" dirty="0" smtClean="0"/>
              <a:t>Фиаско</a:t>
            </a:r>
          </a:p>
          <a:p>
            <a:pPr algn="ctr">
              <a:buNone/>
            </a:pPr>
            <a:r>
              <a:rPr lang="ru-RU" sz="3800" i="1" dirty="0" smtClean="0"/>
              <a:t>Шеф.</a:t>
            </a:r>
            <a:endParaRPr lang="ru-RU" sz="3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/>
          <a:lstStyle/>
          <a:p>
            <a:r>
              <a:rPr lang="ru-RU" dirty="0" smtClean="0"/>
              <a:t>Лексикология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6072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500" dirty="0" smtClean="0"/>
              <a:t>В каком варианте допущена ошибка в словоупотреблении?</a:t>
            </a:r>
          </a:p>
          <a:p>
            <a:pPr>
              <a:buNone/>
            </a:pPr>
            <a:r>
              <a:rPr lang="ru-RU" i="1" dirty="0" smtClean="0"/>
              <a:t>А) В магазине имеется богатый выбор блюдец и полотенец.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Б) Трое подружек встретились возле школы.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В) К связке ключей были прикреплены два брелка.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Г) Купили килограмм апельсинов, мандаринов, баклажанов и помидоров.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Д) Все варианты верны.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Лексикология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500" dirty="0" smtClean="0"/>
              <a:t>Какое слово не является синонимом слова </a:t>
            </a:r>
            <a:r>
              <a:rPr lang="ru-RU" sz="4500" b="1" dirty="0" smtClean="0"/>
              <a:t>ЭФФЕКТИВНО</a:t>
            </a:r>
            <a:r>
              <a:rPr lang="ru-RU" sz="4500" dirty="0" smtClean="0"/>
              <a:t> (работать)?</a:t>
            </a:r>
          </a:p>
          <a:p>
            <a:pPr>
              <a:buNone/>
            </a:pPr>
            <a:r>
              <a:rPr lang="ru-RU" i="1" dirty="0" smtClean="0"/>
              <a:t>А) производительно 	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Б</a:t>
            </a:r>
            <a:r>
              <a:rPr lang="ru-RU" i="1" dirty="0" smtClean="0"/>
              <a:t>) продуктивно 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В</a:t>
            </a:r>
            <a:r>
              <a:rPr lang="ru-RU" i="1" dirty="0" smtClean="0"/>
              <a:t>) добротно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Г</a:t>
            </a:r>
            <a:r>
              <a:rPr lang="ru-RU" i="1" dirty="0" smtClean="0"/>
              <a:t>) плодотворно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</a:t>
            </a:r>
            <a:r>
              <a:rPr lang="ru-RU" i="1" dirty="0" smtClean="0"/>
              <a:t>) все слова являются синонимами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>
                <a:alpha val="41000"/>
              </a:srgb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dirty="0" smtClean="0"/>
              <a:t>Лексикология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Что означает в переводе с греческого </a:t>
            </a:r>
            <a:r>
              <a:rPr lang="ru-RU" sz="4000" i="1" dirty="0" smtClean="0"/>
              <a:t>гиппопотам?</a:t>
            </a:r>
            <a:endParaRPr lang="ru-RU" sz="4000" dirty="0" smtClean="0"/>
          </a:p>
          <a:p>
            <a:pPr>
              <a:buNone/>
            </a:pPr>
            <a:r>
              <a:rPr lang="ru-RU" sz="4500" i="1" dirty="0" smtClean="0"/>
              <a:t>А) речная лошадь	</a:t>
            </a:r>
            <a:endParaRPr lang="ru-RU" sz="4500" i="1" dirty="0" smtClean="0"/>
          </a:p>
          <a:p>
            <a:pPr>
              <a:buNone/>
            </a:pPr>
            <a:r>
              <a:rPr lang="ru-RU" sz="4500" i="1" dirty="0" smtClean="0"/>
              <a:t>Б</a:t>
            </a:r>
            <a:r>
              <a:rPr lang="ru-RU" sz="4500" i="1" dirty="0" smtClean="0"/>
              <a:t>) водный буйвол	</a:t>
            </a:r>
            <a:endParaRPr lang="ru-RU" sz="4500" i="1" dirty="0" smtClean="0"/>
          </a:p>
          <a:p>
            <a:pPr>
              <a:buNone/>
            </a:pPr>
            <a:r>
              <a:rPr lang="ru-RU" sz="4500" i="1" dirty="0" smtClean="0"/>
              <a:t>В</a:t>
            </a:r>
            <a:r>
              <a:rPr lang="ru-RU" sz="4500" i="1" dirty="0" smtClean="0"/>
              <a:t>) большой бык	</a:t>
            </a:r>
            <a:endParaRPr lang="ru-RU" sz="4500" i="1" dirty="0" smtClean="0"/>
          </a:p>
          <a:p>
            <a:pPr>
              <a:buNone/>
            </a:pPr>
            <a:r>
              <a:rPr lang="ru-RU" sz="4500" i="1" dirty="0" smtClean="0"/>
              <a:t>Г</a:t>
            </a:r>
            <a:r>
              <a:rPr lang="ru-RU" sz="4500" i="1" dirty="0" smtClean="0"/>
              <a:t>) огромное чудовище</a:t>
            </a:r>
            <a:endParaRPr lang="ru-RU" sz="4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39784"/>
          </a:xfrm>
        </p:spPr>
        <p:txBody>
          <a:bodyPr/>
          <a:lstStyle/>
          <a:p>
            <a:r>
              <a:rPr lang="ru-RU" dirty="0" smtClean="0"/>
              <a:t>Лексикология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До </a:t>
            </a:r>
            <a:r>
              <a:rPr lang="en-US" dirty="0" smtClean="0"/>
              <a:t>XV</a:t>
            </a:r>
            <a:r>
              <a:rPr lang="ru-RU" dirty="0" smtClean="0"/>
              <a:t> века русские люди, произнося слово </a:t>
            </a:r>
            <a:r>
              <a:rPr lang="ru-RU" i="1" dirty="0" smtClean="0"/>
              <a:t>правый, </a:t>
            </a:r>
            <a:r>
              <a:rPr lang="ru-RU" dirty="0" smtClean="0"/>
              <a:t>имели в виду не то, что справа от них, а то, </a:t>
            </a:r>
            <a:r>
              <a:rPr lang="ru-RU" dirty="0" smtClean="0"/>
              <a:t>что </a:t>
            </a:r>
            <a:r>
              <a:rPr lang="ru-RU" dirty="0" smtClean="0"/>
              <a:t>правильно, справедливо, честно. А какое слово употреблялось для того, что находится справа?</a:t>
            </a:r>
          </a:p>
          <a:p>
            <a:pPr algn="ctr">
              <a:buNone/>
            </a:pPr>
            <a:r>
              <a:rPr lang="ru-RU" sz="4000" i="1" dirty="0" smtClean="0"/>
              <a:t>А) </a:t>
            </a:r>
            <a:r>
              <a:rPr lang="ru-RU" sz="4000" i="1" dirty="0" err="1" smtClean="0"/>
              <a:t>шуий</a:t>
            </a:r>
            <a:r>
              <a:rPr lang="ru-RU" sz="4000" i="1" dirty="0" smtClean="0"/>
              <a:t>	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Б</a:t>
            </a:r>
            <a:r>
              <a:rPr lang="ru-RU" sz="4000" i="1" dirty="0" smtClean="0"/>
              <a:t>) </a:t>
            </a:r>
            <a:r>
              <a:rPr lang="ru-RU" sz="4000" i="1" dirty="0" err="1" smtClean="0"/>
              <a:t>десный</a:t>
            </a:r>
            <a:r>
              <a:rPr lang="ru-RU" sz="4000" i="1" dirty="0" smtClean="0"/>
              <a:t>	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В</a:t>
            </a:r>
            <a:r>
              <a:rPr lang="ru-RU" sz="4000" i="1" dirty="0" smtClean="0"/>
              <a:t>) баской	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Г</a:t>
            </a:r>
            <a:r>
              <a:rPr lang="ru-RU" sz="4000" i="1" dirty="0" smtClean="0"/>
              <a:t>) кривой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Лексикология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500" dirty="0" smtClean="0"/>
              <a:t>Найдите «лишнее» слово в синонимическом ряду.</a:t>
            </a:r>
          </a:p>
          <a:p>
            <a:pPr algn="ctr">
              <a:buNone/>
            </a:pPr>
            <a:r>
              <a:rPr lang="ru-RU" sz="4000" i="1" dirty="0" smtClean="0"/>
              <a:t>А) нарочный	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Б</a:t>
            </a:r>
            <a:r>
              <a:rPr lang="ru-RU" sz="4000" i="1" dirty="0" smtClean="0"/>
              <a:t>) гонец	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В </a:t>
            </a:r>
            <a:r>
              <a:rPr lang="ru-RU" sz="4000" i="1" dirty="0" smtClean="0"/>
              <a:t>)курьер	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Г</a:t>
            </a:r>
            <a:r>
              <a:rPr lang="ru-RU" sz="4000" i="1" dirty="0" smtClean="0"/>
              <a:t>) посредник   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Д</a:t>
            </a:r>
            <a:r>
              <a:rPr lang="ru-RU" sz="4000" i="1" dirty="0" smtClean="0"/>
              <a:t>) нет лишнего слова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96908"/>
          </a:xfrm>
        </p:spPr>
        <p:txBody>
          <a:bodyPr/>
          <a:lstStyle/>
          <a:p>
            <a:r>
              <a:rPr lang="ru-RU" dirty="0" smtClean="0"/>
              <a:t>Лексикология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Имя Георгий, пришедшее к нам из Греции, в переводе означает:</a:t>
            </a:r>
          </a:p>
          <a:p>
            <a:pPr algn="ctr">
              <a:buNone/>
            </a:pPr>
            <a:r>
              <a:rPr lang="ru-RU" sz="4500" i="1" dirty="0" smtClean="0"/>
              <a:t>А) любитель георгинов	</a:t>
            </a:r>
            <a:endParaRPr lang="ru-RU" sz="4500" i="1" dirty="0" smtClean="0"/>
          </a:p>
          <a:p>
            <a:pPr algn="ctr">
              <a:buNone/>
            </a:pPr>
            <a:r>
              <a:rPr lang="ru-RU" sz="4500" i="1" dirty="0" smtClean="0"/>
              <a:t>Б</a:t>
            </a:r>
            <a:r>
              <a:rPr lang="ru-RU" sz="4500" i="1" dirty="0" smtClean="0"/>
              <a:t>) земледелец		</a:t>
            </a:r>
            <a:endParaRPr lang="ru-RU" sz="4500" i="1" dirty="0" smtClean="0"/>
          </a:p>
          <a:p>
            <a:pPr algn="ctr">
              <a:buNone/>
            </a:pPr>
            <a:r>
              <a:rPr lang="ru-RU" sz="4500" i="1" dirty="0" smtClean="0"/>
              <a:t>В</a:t>
            </a:r>
            <a:r>
              <a:rPr lang="ru-RU" sz="4500" i="1" dirty="0" smtClean="0"/>
              <a:t>) гордый	</a:t>
            </a:r>
            <a:endParaRPr lang="ru-RU" sz="4500" i="1" dirty="0" smtClean="0"/>
          </a:p>
          <a:p>
            <a:pPr algn="ctr">
              <a:buNone/>
            </a:pPr>
            <a:r>
              <a:rPr lang="ru-RU" sz="4500" i="1" dirty="0" smtClean="0"/>
              <a:t>Г</a:t>
            </a:r>
            <a:r>
              <a:rPr lang="ru-RU" sz="4500" i="1" dirty="0" smtClean="0"/>
              <a:t>) тот, кто живет в Греции</a:t>
            </a:r>
            <a:endParaRPr lang="ru-RU" sz="4500" dirty="0" smtClean="0"/>
          </a:p>
          <a:p>
            <a:endParaRPr lang="ru-RU" sz="4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Лексикология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Что означало на Руси выражение </a:t>
            </a:r>
            <a:r>
              <a:rPr lang="ru-RU" sz="4000" i="1" dirty="0" smtClean="0"/>
              <a:t>изба (баня) белая?</a:t>
            </a:r>
            <a:endParaRPr lang="ru-RU" sz="4000" dirty="0" smtClean="0"/>
          </a:p>
          <a:p>
            <a:pPr algn="ctr">
              <a:buNone/>
            </a:pPr>
            <a:r>
              <a:rPr lang="ru-RU" sz="3500" i="1" dirty="0" smtClean="0"/>
              <a:t>А) заново побелённая</a:t>
            </a:r>
            <a:endParaRPr lang="ru-RU" sz="3500" dirty="0" smtClean="0"/>
          </a:p>
          <a:p>
            <a:pPr algn="ctr">
              <a:buNone/>
            </a:pPr>
            <a:r>
              <a:rPr lang="ru-RU" sz="3500" i="1" dirty="0" smtClean="0"/>
              <a:t>Б) украшенная белыми наличниками</a:t>
            </a:r>
            <a:endParaRPr lang="ru-RU" sz="3500" dirty="0" smtClean="0"/>
          </a:p>
          <a:p>
            <a:pPr algn="ctr">
              <a:buNone/>
            </a:pPr>
            <a:r>
              <a:rPr lang="ru-RU" sz="3500" i="1" dirty="0" smtClean="0"/>
              <a:t>В) барская постройка</a:t>
            </a:r>
            <a:endParaRPr lang="ru-RU" sz="3500" dirty="0" smtClean="0"/>
          </a:p>
          <a:p>
            <a:pPr algn="ctr">
              <a:buNone/>
            </a:pPr>
            <a:r>
              <a:rPr lang="ru-RU" sz="3500" i="1" dirty="0" smtClean="0"/>
              <a:t>Г) постройка с дымоходом, выведенном наружу</a:t>
            </a:r>
            <a:endParaRPr lang="ru-RU" sz="3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Фонетика и орфоэпия: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429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Известно</a:t>
            </a:r>
            <a:r>
              <a:rPr lang="ru-RU" dirty="0" smtClean="0"/>
              <a:t>, что произношение звуков зависит от того, какой у них  «сосед». Подумайте,  в каких словах буква с обозначает звук [с], а в каких – другие звуки: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900" i="1" dirty="0" smtClean="0"/>
              <a:t>просьба</a:t>
            </a:r>
            <a:r>
              <a:rPr lang="ru-RU" sz="4900" i="1" dirty="0" smtClean="0"/>
              <a:t>, сшить, </a:t>
            </a:r>
            <a:endParaRPr lang="ru-RU" sz="4900" i="1" dirty="0" smtClean="0"/>
          </a:p>
          <a:p>
            <a:pPr algn="ctr">
              <a:buNone/>
            </a:pPr>
            <a:r>
              <a:rPr lang="ru-RU" sz="4900" i="1" dirty="0" smtClean="0"/>
              <a:t>сжечь</a:t>
            </a:r>
            <a:r>
              <a:rPr lang="ru-RU" sz="4900" i="1" dirty="0" smtClean="0"/>
              <a:t>, слушать, синий</a:t>
            </a:r>
            <a:r>
              <a:rPr lang="ru-RU" sz="4900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Лексикология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pPr algn="ctr">
              <a:buNone/>
            </a:pPr>
            <a:r>
              <a:rPr lang="ru-RU" sz="3700" dirty="0" smtClean="0"/>
              <a:t>Какое (</a:t>
            </a:r>
            <a:r>
              <a:rPr lang="ru-RU" sz="3700" dirty="0" err="1" smtClean="0"/>
              <a:t>ие</a:t>
            </a:r>
            <a:r>
              <a:rPr lang="ru-RU" sz="3700" dirty="0" smtClean="0"/>
              <a:t>) предложение(</a:t>
            </a:r>
            <a:r>
              <a:rPr lang="ru-RU" sz="3700" dirty="0" err="1" smtClean="0"/>
              <a:t>ия</a:t>
            </a:r>
            <a:r>
              <a:rPr lang="ru-RU" sz="3700" dirty="0" smtClean="0"/>
              <a:t>) повествуют нам о том, что Миша, несомненно, умный?</a:t>
            </a:r>
          </a:p>
          <a:p>
            <a:pPr>
              <a:buNone/>
            </a:pPr>
            <a:r>
              <a:rPr lang="ru-RU" sz="4000" i="1" dirty="0" smtClean="0"/>
              <a:t>А) Петя умнее Миши.  </a:t>
            </a:r>
            <a:endParaRPr lang="ru-RU" sz="4000" i="1" dirty="0" smtClean="0"/>
          </a:p>
          <a:p>
            <a:pPr>
              <a:buNone/>
            </a:pPr>
            <a:r>
              <a:rPr lang="ru-RU" sz="4000" i="1" dirty="0" smtClean="0"/>
              <a:t>Б</a:t>
            </a:r>
            <a:r>
              <a:rPr lang="ru-RU" sz="4000" i="1" dirty="0" smtClean="0"/>
              <a:t>) Петя гораздо умнее Миши. </a:t>
            </a:r>
            <a:endParaRPr lang="ru-RU" sz="4000" i="1" dirty="0" smtClean="0"/>
          </a:p>
          <a:p>
            <a:pPr>
              <a:buNone/>
            </a:pPr>
            <a:r>
              <a:rPr lang="ru-RU" sz="4000" i="1" dirty="0" smtClean="0"/>
              <a:t>В</a:t>
            </a:r>
            <a:r>
              <a:rPr lang="ru-RU" sz="4000" i="1" dirty="0" smtClean="0"/>
              <a:t>) Петя ещё умнее Миши.</a:t>
            </a:r>
            <a:endParaRPr lang="ru-RU" sz="4000" dirty="0" smtClean="0"/>
          </a:p>
          <a:p>
            <a:pPr>
              <a:buNone/>
            </a:pPr>
            <a:r>
              <a:rPr lang="ru-RU" sz="4000" i="1" dirty="0" smtClean="0"/>
              <a:t>Г) Петя значительно умнее Миши</a:t>
            </a:r>
            <a:r>
              <a:rPr lang="ru-RU" sz="4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>
                <a:alpha val="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Лексикология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Замените синонимами устаревшие слова:</a:t>
            </a:r>
          </a:p>
          <a:p>
            <a:pPr algn="ctr"/>
            <a:r>
              <a:rPr lang="ru-RU" sz="3500" i="1" dirty="0" smtClean="0"/>
              <a:t>Чело</a:t>
            </a:r>
          </a:p>
          <a:p>
            <a:pPr algn="ctr"/>
            <a:r>
              <a:rPr lang="ru-RU" sz="3500" i="1" dirty="0" smtClean="0"/>
              <a:t>Ланиты</a:t>
            </a:r>
          </a:p>
          <a:p>
            <a:pPr algn="ctr"/>
            <a:r>
              <a:rPr lang="ru-RU" sz="3500" i="1" dirty="0" smtClean="0"/>
              <a:t>Ветрило</a:t>
            </a:r>
          </a:p>
          <a:p>
            <a:pPr algn="ctr"/>
            <a:r>
              <a:rPr lang="ru-RU" sz="3500" i="1" dirty="0" smtClean="0"/>
              <a:t>Перст</a:t>
            </a:r>
          </a:p>
          <a:p>
            <a:pPr algn="ctr"/>
            <a:r>
              <a:rPr lang="ru-RU" sz="3500" i="1" dirty="0" smtClean="0"/>
              <a:t>Брань</a:t>
            </a:r>
          </a:p>
          <a:p>
            <a:pPr algn="ctr"/>
            <a:r>
              <a:rPr lang="ru-RU" sz="3500" i="1" dirty="0" smtClean="0"/>
              <a:t>Глаголет</a:t>
            </a:r>
          </a:p>
          <a:p>
            <a:pPr algn="ctr"/>
            <a:r>
              <a:rPr lang="ru-RU" sz="3500" i="1" dirty="0" smtClean="0"/>
              <a:t>Брадобрей.</a:t>
            </a:r>
            <a:endParaRPr lang="ru-RU" sz="3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Фразеология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Посмотрите на слова </a:t>
            </a:r>
            <a:r>
              <a:rPr lang="ru-RU" i="1" dirty="0" smtClean="0"/>
              <a:t>коза, грамота, пята</a:t>
            </a:r>
            <a:r>
              <a:rPr lang="ru-RU" dirty="0" smtClean="0"/>
              <a:t> и решите, какое прилагательное лишнее?</a:t>
            </a:r>
          </a:p>
          <a:p>
            <a:pPr algn="ctr"/>
            <a:r>
              <a:rPr lang="ru-RU" sz="3500" i="1" dirty="0" smtClean="0"/>
              <a:t>А) ахиллесова	 </a:t>
            </a:r>
            <a:endParaRPr lang="ru-RU" sz="3500" i="1" dirty="0" smtClean="0"/>
          </a:p>
          <a:p>
            <a:pPr algn="ctr"/>
            <a:r>
              <a:rPr lang="ru-RU" sz="3500" i="1" dirty="0" smtClean="0"/>
              <a:t>Б</a:t>
            </a:r>
            <a:r>
              <a:rPr lang="ru-RU" sz="3500" i="1" dirty="0" smtClean="0"/>
              <a:t>) сидорова </a:t>
            </a:r>
            <a:endParaRPr lang="ru-RU" sz="3500" i="1" dirty="0" smtClean="0"/>
          </a:p>
          <a:p>
            <a:pPr algn="ctr"/>
            <a:r>
              <a:rPr lang="ru-RU" sz="3500" i="1" dirty="0" smtClean="0"/>
              <a:t>В</a:t>
            </a:r>
            <a:r>
              <a:rPr lang="ru-RU" sz="3500" i="1" dirty="0" smtClean="0"/>
              <a:t>) валаамова </a:t>
            </a:r>
            <a:endParaRPr lang="ru-RU" sz="3500" i="1" dirty="0" smtClean="0"/>
          </a:p>
          <a:p>
            <a:pPr algn="ctr"/>
            <a:r>
              <a:rPr lang="ru-RU" sz="3500" i="1" dirty="0" smtClean="0"/>
              <a:t>Г</a:t>
            </a:r>
            <a:r>
              <a:rPr lang="ru-RU" sz="3500" i="1" dirty="0" smtClean="0"/>
              <a:t>) филькина  </a:t>
            </a:r>
            <a:endParaRPr lang="ru-RU" sz="3500" i="1" dirty="0" smtClean="0"/>
          </a:p>
          <a:p>
            <a:pPr algn="ctr"/>
            <a:r>
              <a:rPr lang="ru-RU" sz="3500" i="1" dirty="0" smtClean="0"/>
              <a:t>Д</a:t>
            </a:r>
            <a:r>
              <a:rPr lang="ru-RU" sz="3500" i="1" dirty="0" smtClean="0"/>
              <a:t>) все варианты ответов верны</a:t>
            </a:r>
            <a:endParaRPr lang="ru-RU" sz="3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Фразеология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800" dirty="0" smtClean="0"/>
              <a:t>Что можно распахнуть, раскрыть, вложить, вынуть и вывернуть?</a:t>
            </a:r>
          </a:p>
          <a:p>
            <a:pPr algn="ctr">
              <a:buNone/>
            </a:pPr>
            <a:r>
              <a:rPr lang="ru-RU" sz="4000" i="1" dirty="0" smtClean="0"/>
              <a:t>А) тайну	 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Б</a:t>
            </a:r>
            <a:r>
              <a:rPr lang="ru-RU" sz="4000" i="1" dirty="0" smtClean="0"/>
              <a:t>) шубу	 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В</a:t>
            </a:r>
            <a:r>
              <a:rPr lang="ru-RU" sz="4000" i="1" dirty="0" smtClean="0"/>
              <a:t>) душу	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Г</a:t>
            </a:r>
            <a:r>
              <a:rPr lang="ru-RU" sz="4000" i="1" dirty="0" smtClean="0"/>
              <a:t>) ящик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dirty="0" smtClean="0"/>
              <a:t>Фразеология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3578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dirty="0" smtClean="0"/>
              <a:t>Что чьё? Соедините перепутанные прилагательные и существительные в верные фразеологизмы, объясните их значение.</a:t>
            </a:r>
          </a:p>
          <a:p>
            <a:pPr algn="ctr">
              <a:buNone/>
            </a:pPr>
            <a:r>
              <a:rPr lang="ru-RU" sz="4000" i="1" dirty="0" smtClean="0"/>
              <a:t>Кузькина пята, </a:t>
            </a:r>
            <a:r>
              <a:rPr lang="ru-RU" sz="4000" i="1" dirty="0" err="1" smtClean="0"/>
              <a:t>маланьина</a:t>
            </a:r>
            <a:r>
              <a:rPr lang="ru-RU" sz="4000" i="1" dirty="0" smtClean="0"/>
              <a:t> коза, сидорова мать, дамоклов кафтан, валаамова свадьба, прокрустово ложе, ахиллесова ослица, филькина труба, тришкин меч, иерихонская грамота, авгиевы конюшни.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96908"/>
          </a:xfrm>
        </p:spPr>
        <p:txBody>
          <a:bodyPr/>
          <a:lstStyle/>
          <a:p>
            <a:r>
              <a:rPr lang="ru-RU" dirty="0" smtClean="0"/>
              <a:t>Фразеология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429288"/>
          </a:xfrm>
        </p:spPr>
        <p:txBody>
          <a:bodyPr/>
          <a:lstStyle/>
          <a:p>
            <a:pPr>
              <a:buNone/>
            </a:pPr>
            <a:r>
              <a:rPr lang="ru-RU" sz="3500" dirty="0" smtClean="0"/>
              <a:t>В какой из приведённых пар фразеологизмов отношения иные, чем в остальных?</a:t>
            </a:r>
          </a:p>
          <a:p>
            <a:pPr algn="ctr">
              <a:buNone/>
            </a:pPr>
            <a:r>
              <a:rPr lang="ru-RU" sz="3600" i="1" dirty="0" smtClean="0"/>
              <a:t>А) тертый калач – стреляный воробей</a:t>
            </a:r>
            <a:endParaRPr lang="ru-RU" sz="3600" dirty="0" smtClean="0"/>
          </a:p>
          <a:p>
            <a:pPr algn="ctr">
              <a:buNone/>
            </a:pPr>
            <a:r>
              <a:rPr lang="ru-RU" sz="3600" i="1" dirty="0" smtClean="0"/>
              <a:t>Б) что есть духу – во все лопатки</a:t>
            </a:r>
            <a:endParaRPr lang="ru-RU" sz="3600" dirty="0" smtClean="0"/>
          </a:p>
          <a:p>
            <a:pPr algn="ctr">
              <a:buNone/>
            </a:pPr>
            <a:r>
              <a:rPr lang="ru-RU" sz="3600" i="1" dirty="0" smtClean="0"/>
              <a:t>В) после дождичка в четверг – когда рак на горе свистнет</a:t>
            </a:r>
            <a:endParaRPr lang="ru-RU" sz="3600" dirty="0" smtClean="0"/>
          </a:p>
          <a:p>
            <a:pPr algn="ctr">
              <a:buNone/>
            </a:pPr>
            <a:r>
              <a:rPr lang="ru-RU" sz="3600" i="1" dirty="0" smtClean="0"/>
              <a:t>Г) сесть на мель – сесть в калошу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Фразеология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Часто говорят: «Дом сгорел дотла». А что это означает слово  </a:t>
            </a:r>
            <a:r>
              <a:rPr lang="ru-RU" sz="3600" i="1" dirty="0" smtClean="0"/>
              <a:t>дотла</a:t>
            </a:r>
            <a:r>
              <a:rPr lang="ru-RU" sz="3600" dirty="0" smtClean="0"/>
              <a:t>?</a:t>
            </a:r>
          </a:p>
          <a:p>
            <a:pPr algn="ctr">
              <a:buNone/>
            </a:pPr>
            <a:r>
              <a:rPr lang="ru-RU" sz="4000" i="1" dirty="0" smtClean="0"/>
              <a:t>А) до тления		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Б</a:t>
            </a:r>
            <a:r>
              <a:rPr lang="ru-RU" sz="4000" i="1" dirty="0" smtClean="0"/>
              <a:t>) до основания	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В</a:t>
            </a:r>
            <a:r>
              <a:rPr lang="ru-RU" sz="4000" i="1" dirty="0" smtClean="0"/>
              <a:t>) частично		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Г</a:t>
            </a:r>
            <a:r>
              <a:rPr lang="ru-RU" sz="4000" i="1" dirty="0" smtClean="0"/>
              <a:t>) до утра</a:t>
            </a:r>
            <a:endParaRPr lang="ru-RU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/>
          <a:lstStyle/>
          <a:p>
            <a:r>
              <a:rPr lang="ru-RU" dirty="0" smtClean="0"/>
              <a:t>Морфология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/>
          <a:lstStyle/>
          <a:p>
            <a:pPr algn="ctr">
              <a:buNone/>
            </a:pPr>
            <a:r>
              <a:rPr lang="ru-RU" sz="3500" dirty="0" smtClean="0"/>
              <a:t>Какими частями речи и какими членами предложения являются выделенные слова?</a:t>
            </a:r>
          </a:p>
          <a:p>
            <a:pPr>
              <a:buNone/>
            </a:pPr>
            <a:r>
              <a:rPr lang="ru-RU" sz="4000" b="1" i="1" dirty="0" smtClean="0"/>
              <a:t>1. Столовая</a:t>
            </a:r>
            <a:r>
              <a:rPr lang="ru-RU" sz="4000" i="1" dirty="0" smtClean="0"/>
              <a:t> закрыта. Дайте </a:t>
            </a:r>
            <a:r>
              <a:rPr lang="ru-RU" sz="4000" b="1" i="1" dirty="0" smtClean="0"/>
              <a:t>столовую</a:t>
            </a:r>
            <a:r>
              <a:rPr lang="ru-RU" sz="4000" i="1" dirty="0" smtClean="0"/>
              <a:t> ложку</a:t>
            </a:r>
            <a:r>
              <a:rPr lang="ru-RU" sz="4000" i="1" dirty="0" smtClean="0"/>
              <a:t>.</a:t>
            </a:r>
          </a:p>
          <a:p>
            <a:pPr>
              <a:buNone/>
            </a:pPr>
            <a:r>
              <a:rPr lang="ru-RU" sz="4000" b="1" dirty="0" smtClean="0"/>
              <a:t>2. </a:t>
            </a:r>
            <a:r>
              <a:rPr lang="ru-RU" sz="4000" dirty="0" smtClean="0"/>
              <a:t>Какой </a:t>
            </a:r>
            <a:r>
              <a:rPr lang="ru-RU" sz="4000" dirty="0" smtClean="0"/>
              <a:t>способ словообразования лежит в основе этого задания?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Морфология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500" dirty="0" smtClean="0"/>
              <a:t>В каком словосочетании неправильно выделено главное слово:</a:t>
            </a:r>
          </a:p>
          <a:p>
            <a:pPr algn="ctr">
              <a:buNone/>
            </a:pPr>
            <a:r>
              <a:rPr lang="ru-RU" sz="4000" b="1" i="1" dirty="0" smtClean="0"/>
              <a:t>читать</a:t>
            </a:r>
            <a:r>
              <a:rPr lang="ru-RU" sz="4000" i="1" dirty="0" smtClean="0"/>
              <a:t> книгу, 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в </a:t>
            </a:r>
            <a:r>
              <a:rPr lang="ru-RU" sz="4000" i="1" dirty="0" smtClean="0"/>
              <a:t>весеннем </a:t>
            </a:r>
            <a:r>
              <a:rPr lang="ru-RU" sz="4000" b="1" i="1" dirty="0" smtClean="0"/>
              <a:t>лесу</a:t>
            </a:r>
            <a:r>
              <a:rPr lang="ru-RU" sz="4000" i="1" dirty="0" smtClean="0"/>
              <a:t>, </a:t>
            </a:r>
            <a:endParaRPr lang="ru-RU" sz="4000" i="1" dirty="0" smtClean="0"/>
          </a:p>
          <a:p>
            <a:pPr algn="ctr">
              <a:buNone/>
            </a:pPr>
            <a:r>
              <a:rPr lang="ru-RU" sz="4000" b="1" i="1" dirty="0" smtClean="0"/>
              <a:t>наша</a:t>
            </a:r>
            <a:r>
              <a:rPr lang="ru-RU" sz="4000" i="1" dirty="0" smtClean="0"/>
              <a:t> бригада, </a:t>
            </a:r>
            <a:endParaRPr lang="ru-RU" sz="4000" i="1" dirty="0" smtClean="0"/>
          </a:p>
          <a:p>
            <a:pPr algn="ctr">
              <a:buNone/>
            </a:pPr>
            <a:r>
              <a:rPr lang="ru-RU" sz="4000" b="1" i="1" dirty="0" smtClean="0"/>
              <a:t>бежать</a:t>
            </a:r>
            <a:r>
              <a:rPr lang="ru-RU" sz="4000" i="1" dirty="0" smtClean="0"/>
              <a:t> по аллее, </a:t>
            </a:r>
            <a:endParaRPr lang="ru-RU" sz="4000" i="1" dirty="0" smtClean="0"/>
          </a:p>
          <a:p>
            <a:pPr algn="ctr">
              <a:buNone/>
            </a:pPr>
            <a:r>
              <a:rPr lang="ru-RU" sz="4000" b="1" i="1" dirty="0" smtClean="0"/>
              <a:t>петь</a:t>
            </a:r>
            <a:r>
              <a:rPr lang="ru-RU" sz="4000" i="1" dirty="0" smtClean="0"/>
              <a:t> громко.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Морфология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429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Найдите неверный ответ в определении признака:</a:t>
            </a:r>
          </a:p>
          <a:p>
            <a:pPr>
              <a:buNone/>
            </a:pPr>
            <a:r>
              <a:rPr lang="ru-RU" i="1" dirty="0" smtClean="0"/>
              <a:t>А) </a:t>
            </a:r>
            <a:r>
              <a:rPr lang="ru-RU" b="1" i="1" dirty="0" smtClean="0"/>
              <a:t>время</a:t>
            </a:r>
            <a:r>
              <a:rPr lang="ru-RU" i="1" dirty="0" smtClean="0"/>
              <a:t> – имя существительное, средний род, разносклоняемое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Б) </a:t>
            </a:r>
            <a:r>
              <a:rPr lang="ru-RU" b="1" i="1" dirty="0" smtClean="0"/>
              <a:t>двум шестым </a:t>
            </a:r>
            <a:r>
              <a:rPr lang="ru-RU" i="1" dirty="0" smtClean="0"/>
              <a:t>– имя числительное, количественное, дробное, родительный падеж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В) </a:t>
            </a:r>
            <a:r>
              <a:rPr lang="ru-RU" b="1" i="1" dirty="0" smtClean="0"/>
              <a:t>кое-кто</a:t>
            </a:r>
            <a:r>
              <a:rPr lang="ru-RU" i="1" dirty="0" smtClean="0"/>
              <a:t> – неопределенное местоимение, именительный падеж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Г) </a:t>
            </a:r>
            <a:r>
              <a:rPr lang="ru-RU" b="1" i="1" dirty="0" smtClean="0"/>
              <a:t>щедрому</a:t>
            </a:r>
            <a:r>
              <a:rPr lang="ru-RU" i="1" dirty="0" smtClean="0"/>
              <a:t> – качественное прилагательное, дательный падеж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Д) все ответы верны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Фонетика и орфоэпия: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    </a:t>
            </a:r>
            <a:r>
              <a:rPr lang="ru-RU" sz="3500" dirty="0" smtClean="0"/>
              <a:t>В каком слове выделенный согласный произносится твёрдо?</a:t>
            </a:r>
          </a:p>
          <a:p>
            <a:pPr algn="ctr">
              <a:buNone/>
            </a:pPr>
            <a:r>
              <a:rPr lang="ru-RU" sz="5500" i="1" dirty="0" smtClean="0"/>
              <a:t>Ти</a:t>
            </a:r>
            <a:r>
              <a:rPr lang="ru-RU" sz="5500" b="1" i="1" dirty="0" smtClean="0"/>
              <a:t>р</a:t>
            </a:r>
            <a:r>
              <a:rPr lang="ru-RU" sz="5500" i="1" dirty="0" smtClean="0"/>
              <a:t>е, </a:t>
            </a:r>
            <a:endParaRPr lang="ru-RU" sz="5500" i="1" dirty="0" smtClean="0"/>
          </a:p>
          <a:p>
            <a:pPr algn="ctr">
              <a:buNone/>
            </a:pPr>
            <a:r>
              <a:rPr lang="ru-RU" sz="5500" i="1" dirty="0" smtClean="0"/>
              <a:t>к</a:t>
            </a:r>
            <a:r>
              <a:rPr lang="ru-RU" sz="5500" b="1" i="1" dirty="0" smtClean="0"/>
              <a:t>р</a:t>
            </a:r>
            <a:r>
              <a:rPr lang="ru-RU" sz="5500" i="1" dirty="0" smtClean="0"/>
              <a:t>ем</a:t>
            </a:r>
            <a:r>
              <a:rPr lang="ru-RU" sz="5500" i="1" dirty="0" smtClean="0"/>
              <a:t>, </a:t>
            </a:r>
            <a:endParaRPr lang="ru-RU" sz="5500" i="1" dirty="0" smtClean="0"/>
          </a:p>
          <a:p>
            <a:pPr algn="ctr">
              <a:buNone/>
            </a:pPr>
            <a:r>
              <a:rPr lang="ru-RU" sz="5500" i="1" dirty="0" smtClean="0"/>
              <a:t>му</a:t>
            </a:r>
            <a:r>
              <a:rPr lang="ru-RU" sz="5500" b="1" i="1" dirty="0" smtClean="0"/>
              <a:t>з</a:t>
            </a:r>
            <a:r>
              <a:rPr lang="ru-RU" sz="5500" i="1" dirty="0" smtClean="0"/>
              <a:t>ей</a:t>
            </a:r>
            <a:r>
              <a:rPr lang="ru-RU" sz="5500" i="1" dirty="0" smtClean="0"/>
              <a:t>, </a:t>
            </a:r>
            <a:endParaRPr lang="ru-RU" sz="5500" i="1" dirty="0" smtClean="0"/>
          </a:p>
          <a:p>
            <a:pPr algn="ctr">
              <a:buNone/>
            </a:pPr>
            <a:r>
              <a:rPr lang="ru-RU" sz="5500" i="1" dirty="0" smtClean="0"/>
              <a:t>ши</a:t>
            </a:r>
            <a:r>
              <a:rPr lang="ru-RU" sz="5500" b="1" i="1" dirty="0" smtClean="0"/>
              <a:t>н</a:t>
            </a:r>
            <a:r>
              <a:rPr lang="ru-RU" sz="5500" i="1" dirty="0" smtClean="0"/>
              <a:t>ель</a:t>
            </a:r>
            <a:endParaRPr lang="ru-RU" sz="5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Морфология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15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Даны грамматические характеристики трех имен существительных, в одной из которых допущена ошибка. Найдите ошибку, мотивируйте свой ответ.</a:t>
            </a:r>
          </a:p>
          <a:p>
            <a:pPr>
              <a:buNone/>
            </a:pPr>
            <a:r>
              <a:rPr lang="ru-RU" sz="3400" i="1" dirty="0" smtClean="0"/>
              <a:t>А) Имя существительное , неодушевленное, нарицательное, ж.р., 1 </a:t>
            </a:r>
            <a:r>
              <a:rPr lang="ru-RU" sz="3400" i="1" dirty="0" err="1" smtClean="0"/>
              <a:t>скл</a:t>
            </a:r>
            <a:r>
              <a:rPr lang="ru-RU" sz="3400" i="1" dirty="0" smtClean="0"/>
              <a:t>., ед.ч., вин. п. 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Б</a:t>
            </a:r>
            <a:r>
              <a:rPr lang="ru-RU" sz="3400" i="1" dirty="0" smtClean="0"/>
              <a:t>) Имя существительное , одушевленное, нарицательное, ср.р., разносклоняемое, ед.ч., </a:t>
            </a:r>
            <a:r>
              <a:rPr lang="ru-RU" sz="3400" i="1" dirty="0" err="1" smtClean="0"/>
              <a:t>тв</a:t>
            </a:r>
            <a:r>
              <a:rPr lang="ru-RU" sz="3400" i="1" dirty="0" smtClean="0"/>
              <a:t>. п. 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В</a:t>
            </a:r>
            <a:r>
              <a:rPr lang="ru-RU" sz="3400" i="1" dirty="0" smtClean="0"/>
              <a:t>) Имя существительное , одушевленное, собственное, м.р., 2 </a:t>
            </a:r>
            <a:r>
              <a:rPr lang="ru-RU" sz="3400" i="1" dirty="0" err="1" smtClean="0"/>
              <a:t>скл</a:t>
            </a:r>
            <a:r>
              <a:rPr lang="ru-RU" sz="3400" i="1" dirty="0" smtClean="0"/>
              <a:t>., ед.ч., дат.. 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Фонетика и орфоэпия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ru-RU" sz="3500" dirty="0" smtClean="0"/>
              <a:t>Что происходит с изменением ударения в слове? Расставьте ударение и объясните значение слов. Составьте с ними словосочетания.</a:t>
            </a:r>
          </a:p>
          <a:p>
            <a:pPr algn="ctr">
              <a:buNone/>
            </a:pPr>
            <a:r>
              <a:rPr lang="ru-RU" sz="3500" i="1" dirty="0" smtClean="0"/>
              <a:t>1)накладной </a:t>
            </a:r>
            <a:r>
              <a:rPr lang="ru-RU" sz="3500" i="1" dirty="0" smtClean="0"/>
              <a:t>- накладный; </a:t>
            </a:r>
            <a:endParaRPr lang="ru-RU" sz="3500" i="1" dirty="0" smtClean="0"/>
          </a:p>
          <a:p>
            <a:pPr algn="ctr">
              <a:buNone/>
            </a:pPr>
            <a:r>
              <a:rPr lang="ru-RU" sz="3500" i="1" dirty="0" smtClean="0"/>
              <a:t>2)отзыв- </a:t>
            </a:r>
            <a:r>
              <a:rPr lang="ru-RU" sz="3500" i="1" dirty="0" smtClean="0"/>
              <a:t>отзыв; </a:t>
            </a:r>
            <a:endParaRPr lang="ru-RU" sz="3500" i="1" dirty="0" smtClean="0"/>
          </a:p>
          <a:p>
            <a:pPr algn="ctr">
              <a:buNone/>
            </a:pPr>
            <a:r>
              <a:rPr lang="ru-RU" sz="3500" i="1" dirty="0" smtClean="0"/>
              <a:t>3)складной </a:t>
            </a:r>
            <a:r>
              <a:rPr lang="ru-RU" sz="3500" i="1" dirty="0" smtClean="0"/>
              <a:t>– складный.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11222"/>
          </a:xfrm>
        </p:spPr>
        <p:txBody>
          <a:bodyPr/>
          <a:lstStyle/>
          <a:p>
            <a:r>
              <a:rPr lang="ru-RU" dirty="0" smtClean="0"/>
              <a:t>Фонетика и орфоэпия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500" dirty="0" smtClean="0"/>
              <a:t>Укажите </a:t>
            </a:r>
            <a:r>
              <a:rPr lang="ru-RU" sz="3500" dirty="0" smtClean="0"/>
              <a:t>строку, в которой каждое слово имеет два общих звука со словом </a:t>
            </a:r>
            <a:r>
              <a:rPr lang="ru-RU" sz="3500" i="1" dirty="0" smtClean="0"/>
              <a:t>сбор</a:t>
            </a:r>
            <a:r>
              <a:rPr lang="ru-RU" sz="3500" i="1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500" i="1" dirty="0" smtClean="0"/>
              <a:t>А) гриб, лоб	</a:t>
            </a:r>
            <a:endParaRPr lang="ru-RU" sz="4500" i="1" dirty="0" smtClean="0"/>
          </a:p>
          <a:p>
            <a:pPr algn="ctr">
              <a:buNone/>
            </a:pPr>
            <a:r>
              <a:rPr lang="ru-RU" sz="4500" i="1" dirty="0" smtClean="0"/>
              <a:t>Б</a:t>
            </a:r>
            <a:r>
              <a:rPr lang="ru-RU" sz="4500" i="1" dirty="0" smtClean="0"/>
              <a:t>) кора, узор	</a:t>
            </a:r>
            <a:endParaRPr lang="ru-RU" sz="4500" i="1" dirty="0" smtClean="0"/>
          </a:p>
          <a:p>
            <a:pPr algn="ctr">
              <a:buNone/>
            </a:pPr>
            <a:r>
              <a:rPr lang="ru-RU" sz="4500" i="1" dirty="0" smtClean="0"/>
              <a:t>В</a:t>
            </a:r>
            <a:r>
              <a:rPr lang="ru-RU" sz="4500" i="1" dirty="0" smtClean="0"/>
              <a:t>) коза, бор	</a:t>
            </a:r>
            <a:endParaRPr lang="ru-RU" sz="4500" i="1" dirty="0" smtClean="0"/>
          </a:p>
          <a:p>
            <a:pPr algn="ctr">
              <a:buNone/>
            </a:pPr>
            <a:r>
              <a:rPr lang="ru-RU" sz="4500" i="1" dirty="0" smtClean="0"/>
              <a:t>Г</a:t>
            </a:r>
            <a:r>
              <a:rPr lang="ru-RU" sz="4500" i="1" dirty="0" smtClean="0"/>
              <a:t>) база, рост</a:t>
            </a:r>
            <a:r>
              <a:rPr lang="ru-RU" i="1" dirty="0" smtClean="0"/>
              <a:t>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Фонетика и орфоэпия: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  </a:t>
            </a:r>
            <a:r>
              <a:rPr lang="ru-RU" sz="4000" dirty="0" smtClean="0"/>
              <a:t> Сколько мягких согласных звуков в </a:t>
            </a:r>
            <a:r>
              <a:rPr lang="ru-RU" sz="4000" dirty="0" smtClean="0"/>
              <a:t>пословице:</a:t>
            </a:r>
          </a:p>
          <a:p>
            <a:pPr algn="ctr">
              <a:buNone/>
            </a:pPr>
            <a:r>
              <a:rPr lang="ru-RU" sz="5500" i="1" dirty="0" smtClean="0"/>
              <a:t>Не </a:t>
            </a:r>
            <a:r>
              <a:rPr lang="ru-RU" sz="5500" i="1" dirty="0" smtClean="0"/>
              <a:t>трудиться – </a:t>
            </a:r>
            <a:endParaRPr lang="ru-RU" sz="5500" i="1" dirty="0" smtClean="0"/>
          </a:p>
          <a:p>
            <a:pPr algn="ctr">
              <a:buNone/>
            </a:pPr>
            <a:r>
              <a:rPr lang="ru-RU" sz="5500" i="1" dirty="0" smtClean="0"/>
              <a:t>хлеба </a:t>
            </a:r>
            <a:r>
              <a:rPr lang="ru-RU" sz="5500" i="1" dirty="0" smtClean="0"/>
              <a:t>не добиться?</a:t>
            </a:r>
            <a:endParaRPr lang="ru-RU" sz="5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Морфемика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500" dirty="0" smtClean="0"/>
              <a:t>Какое </a:t>
            </a:r>
            <a:r>
              <a:rPr lang="ru-RU" sz="4500" dirty="0" smtClean="0"/>
              <a:t>слово «лишнее»?</a:t>
            </a:r>
          </a:p>
          <a:p>
            <a:pPr algn="ctr">
              <a:buNone/>
            </a:pPr>
            <a:r>
              <a:rPr lang="ru-RU" sz="4000" i="1" dirty="0" smtClean="0"/>
              <a:t>Женитьба</a:t>
            </a:r>
          </a:p>
          <a:p>
            <a:pPr algn="ctr">
              <a:buNone/>
            </a:pPr>
            <a:r>
              <a:rPr lang="ru-RU" sz="4000" i="1" dirty="0" smtClean="0"/>
              <a:t>Свадьба</a:t>
            </a:r>
          </a:p>
          <a:p>
            <a:pPr algn="ctr">
              <a:buNone/>
            </a:pPr>
            <a:r>
              <a:rPr lang="ru-RU" sz="4000" i="1" dirty="0" smtClean="0"/>
              <a:t>Косьба</a:t>
            </a:r>
          </a:p>
          <a:p>
            <a:pPr algn="ctr">
              <a:buNone/>
            </a:pPr>
            <a:r>
              <a:rPr lang="ru-RU" sz="4000" i="1" dirty="0" smtClean="0"/>
              <a:t>молотьба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Морфемика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Сколько </a:t>
            </a:r>
            <a:r>
              <a:rPr lang="ru-RU" dirty="0" smtClean="0"/>
              <a:t>слов в списке имеют нулевые окончания? </a:t>
            </a:r>
            <a:endParaRPr lang="ru-RU" dirty="0" smtClean="0"/>
          </a:p>
          <a:p>
            <a:pPr algn="ctr">
              <a:buNone/>
            </a:pPr>
            <a:r>
              <a:rPr lang="ru-RU" sz="4000" i="1" dirty="0" smtClean="0"/>
              <a:t>Багаж</a:t>
            </a:r>
            <a:r>
              <a:rPr lang="ru-RU" sz="4000" i="1" dirty="0" smtClean="0"/>
              <a:t>, неуклюж, невтерпёж, беж, замуж, муж, похож.</a:t>
            </a:r>
          </a:p>
          <a:p>
            <a:pPr>
              <a:buNone/>
            </a:pPr>
            <a:r>
              <a:rPr lang="ru-RU" i="1" dirty="0" smtClean="0"/>
              <a:t>А) три		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Б</a:t>
            </a:r>
            <a:r>
              <a:rPr lang="ru-RU" i="1" dirty="0" smtClean="0"/>
              <a:t>) четыре	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В</a:t>
            </a:r>
            <a:r>
              <a:rPr lang="ru-RU" i="1" dirty="0" smtClean="0"/>
              <a:t>) пять 	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Г</a:t>
            </a:r>
            <a:r>
              <a:rPr lang="ru-RU" i="1" dirty="0" smtClean="0"/>
              <a:t>) шесть      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Д</a:t>
            </a:r>
            <a:r>
              <a:rPr lang="ru-RU" i="1" dirty="0" smtClean="0"/>
              <a:t>) семь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Морфемика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Сколько слов имеют окончание –</a:t>
            </a:r>
            <a:r>
              <a:rPr lang="ru-RU" i="1" dirty="0" smtClean="0"/>
              <a:t>ей</a:t>
            </a:r>
            <a:r>
              <a:rPr lang="ru-RU" dirty="0" smtClean="0"/>
              <a:t>?</a:t>
            </a:r>
          </a:p>
          <a:p>
            <a:pPr algn="ctr">
              <a:buNone/>
            </a:pPr>
            <a:r>
              <a:rPr lang="ru-RU" sz="3700" i="1" dirty="0" smtClean="0"/>
              <a:t>Дождей</a:t>
            </a:r>
            <a:r>
              <a:rPr lang="ru-RU" sz="3700" i="1" dirty="0" smtClean="0"/>
              <a:t>, сыновей, друзей, сшей, воробей, саней, степей, красивей, змей</a:t>
            </a:r>
          </a:p>
          <a:p>
            <a:pPr>
              <a:buNone/>
            </a:pPr>
            <a:r>
              <a:rPr lang="ru-RU" i="1" dirty="0" smtClean="0"/>
              <a:t>А) три		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Б</a:t>
            </a:r>
            <a:r>
              <a:rPr lang="ru-RU" i="1" dirty="0" smtClean="0"/>
              <a:t>) четыре	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В</a:t>
            </a:r>
            <a:r>
              <a:rPr lang="ru-RU" i="1" dirty="0" smtClean="0"/>
              <a:t>) пять	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Г</a:t>
            </a:r>
            <a:r>
              <a:rPr lang="ru-RU" i="1" dirty="0" smtClean="0"/>
              <a:t>) шесть     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Д</a:t>
            </a:r>
            <a:r>
              <a:rPr lang="ru-RU" i="1" dirty="0" smtClean="0"/>
              <a:t>) два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866</Words>
  <PresentationFormat>Экран (4:3)</PresentationFormat>
  <Paragraphs>187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С. Михалков различает понятия "язык" и "речь", и слова их обозначающие. Язык – система словесного выражения мыслей. Речь – слова, разговор, то, что говорят. Определите термин, относящийся к характеристике устной речи:  А) интонация   Б) каллиграфия  В) пунктуация    Г) орфография        Д) все термины </vt:lpstr>
      <vt:lpstr>Фонетика и орфоэпия: </vt:lpstr>
      <vt:lpstr>Фонетика и орфоэпия: </vt:lpstr>
      <vt:lpstr>Фонетика и орфоэпия</vt:lpstr>
      <vt:lpstr>Фонетика и орфоэпия</vt:lpstr>
      <vt:lpstr>Фонетика и орфоэпия: </vt:lpstr>
      <vt:lpstr>Морфемика </vt:lpstr>
      <vt:lpstr>Морфемика</vt:lpstr>
      <vt:lpstr>Морфемика</vt:lpstr>
      <vt:lpstr>Морфемика</vt:lpstr>
      <vt:lpstr>Морфемика</vt:lpstr>
      <vt:lpstr>Лексикология </vt:lpstr>
      <vt:lpstr>Лексикология  </vt:lpstr>
      <vt:lpstr>Лексикология </vt:lpstr>
      <vt:lpstr>Лексикология </vt:lpstr>
      <vt:lpstr>Лексикология </vt:lpstr>
      <vt:lpstr>Лексикология </vt:lpstr>
      <vt:lpstr>Лексикология </vt:lpstr>
      <vt:lpstr>Лексикология </vt:lpstr>
      <vt:lpstr>Лексикология </vt:lpstr>
      <vt:lpstr>Лексикология </vt:lpstr>
      <vt:lpstr>Фразеология </vt:lpstr>
      <vt:lpstr>Фразеология </vt:lpstr>
      <vt:lpstr>Фразеология </vt:lpstr>
      <vt:lpstr>Фразеология </vt:lpstr>
      <vt:lpstr>Фразеология </vt:lpstr>
      <vt:lpstr>Морфология </vt:lpstr>
      <vt:lpstr>Морфология </vt:lpstr>
      <vt:lpstr>Морфология </vt:lpstr>
      <vt:lpstr>Морфология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и орфоэпия: </dc:title>
  <cp:lastModifiedBy>stix</cp:lastModifiedBy>
  <cp:revision>15</cp:revision>
  <dcterms:modified xsi:type="dcterms:W3CDTF">2013-04-01T15:11:26Z</dcterms:modified>
</cp:coreProperties>
</file>