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7" r:id="rId7"/>
    <p:sldId id="264" r:id="rId8"/>
    <p:sldId id="265" r:id="rId9"/>
    <p:sldId id="266" r:id="rId10"/>
    <p:sldId id="268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8107D-73F6-4D22-895A-17BD4FE6943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BF595-B972-4DFF-BEF6-5F677465B4F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51A14-52B0-4E98-A97F-DA923F32345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E2310-BFA4-4B9E-A35E-6B776161655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B4BC0-B4D0-4948-8DFD-4883F8E633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3F00B-F5FE-44DF-8B76-3C5A02260AF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68444-8684-4221-BC03-5301195121F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62A36-8DD5-49FD-AF71-C166B5DFB90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B5709-BEB6-4B44-8547-94716D79E77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FEB3C-0B46-449E-8FF9-76067C6D1C6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070E9-54EF-4648-8B7E-8667A9A18DA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5245F25-69B0-4EF6-B659-BA876A01787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6"/>
          <p:cNvSpPr>
            <a:spLocks noGrp="1" noChangeArrowheads="1"/>
          </p:cNvSpPr>
          <p:nvPr>
            <p:ph type="ctrTitle"/>
          </p:nvPr>
        </p:nvSpPr>
        <p:spPr>
          <a:xfrm>
            <a:off x="3563938" y="1916113"/>
            <a:ext cx="4968875" cy="1296987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chemeClr val="tx1"/>
                </a:solidFill>
              </a:rPr>
              <a:t>Учитель</a:t>
            </a:r>
            <a:br>
              <a:rPr lang="ru-RU" sz="4000" smtClean="0">
                <a:solidFill>
                  <a:schemeClr val="tx1"/>
                </a:solidFill>
              </a:rPr>
            </a:br>
            <a:r>
              <a:rPr lang="ru-RU" sz="4000" smtClean="0">
                <a:solidFill>
                  <a:schemeClr val="tx1"/>
                </a:solidFill>
              </a:rPr>
              <a:t>«на автомате»</a:t>
            </a:r>
            <a:endParaRPr lang="es-ES" sz="4000" smtClean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58000" y="6357938"/>
            <a:ext cx="2286000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</a:rPr>
              <a:t>Подготовила Франкова С.В.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/>
              <a:t>Способы созидательного реагирования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Смена «фильтров» </a:t>
            </a:r>
          </a:p>
          <a:p>
            <a:r>
              <a:rPr lang="ru-RU" smtClean="0"/>
              <a:t>Работа с собственными мыслями при восприятии неудач</a:t>
            </a:r>
          </a:p>
          <a:p>
            <a:r>
              <a:rPr lang="ru-RU" smtClean="0"/>
              <a:t>Умение подавать себя бескорыстно ,не рассчитывая на почести и благодарность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936625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chemeClr val="tx1"/>
                </a:solidFill>
              </a:rPr>
              <a:t>Повышают ощущение собственной эффективности:</a:t>
            </a:r>
            <a:r>
              <a:rPr lang="ru-RU" sz="4000" smtClean="0">
                <a:solidFill>
                  <a:schemeClr val="tx1"/>
                </a:solidFill>
              </a:rPr>
              <a:t> </a:t>
            </a:r>
            <a:endParaRPr lang="es-ES" sz="4000" smtClean="0">
              <a:solidFill>
                <a:schemeClr val="tx1"/>
              </a:solidFill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229600" cy="42497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smtClean="0"/>
              <a:t>Высокие результаты учащихся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smtClean="0"/>
              <a:t>Проявление интереса к предмету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smtClean="0"/>
              <a:t>Обращение за разъяснениями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smtClean="0"/>
              <a:t>Ощущение способности провести интересный урок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smtClean="0"/>
              <a:t>Способность увлечь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smtClean="0"/>
              <a:t>Доверие со стороны учеников, коллег, родителей 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smtClean="0"/>
              <a:t>Профессиональные награды</a:t>
            </a:r>
            <a:endParaRPr lang="es-ES" sz="28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>
              <a:buFontTx/>
              <a:buNone/>
            </a:pPr>
            <a:r>
              <a:rPr lang="ru-RU" smtClean="0"/>
              <a:t>Каждый человек при восприятии одного и того же события расставляет разные акцент, порой они бывают у разных людей диаметрально противоположными. В психологии это называется </a:t>
            </a:r>
            <a:r>
              <a:rPr lang="ru-RU" b="1" i="1" smtClean="0"/>
              <a:t>«пропустить информацию через фильтр»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Схема </a:t>
            </a:r>
            <a:r>
              <a:rPr lang="ru-RU" b="1" smtClean="0"/>
              <a:t>«фильтра»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grpSp>
        <p:nvGrpSpPr>
          <p:cNvPr id="17503" name="Group 95"/>
          <p:cNvGrpSpPr>
            <a:grpSpLocks noChangeAspect="1"/>
          </p:cNvGrpSpPr>
          <p:nvPr/>
        </p:nvGrpSpPr>
        <p:grpSpPr bwMode="auto">
          <a:xfrm>
            <a:off x="2195513" y="1700213"/>
            <a:ext cx="5257800" cy="4114800"/>
            <a:chOff x="1151" y="1933"/>
            <a:chExt cx="6495" cy="5017"/>
          </a:xfrm>
        </p:grpSpPr>
        <p:sp>
          <p:nvSpPr>
            <p:cNvPr id="17504" name="AutoShape 96"/>
            <p:cNvSpPr>
              <a:spLocks noChangeAspect="1" noChangeArrowheads="1"/>
            </p:cNvSpPr>
            <p:nvPr/>
          </p:nvSpPr>
          <p:spPr bwMode="auto">
            <a:xfrm>
              <a:off x="1151" y="1933"/>
              <a:ext cx="6495" cy="5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505" name="Rectangle 97"/>
            <p:cNvSpPr>
              <a:spLocks noChangeArrowheads="1"/>
            </p:cNvSpPr>
            <p:nvPr/>
          </p:nvSpPr>
          <p:spPr bwMode="auto">
            <a:xfrm>
              <a:off x="3693" y="2072"/>
              <a:ext cx="1835" cy="83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>
                  <a:latin typeface="Times New Roman" pitchFamily="18" charset="0"/>
                </a:rPr>
                <a:t>Позиция человека</a:t>
              </a:r>
              <a:endParaRPr lang="ru-RU"/>
            </a:p>
          </p:txBody>
        </p:sp>
        <p:sp>
          <p:nvSpPr>
            <p:cNvPr id="17506" name="Rectangle 98"/>
            <p:cNvSpPr>
              <a:spLocks noChangeArrowheads="1"/>
            </p:cNvSpPr>
            <p:nvPr/>
          </p:nvSpPr>
          <p:spPr bwMode="auto">
            <a:xfrm>
              <a:off x="5811" y="2490"/>
              <a:ext cx="1693" cy="1394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>
                  <a:latin typeface="Times New Roman" pitchFamily="18" charset="0"/>
                </a:rPr>
                <a:t>Внешний мир</a:t>
              </a:r>
            </a:p>
            <a:p>
              <a:pPr algn="ctr"/>
              <a:r>
                <a:rPr lang="ru-RU">
                  <a:latin typeface="Times New Roman" pitchFamily="18" charset="0"/>
                </a:rPr>
                <a:t>(события)</a:t>
              </a:r>
              <a:endParaRPr lang="ru-RU"/>
            </a:p>
          </p:txBody>
        </p:sp>
        <p:sp>
          <p:nvSpPr>
            <p:cNvPr id="17507" name="Rectangle 99"/>
            <p:cNvSpPr>
              <a:spLocks noChangeArrowheads="1"/>
            </p:cNvSpPr>
            <p:nvPr/>
          </p:nvSpPr>
          <p:spPr bwMode="auto">
            <a:xfrm>
              <a:off x="3693" y="3327"/>
              <a:ext cx="1834" cy="557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>
                  <a:latin typeface="Times New Roman" pitchFamily="18" charset="0"/>
                </a:rPr>
                <a:t>Фильтры</a:t>
              </a:r>
              <a:endParaRPr lang="ru-RU"/>
            </a:p>
          </p:txBody>
        </p:sp>
        <p:sp>
          <p:nvSpPr>
            <p:cNvPr id="17508" name="Rectangle 100"/>
            <p:cNvSpPr>
              <a:spLocks noChangeArrowheads="1"/>
            </p:cNvSpPr>
            <p:nvPr/>
          </p:nvSpPr>
          <p:spPr bwMode="auto">
            <a:xfrm>
              <a:off x="3269" y="4023"/>
              <a:ext cx="2824" cy="419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>
                  <a:latin typeface="Times New Roman" pitchFamily="18" charset="0"/>
                </a:rPr>
                <a:t>Интерпретация</a:t>
              </a:r>
              <a:endParaRPr lang="ru-RU"/>
            </a:p>
          </p:txBody>
        </p:sp>
        <p:sp>
          <p:nvSpPr>
            <p:cNvPr id="17509" name="Rectangle 101"/>
            <p:cNvSpPr>
              <a:spLocks noChangeArrowheads="1"/>
            </p:cNvSpPr>
            <p:nvPr/>
          </p:nvSpPr>
          <p:spPr bwMode="auto">
            <a:xfrm>
              <a:off x="3551" y="4720"/>
              <a:ext cx="2683" cy="418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>
                  <a:latin typeface="Times New Roman" pitchFamily="18" charset="0"/>
                </a:rPr>
                <a:t>ПОВЕДЕНИЕ</a:t>
              </a:r>
              <a:endParaRPr lang="ru-RU"/>
            </a:p>
          </p:txBody>
        </p:sp>
        <p:sp>
          <p:nvSpPr>
            <p:cNvPr id="17510" name="Rectangle 102"/>
            <p:cNvSpPr>
              <a:spLocks noChangeArrowheads="1"/>
            </p:cNvSpPr>
            <p:nvPr/>
          </p:nvSpPr>
          <p:spPr bwMode="auto">
            <a:xfrm>
              <a:off x="3834" y="5417"/>
              <a:ext cx="1553" cy="418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>
                  <a:latin typeface="Times New Roman" pitchFamily="18" charset="0"/>
                </a:rPr>
                <a:t>Фильтры</a:t>
              </a:r>
            </a:p>
            <a:p>
              <a:endParaRPr lang="ru-RU"/>
            </a:p>
          </p:txBody>
        </p:sp>
        <p:sp>
          <p:nvSpPr>
            <p:cNvPr id="17511" name="Rectangle 103"/>
            <p:cNvSpPr>
              <a:spLocks noChangeArrowheads="1"/>
            </p:cNvSpPr>
            <p:nvPr/>
          </p:nvSpPr>
          <p:spPr bwMode="auto">
            <a:xfrm>
              <a:off x="4257" y="6532"/>
              <a:ext cx="141" cy="13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512" name="Rectangle 104"/>
            <p:cNvSpPr>
              <a:spLocks noChangeArrowheads="1"/>
            </p:cNvSpPr>
            <p:nvPr/>
          </p:nvSpPr>
          <p:spPr bwMode="auto">
            <a:xfrm>
              <a:off x="2281" y="6114"/>
              <a:ext cx="4659" cy="83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>
                  <a:latin typeface="Times New Roman" pitchFamily="18" charset="0"/>
                </a:rPr>
                <a:t>Другие люди</a:t>
              </a:r>
            </a:p>
            <a:p>
              <a:pPr algn="ctr"/>
              <a:r>
                <a:rPr lang="ru-RU">
                  <a:latin typeface="Times New Roman" pitchFamily="18" charset="0"/>
                </a:rPr>
                <a:t>( с точки зрения своих позиций)</a:t>
              </a:r>
              <a:endParaRPr lang="ru-RU"/>
            </a:p>
          </p:txBody>
        </p:sp>
        <p:sp>
          <p:nvSpPr>
            <p:cNvPr id="17513" name="Rectangle 105"/>
            <p:cNvSpPr>
              <a:spLocks noChangeArrowheads="1"/>
            </p:cNvSpPr>
            <p:nvPr/>
          </p:nvSpPr>
          <p:spPr bwMode="auto">
            <a:xfrm>
              <a:off x="1292" y="2351"/>
              <a:ext cx="2118" cy="1394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>
                  <a:latin typeface="Times New Roman" pitchFamily="18" charset="0"/>
                </a:rPr>
                <a:t>Внешний мир</a:t>
              </a:r>
            </a:p>
            <a:p>
              <a:pPr algn="ctr"/>
              <a:r>
                <a:rPr lang="ru-RU">
                  <a:latin typeface="Times New Roman" pitchFamily="18" charset="0"/>
                </a:rPr>
                <a:t>(поступки окружающих)</a:t>
              </a:r>
              <a:endParaRPr lang="ru-RU"/>
            </a:p>
          </p:txBody>
        </p:sp>
        <p:sp>
          <p:nvSpPr>
            <p:cNvPr id="17514" name="Line 106"/>
            <p:cNvSpPr>
              <a:spLocks noChangeShapeType="1"/>
            </p:cNvSpPr>
            <p:nvPr/>
          </p:nvSpPr>
          <p:spPr bwMode="auto">
            <a:xfrm>
              <a:off x="3410" y="3048"/>
              <a:ext cx="424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515" name="Line 107"/>
            <p:cNvSpPr>
              <a:spLocks noChangeShapeType="1"/>
            </p:cNvSpPr>
            <p:nvPr/>
          </p:nvSpPr>
          <p:spPr bwMode="auto">
            <a:xfrm>
              <a:off x="2987" y="3048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516" name="Line 108"/>
            <p:cNvSpPr>
              <a:spLocks noChangeShapeType="1"/>
            </p:cNvSpPr>
            <p:nvPr/>
          </p:nvSpPr>
          <p:spPr bwMode="auto">
            <a:xfrm flipH="1">
              <a:off x="5387" y="3048"/>
              <a:ext cx="424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517" name="AutoShape 109"/>
            <p:cNvSpPr>
              <a:spLocks noChangeArrowheads="1"/>
            </p:cNvSpPr>
            <p:nvPr/>
          </p:nvSpPr>
          <p:spPr bwMode="auto">
            <a:xfrm>
              <a:off x="4398" y="5835"/>
              <a:ext cx="424" cy="279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518" name="AutoShape 110"/>
            <p:cNvSpPr>
              <a:spLocks noChangeArrowheads="1"/>
            </p:cNvSpPr>
            <p:nvPr/>
          </p:nvSpPr>
          <p:spPr bwMode="auto">
            <a:xfrm>
              <a:off x="4398" y="2908"/>
              <a:ext cx="424" cy="419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519" name="AutoShape 111"/>
            <p:cNvSpPr>
              <a:spLocks noChangeArrowheads="1"/>
            </p:cNvSpPr>
            <p:nvPr/>
          </p:nvSpPr>
          <p:spPr bwMode="auto">
            <a:xfrm>
              <a:off x="4398" y="4442"/>
              <a:ext cx="425" cy="28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520" name="Line 112"/>
            <p:cNvSpPr>
              <a:spLocks noChangeShapeType="1"/>
            </p:cNvSpPr>
            <p:nvPr/>
          </p:nvSpPr>
          <p:spPr bwMode="auto">
            <a:xfrm>
              <a:off x="3975" y="5138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521" name="Line 113"/>
            <p:cNvSpPr>
              <a:spLocks noChangeShapeType="1"/>
            </p:cNvSpPr>
            <p:nvPr/>
          </p:nvSpPr>
          <p:spPr bwMode="auto">
            <a:xfrm>
              <a:off x="5246" y="5138"/>
              <a:ext cx="1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522" name="Line 114"/>
            <p:cNvSpPr>
              <a:spLocks noChangeShapeType="1"/>
            </p:cNvSpPr>
            <p:nvPr/>
          </p:nvSpPr>
          <p:spPr bwMode="auto">
            <a:xfrm flipH="1" flipV="1">
              <a:off x="3128" y="4720"/>
              <a:ext cx="706" cy="8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523" name="Line 115"/>
            <p:cNvSpPr>
              <a:spLocks noChangeShapeType="1"/>
            </p:cNvSpPr>
            <p:nvPr/>
          </p:nvSpPr>
          <p:spPr bwMode="auto">
            <a:xfrm>
              <a:off x="3975" y="3605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524" name="Line 116"/>
            <p:cNvSpPr>
              <a:spLocks noChangeShapeType="1"/>
            </p:cNvSpPr>
            <p:nvPr/>
          </p:nvSpPr>
          <p:spPr bwMode="auto">
            <a:xfrm>
              <a:off x="5246" y="3605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525" name="Rectangle 117"/>
            <p:cNvSpPr>
              <a:spLocks noChangeArrowheads="1"/>
            </p:cNvSpPr>
            <p:nvPr/>
          </p:nvSpPr>
          <p:spPr bwMode="auto">
            <a:xfrm>
              <a:off x="1292" y="4442"/>
              <a:ext cx="1836" cy="883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>
                  <a:latin typeface="Times New Roman" pitchFamily="18" charset="0"/>
                </a:rPr>
                <a:t>Интерпретация</a:t>
              </a:r>
              <a:endParaRPr lang="ru-RU" sz="1200" b="1">
                <a:latin typeface="Times New Roman" pitchFamily="18" charset="0"/>
              </a:endParaRPr>
            </a:p>
            <a:p>
              <a:endParaRPr lang="ru-RU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smtClean="0"/>
              <a:t>Интерпретация событий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1600200"/>
            <a:ext cx="3527425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 smtClean="0"/>
              <a:t>Созидательная</a:t>
            </a:r>
          </a:p>
          <a:p>
            <a:pPr algn="ctr">
              <a:buFontTx/>
              <a:buNone/>
            </a:pPr>
            <a:r>
              <a:rPr lang="ru-RU" sz="2000" smtClean="0"/>
              <a:t>(конструктивная)</a:t>
            </a:r>
          </a:p>
          <a:p>
            <a:pPr>
              <a:buFontTx/>
              <a:buNone/>
            </a:pPr>
            <a:r>
              <a:rPr lang="ru-RU" sz="1600" b="1" smtClean="0"/>
              <a:t>Основные фильтры:</a:t>
            </a:r>
          </a:p>
          <a:p>
            <a:pPr>
              <a:buFontTx/>
              <a:buNone/>
            </a:pPr>
            <a:r>
              <a:rPr lang="ru-RU" sz="2400" smtClean="0"/>
              <a:t>«Я тебя уважаю»</a:t>
            </a:r>
          </a:p>
          <a:p>
            <a:pPr>
              <a:buFontTx/>
              <a:buNone/>
            </a:pPr>
            <a:r>
              <a:rPr lang="ru-RU" sz="2400" smtClean="0"/>
              <a:t>«Я хочу тебе помочь»</a:t>
            </a:r>
          </a:p>
          <a:p>
            <a:pPr algn="r">
              <a:buFontTx/>
              <a:buNone/>
            </a:pPr>
            <a:r>
              <a:rPr lang="ru-RU" sz="2400" smtClean="0"/>
              <a:t>«Я тебе доверяю»</a:t>
            </a:r>
          </a:p>
          <a:p>
            <a:pPr algn="r">
              <a:buFontTx/>
              <a:buNone/>
            </a:pPr>
            <a:r>
              <a:rPr lang="ru-RU" sz="2400" smtClean="0"/>
              <a:t>«Мне есть чему у тебя научится»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b="1" smtClean="0"/>
              <a:t>Разрушительная</a:t>
            </a:r>
          </a:p>
          <a:p>
            <a:pPr algn="ctr">
              <a:buFontTx/>
              <a:buNone/>
            </a:pPr>
            <a:r>
              <a:rPr lang="ru-RU" sz="2000" smtClean="0"/>
              <a:t>(деструктивная)</a:t>
            </a:r>
          </a:p>
          <a:p>
            <a:pPr>
              <a:buFontTx/>
              <a:buNone/>
            </a:pPr>
            <a:r>
              <a:rPr lang="ru-RU" sz="1600" b="1" smtClean="0"/>
              <a:t>Основные фильтры:</a:t>
            </a:r>
          </a:p>
          <a:p>
            <a:pPr>
              <a:buFontTx/>
              <a:buNone/>
            </a:pPr>
            <a:r>
              <a:rPr lang="ru-RU" sz="2400" smtClean="0"/>
              <a:t>«Ты меня не уважаешь»</a:t>
            </a:r>
          </a:p>
          <a:p>
            <a:pPr>
              <a:buFontTx/>
              <a:buNone/>
            </a:pPr>
            <a:r>
              <a:rPr lang="ru-RU" sz="2400" smtClean="0"/>
              <a:t>Ты хочешь меня обидеть»</a:t>
            </a:r>
          </a:p>
          <a:p>
            <a:pPr>
              <a:buFontTx/>
              <a:buNone/>
            </a:pPr>
            <a:r>
              <a:rPr lang="ru-RU" sz="2400" smtClean="0"/>
              <a:t>«Я тебе не нравлюсь»</a:t>
            </a:r>
          </a:p>
          <a:p>
            <a:pPr>
              <a:buFontTx/>
              <a:buNone/>
            </a:pPr>
            <a:r>
              <a:rPr lang="ru-RU" sz="2400" smtClean="0"/>
              <a:t>«Ты плохой»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Ученик опоздал на урок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b="1" smtClean="0"/>
              <a:t>Созидательная</a:t>
            </a:r>
          </a:p>
          <a:p>
            <a:pPr algn="r">
              <a:buFontTx/>
              <a:buNone/>
            </a:pPr>
            <a:r>
              <a:rPr lang="ru-RU" smtClean="0"/>
              <a:t>Заходи, надеюсь больше этого не повторится ( Если часто – обращение за помощью к классному руководителю, анализ ситуации, поиск причин)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b="1" smtClean="0"/>
              <a:t>Разрушительная</a:t>
            </a:r>
          </a:p>
          <a:p>
            <a:pPr algn="r">
              <a:buFontTx/>
              <a:buNone/>
            </a:pPr>
            <a:r>
              <a:rPr lang="ru-RU" smtClean="0"/>
              <a:t>Войдешь  с разрешения администрации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075613" cy="941388"/>
          </a:xfrm>
        </p:spPr>
        <p:txBody>
          <a:bodyPr/>
          <a:lstStyle/>
          <a:p>
            <a:r>
              <a:rPr lang="ru-RU" sz="4000" b="1" smtClean="0"/>
              <a:t>Большинство учащихся не выполнило домашнее задание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b="1" smtClean="0"/>
              <a:t>Созидательная</a:t>
            </a:r>
          </a:p>
          <a:p>
            <a:pPr>
              <a:buFontTx/>
              <a:buNone/>
            </a:pPr>
            <a:r>
              <a:rPr lang="ru-RU" smtClean="0"/>
              <a:t>Поиск новых способов объяснения и стимулов к формированию интереса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 smtClean="0"/>
              <a:t>Разрушительная</a:t>
            </a:r>
          </a:p>
          <a:p>
            <a:pPr>
              <a:buFontTx/>
              <a:buNone/>
            </a:pPr>
            <a:r>
              <a:rPr lang="ru-RU" smtClean="0"/>
              <a:t>Жалобы, обвинения, поиск поддержки у администрации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1152525"/>
          </a:xfrm>
        </p:spPr>
        <p:txBody>
          <a:bodyPr/>
          <a:lstStyle/>
          <a:p>
            <a:r>
              <a:rPr lang="ru-RU" sz="4000" smtClean="0"/>
              <a:t>Дежурные оставили кабинет неубранным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 smtClean="0"/>
              <a:t>Созидательная</a:t>
            </a:r>
          </a:p>
          <a:p>
            <a:pPr>
              <a:buFontTx/>
              <a:buNone/>
            </a:pPr>
            <a:r>
              <a:rPr lang="ru-RU" smtClean="0"/>
              <a:t>Разговор с дежурными</a:t>
            </a:r>
          </a:p>
          <a:p>
            <a:pPr>
              <a:buFontTx/>
              <a:buNone/>
            </a:pPr>
            <a:r>
              <a:rPr lang="ru-RU" smtClean="0"/>
              <a:t>Установка новых сроков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 smtClean="0"/>
              <a:t>Разрушительная</a:t>
            </a:r>
          </a:p>
          <a:p>
            <a:pPr>
              <a:buFontTx/>
              <a:buNone/>
            </a:pPr>
            <a:r>
              <a:rPr lang="ru-RU" smtClean="0"/>
              <a:t>Обращение к администрации</a:t>
            </a:r>
          </a:p>
          <a:p>
            <a:pPr>
              <a:buFontTx/>
              <a:buNone/>
            </a:pPr>
            <a:r>
              <a:rPr lang="ru-RU" smtClean="0"/>
              <a:t> Наказание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Кто-то «неудачно пошутил»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 smtClean="0"/>
              <a:t>Созидательная</a:t>
            </a:r>
          </a:p>
          <a:p>
            <a:pPr>
              <a:buFontTx/>
              <a:buNone/>
            </a:pPr>
            <a:r>
              <a:rPr lang="ru-RU" smtClean="0"/>
              <a:t>Просьба объяснить смысл шутки самими шутниками</a:t>
            </a:r>
          </a:p>
          <a:p>
            <a:pPr>
              <a:buFontTx/>
              <a:buNone/>
            </a:pPr>
            <a:r>
              <a:rPr lang="ru-RU" smtClean="0"/>
              <a:t>Анализ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 smtClean="0"/>
              <a:t>Разрушительная</a:t>
            </a:r>
          </a:p>
          <a:p>
            <a:pPr>
              <a:buFontTx/>
              <a:buNone/>
            </a:pPr>
            <a:r>
              <a:rPr lang="ru-RU" smtClean="0"/>
              <a:t>Демонстрация обиды</a:t>
            </a:r>
          </a:p>
          <a:p>
            <a:pPr>
              <a:buFontTx/>
              <a:buNone/>
            </a:pPr>
            <a:r>
              <a:rPr lang="ru-RU" smtClean="0"/>
              <a:t>Уход</a:t>
            </a:r>
          </a:p>
          <a:p>
            <a:pPr>
              <a:buFontTx/>
              <a:buNone/>
            </a:pPr>
            <a:r>
              <a:rPr lang="ru-RU" smtClean="0"/>
              <a:t>Наказание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1092</TotalTime>
  <Words>231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Wingdings</vt:lpstr>
      <vt:lpstr>Times New Roman</vt:lpstr>
      <vt:lpstr>Diseño predeterminado</vt:lpstr>
      <vt:lpstr>Учитель «на автомате»</vt:lpstr>
      <vt:lpstr>Повышают ощущение собственной эффективности: </vt:lpstr>
      <vt:lpstr>Слайд 3</vt:lpstr>
      <vt:lpstr>Схема «фильтра»</vt:lpstr>
      <vt:lpstr>Интерпретация событий</vt:lpstr>
      <vt:lpstr>Ученик опоздал на урок</vt:lpstr>
      <vt:lpstr>Большинство учащихся не выполнило домашнее задание</vt:lpstr>
      <vt:lpstr>Дежурные оставили кабинет неубранным</vt:lpstr>
      <vt:lpstr>Кто-то «неудачно пошутил»</vt:lpstr>
      <vt:lpstr>Способы созидательного реагирования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франкова</cp:lastModifiedBy>
  <cp:revision>36</cp:revision>
  <dcterms:created xsi:type="dcterms:W3CDTF">2009-10-07T17:55:06Z</dcterms:created>
  <dcterms:modified xsi:type="dcterms:W3CDTF">2013-10-23T09:10:35Z</dcterms:modified>
</cp:coreProperties>
</file>