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rstwar.info/warlords/index.shtml?35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CF%E5%F0%E2%E0%FF_%EC%E8%F0%EE%E2%E0%FF_%E2%EE%E9%ED%E0" TargetMode="External"/><Relationship Id="rId2" Type="http://schemas.openxmlformats.org/officeDocument/2006/relationships/hyperlink" Target="http://www.firstwar.info/index.shtml?abou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rstwar.info/warlords/index.shtml?1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rstwar.info/warlords/index.shtml?1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rstwar.info/warlords/index.shtml?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rstwar.info/warlords/index.shtml?21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7857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Первая мировая война</a:t>
            </a:r>
            <a:br>
              <a:rPr lang="ru-RU" dirty="0" smtClean="0"/>
            </a:br>
            <a:r>
              <a:rPr lang="ru-RU" b="1" dirty="0"/>
              <a:t>Восточный </a:t>
            </a:r>
            <a:r>
              <a:rPr lang="ru-RU" b="1" dirty="0" smtClean="0"/>
              <a:t>фронт</a:t>
            </a:r>
            <a:br>
              <a:rPr lang="ru-RU" b="1" dirty="0" smtClean="0"/>
            </a:br>
            <a:r>
              <a:rPr lang="ru-RU" b="1" dirty="0" smtClean="0"/>
              <a:t>итоги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0" dirty="0"/>
              <a:t>1914-1918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221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Нарочская</a:t>
            </a:r>
            <a:r>
              <a:rPr lang="ru-RU" b="1" dirty="0"/>
              <a:t> операция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Алексееву не оставалось ничего другого, как 16 марта отдать директиву о прекращении операции "до улучшения дорожного движения". Вскоре Михаил Васильевич сообщил представителю русской ставки при французском командовании генералу от кавалерии Я.Г. </a:t>
            </a:r>
            <a:r>
              <a:rPr lang="ru-RU" dirty="0" err="1"/>
              <a:t>Жилинскому</a:t>
            </a:r>
            <a:r>
              <a:rPr lang="ru-RU" dirty="0"/>
              <a:t>: "Наступательные действия, начатые 5-8 марта... не получили полного развития и были приостановлены, когда совершенная распутица обратила все пространство боев в болото, покрытое водой... Наше наступление не дало нам существенных результатов".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613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90946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Русские </a:t>
            </a:r>
            <a:r>
              <a:rPr lang="ru-RU" dirty="0"/>
              <a:t>войска понесли в операции </a:t>
            </a:r>
            <a:r>
              <a:rPr lang="ru-RU" dirty="0" smtClean="0"/>
              <a:t>значительные, </a:t>
            </a:r>
            <a:r>
              <a:rPr lang="ru-RU" dirty="0"/>
              <a:t>потери (только 2-я армия - около 78,5 тысяч убитыми и ранеными). 10-я германская армия потеряла 30-40 тысяч человек убитыми и ранеными. Несмотря на неудачу, </a:t>
            </a:r>
            <a:r>
              <a:rPr lang="ru-RU" dirty="0" err="1"/>
              <a:t>Нарочская</a:t>
            </a:r>
            <a:r>
              <a:rPr lang="ru-RU" dirty="0"/>
              <a:t> операция оказала существенное влияние на ход боевых действий союзников во Франции. Она не только сковала около 0,5 миллиона германских войск на Восточном фронте, но и вынудила германское командование на 2 недели прекратить атаки на Верден и перебросить часть своих резервов (свыше 4 дивизий) на Восточном фронт.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000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12548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Брусиловский прорыв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 результате наступательной операции Юго-Западный фронт нанес серьезное поражение австро-венгерским войскам в Галиции и </a:t>
            </a:r>
            <a:r>
              <a:rPr lang="ru-RU" dirty="0" err="1"/>
              <a:t>Буковине</a:t>
            </a:r>
            <a:r>
              <a:rPr lang="ru-RU" dirty="0"/>
              <a:t>. Потери Центральных держав, по русским оценкам, составили около полутора миллиона человек убитыми, ранеными и пленными. Высокие потери, понесённые австрийскими войсками, ещё больше понизили их боеспособность. Для отражения русского наступления Германия перебросила с французского ТВД 11 пехотных дивизий, а Австро-Венгрия с Итальянского фронта — 6 пехотных дивизий, что стало ощутимой помощью союзникам России по Антанте. Под влиянием русской победы Румыния приняла решение о вступлении в войну на стороне Антанты, хотя последствия этого решения оцениваются историками неоднозначно.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0707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 то же время летняя кампания русской армии в 1916 г. продемонстрировала серьезные недостатки в управлении войсками. Ставка не смогла реализовать согласованный с союзниками план общего летнего наступления трех фронтов, и вспомогательный удар Юго-Западного фронта оказался основной наступательной операцией. Наступление Юго-Западного фронта не было своевременно поддержано другими фронтами. Ставка не проявила достаточной твердости по отношению к генералу </a:t>
            </a:r>
            <a:r>
              <a:rPr lang="ru-RU" dirty="0" err="1">
                <a:hlinkClick r:id="rId2"/>
              </a:rPr>
              <a:t>Эверту</a:t>
            </a:r>
            <a:r>
              <a:rPr lang="ru-RU" dirty="0"/>
              <a:t>, который неоднократно срывал намеченные сроки наступления Западного фронта. В результате значительная часть германских подкреплений против ЮЗФ поступала с других участков Восточного фронта.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672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34151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Наступление Керенского</a:t>
            </a:r>
            <a:br>
              <a:rPr lang="ru-RU" b="1" dirty="0"/>
            </a:b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2376264" cy="357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2859757" cy="333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9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400"/>
            <a:ext cx="7016824" cy="372690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Блестящий артиллерист </a:t>
            </a:r>
            <a:r>
              <a:rPr lang="ru-RU" dirty="0" err="1"/>
              <a:t>Брухмюллер</a:t>
            </a:r>
            <a:r>
              <a:rPr lang="ru-RU" dirty="0"/>
              <a:t> разработал такую тактику, которая смогла компенсировать недостаток численности войск. Когда немцы, предупрежденные заранее, контратаковали силами дивизий, уже переброшенных с запада, они вместе с австрийцами легко вернули занятую русскими территорию и перешли в наступление, оттеснив русских на линию реки Збруч на румынской границе. Потери Юго-Западного фронта убитыми ранеными и пленными составили 1968 офицеров и 56 361 солдата. Румыны, попытавшиеся присоединиться к русскому наступлению из оставшегося у них анклава к северу от Дуная, также потерпели поражение.</a:t>
            </a:r>
          </a:p>
          <a:p>
            <a:r>
              <a:rPr lang="ru-RU" dirty="0"/>
              <a:t>Русская армия потерпела окончательный крах. Это был конец. Начиная с конца июля и до октября становилось все очевиднее, что русская военная сила прекратила существование; вопрос был только в том, как скоро действие этого факта будет использовано немцами и пережито союзниками.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052736"/>
            <a:ext cx="19240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12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http://dic.academic.ru/dic.nsf/enc_colier/1858/%</a:t>
            </a:r>
            <a:r>
              <a:rPr lang="en-US" dirty="0" smtClean="0">
                <a:hlinkClick r:id="rId2"/>
              </a:rPr>
              <a:t>D0%9F%D0%95%D0%A0%D0%92%D0%90%D0%AF</a:t>
            </a:r>
            <a:r>
              <a:rPr lang="ru-RU" dirty="0" smtClean="0">
                <a:hlinkClick r:id="rId2"/>
              </a:rPr>
              <a:t> 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www.firstwar.info/index.shtml?about</a:t>
            </a:r>
            <a:r>
              <a:rPr lang="ru-RU" dirty="0" smtClean="0"/>
              <a:t> </a:t>
            </a:r>
          </a:p>
          <a:p>
            <a:r>
              <a:rPr lang="en-US" dirty="0">
                <a:hlinkClick r:id="rId3"/>
              </a:rPr>
              <a:t>http://ru.wikipedia.org/wiki/%CF%E5%F0%E2%E0%FF_%EC%E8%F0%EE%E2%E0%FF_%</a:t>
            </a:r>
            <a:r>
              <a:rPr lang="en-US" dirty="0" smtClean="0">
                <a:hlinkClick r:id="rId3"/>
              </a:rPr>
              <a:t>E2%EE%E9%ED%E0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28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prstClr val="black"/>
                </a:solidFill>
              </a:rPr>
              <a:t>           </a:t>
            </a:r>
            <a:r>
              <a:rPr lang="ru-RU" b="1" dirty="0" err="1" smtClean="0">
                <a:solidFill>
                  <a:prstClr val="black"/>
                </a:solidFill>
              </a:rPr>
              <a:t>Танненберг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204622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2492896"/>
            <a:ext cx="7272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15(28) августа штаб фронта приказал 1-й армии двинуть вперёд левофланговые корпуса и кавалерию для оказания помощи 2-й армии, но уже вечером 16(29) августа наступление было остановлено. </a:t>
            </a:r>
            <a:r>
              <a:rPr lang="ru-RU" sz="1400" dirty="0" err="1"/>
              <a:t>Жилинский</a:t>
            </a:r>
            <a:r>
              <a:rPr lang="ru-RU" sz="1400" dirty="0"/>
              <a:t> счёл, что 2-я армия согласно его приказу уже отошла к границе. В результате к моменту гибели корпусов 2-й армии </a:t>
            </a:r>
            <a:r>
              <a:rPr lang="ru-RU" sz="1400" dirty="0" err="1"/>
              <a:t>пехота</a:t>
            </a:r>
            <a:r>
              <a:rPr lang="ru-RU" sz="1400" dirty="0" err="1">
                <a:hlinkClick r:id="rId3"/>
              </a:rPr>
              <a:t>Ренненкампфа</a:t>
            </a:r>
            <a:r>
              <a:rPr lang="ru-RU" sz="1400" dirty="0"/>
              <a:t> находилась от них на расстоянии около 60 км, а кавалерия - 50 км.</a:t>
            </a:r>
          </a:p>
          <a:p>
            <a:r>
              <a:rPr lang="ru-RU" sz="1400" dirty="0"/>
              <a:t>16(29) августа отступление пяти русских дивизий проходило под растущим давлением продвинувшихся на флангах I корпуса Франсуа и I резервного корпуса Белова. В отдельных боях германские части были отбиты, но в целом русское отступление приняло беспорядочный характер, а около 30 тысяч человек при 200 орудиях были окружены в районе </a:t>
            </a:r>
            <a:r>
              <a:rPr lang="ru-RU" sz="1400" dirty="0" err="1"/>
              <a:t>Комусинского</a:t>
            </a:r>
            <a:r>
              <a:rPr lang="ru-RU" sz="1400" dirty="0"/>
              <a:t> леса. В ночь на 17(30) августа генерал </a:t>
            </a:r>
            <a:r>
              <a:rPr lang="ru-RU" sz="1400" dirty="0" err="1">
                <a:hlinkClick r:id="rId4"/>
              </a:rPr>
              <a:t>Самсонов</a:t>
            </a:r>
            <a:r>
              <a:rPr lang="ru-RU" sz="1400" dirty="0" err="1"/>
              <a:t>застрелился</a:t>
            </a:r>
            <a:r>
              <a:rPr lang="ru-RU" sz="1400" dirty="0"/>
              <a:t>. Генерал </a:t>
            </a:r>
            <a:r>
              <a:rPr lang="ru-RU" sz="1400" dirty="0" err="1"/>
              <a:t>Мартос</a:t>
            </a:r>
            <a:r>
              <a:rPr lang="ru-RU" sz="1400" dirty="0"/>
              <a:t> был взят в плен, генерал Клюев пытался вывести войска из окружения тремя колоннами, но две колонны были разбиты, и Клюев отдал приказ о сдаче в плен.</a:t>
            </a:r>
          </a:p>
        </p:txBody>
      </p:sp>
    </p:spTree>
    <p:extLst>
      <p:ext uri="{BB962C8B-B14F-4D97-AF65-F5344CB8AC3E}">
        <p14:creationId xmlns:p14="http://schemas.microsoft.com/office/powerpoint/2010/main" val="946927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484784"/>
            <a:ext cx="6400800" cy="49641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075" y="2348880"/>
            <a:ext cx="76145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Германские потери, по разным данным, составили от 40 до 50 тысяч человек. Германская 8-я армия отразила наступление превосходящих сил двух русских армий в Восточную Пруссию и нанесла им поражение, что стало заметным оперативным успехом Германии на второстепенном ТВД. Считая невозможным новое русское вторжение в ближайшее время, германский генштаб уже 14 сентября принял решение о переброске четырех корпусов во главе с </a:t>
            </a:r>
            <a:r>
              <a:rPr lang="ru-RU" dirty="0">
                <a:hlinkClick r:id="rId2"/>
              </a:rPr>
              <a:t>Гинденбургом</a:t>
            </a:r>
            <a:r>
              <a:rPr lang="ru-RU" dirty="0"/>
              <a:t> из Восточной Пруссии в Силезию. Стратегическое значение германской победы состоит во временном отказе русской Ставки от наступления из Варшавского выступа через Познань на Берлин.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71600" y="5420971"/>
            <a:ext cx="176064" cy="6543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835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 err="1"/>
              <a:t>Галицийская</a:t>
            </a:r>
            <a:r>
              <a:rPr lang="ru-RU" b="1" dirty="0"/>
              <a:t> битва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Прорыв создал опасность удара в тыл австро-венгерским войскам, наступавшим на Рава-Русском направлении. В результате они прервали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Городокское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сражение и в ночь на 30 августа начали общий отход за реку Сан. Преследуя их, русские продвинулись вперед на 200 км. К 8 сентября они заняли Галицию и блокировали крепость Перемышль. Тем не менее австро-венгерским войскам удалось избежать окружения в Галиции. Паводок на реке Сан и прибытие на Вислу 9-й немецкой армии (генерал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А.</a:t>
            </a:r>
            <a:r>
              <a:rPr lang="ru-RU" dirty="0" err="1">
                <a:solidFill>
                  <a:srgbClr val="333333"/>
                </a:solidFill>
                <a:latin typeface="Verdana"/>
                <a:hlinkClick r:id="rId2"/>
              </a:rPr>
              <a:t>Макензен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) вынудили российское командование прекратить наступление.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Verdana"/>
              </a:rPr>
              <a:t>Потери русских в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Галицийской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битве составили 230 тыс. чел. Австро-венгерские войска потеряли 325 тыс. чел. (в том числе 100 тыс. пленными) - более трети своих вооруженных сил на Восточном фронте. Такой урон существенно подорвал мощь этой державы. В дальнейшем, если Австро-Венгрия и добивалась успехов на российском фронте, то лишь при сильной поддержке немцев. Разгром австро-венгерских войск в Галиции свел на нет успехи немцев в Восточной Пруссии и существенно помог Сербии, которой удалось отразить в 1914 г. австро-венгерский натиск.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4009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Русская артиллерия в </a:t>
            </a:r>
            <a:r>
              <a:rPr lang="ru-RU" dirty="0" err="1" smtClean="0"/>
              <a:t>галиции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289599"/>
            <a:ext cx="5557514" cy="3227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202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Сарыкамышская</a:t>
            </a:r>
            <a:r>
              <a:rPr lang="ru-RU" b="1" dirty="0"/>
              <a:t> операция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100" dirty="0"/>
              <a:t>1914-15, боевые действия русской Кавказской армии в районе </a:t>
            </a:r>
            <a:r>
              <a:rPr lang="ru-RU" sz="1100" dirty="0" err="1"/>
              <a:t>Сарыкамыша</a:t>
            </a:r>
            <a:r>
              <a:rPr lang="ru-RU" sz="1100" dirty="0"/>
              <a:t> (ныне Турция, вилайет Каре) 9 (22) декабря 1914 - 4 (17) января 1915 во время 1-й мировой войны 1914-18. Командование 3-й турецкой армии (командующий военный министр генерал </a:t>
            </a:r>
            <a:r>
              <a:rPr lang="ru-RU" sz="1100" dirty="0" err="1"/>
              <a:t>Энвер</a:t>
            </a:r>
            <a:r>
              <a:rPr lang="ru-RU" sz="1100" dirty="0"/>
              <a:t>-паша, начальник штаба немецкий генерал Ф. </a:t>
            </a:r>
            <a:r>
              <a:rPr lang="ru-RU" sz="1100" dirty="0" err="1"/>
              <a:t>Бронзарт</a:t>
            </a:r>
            <a:r>
              <a:rPr lang="ru-RU" sz="1100" dirty="0"/>
              <a:t> фон </a:t>
            </a:r>
            <a:r>
              <a:rPr lang="ru-RU" sz="1100" dirty="0" err="1"/>
              <a:t>Шеллендорф</a:t>
            </a:r>
            <a:r>
              <a:rPr lang="ru-RU" sz="1100" dirty="0"/>
              <a:t>) решило окружить и уничтожить главные силы (</a:t>
            </a:r>
            <a:r>
              <a:rPr lang="ru-RU" sz="1100" dirty="0" err="1"/>
              <a:t>Сарыкамышский</a:t>
            </a:r>
            <a:r>
              <a:rPr lang="ru-RU" sz="1100" dirty="0"/>
              <a:t> отряд) Кавказской армии (главнокомандующий генерал И. И. Воронцов-Дашков, фактически командовал его помощник генерал А. З. </a:t>
            </a:r>
            <a:r>
              <a:rPr lang="ru-RU" sz="1100" dirty="0" err="1"/>
              <a:t>Мышлаевский</a:t>
            </a:r>
            <a:r>
              <a:rPr lang="ru-RU" sz="1100" dirty="0"/>
              <a:t>) с целью последующего захвата </a:t>
            </a:r>
            <a:r>
              <a:rPr lang="ru-RU" sz="1100" dirty="0" err="1"/>
              <a:t>Карса</a:t>
            </a:r>
            <a:r>
              <a:rPr lang="ru-RU" sz="1100" dirty="0"/>
              <a:t>. Для этого 11-й турецкий корпус, 2-я кавалерийская дивизия и курдский кавалерийский корпус должны были сковать </a:t>
            </a:r>
            <a:r>
              <a:rPr lang="ru-RU" sz="1100" dirty="0" err="1"/>
              <a:t>Сарыкамышский</a:t>
            </a:r>
            <a:r>
              <a:rPr lang="ru-RU" sz="1100" dirty="0"/>
              <a:t> отряд (начальник генерал Г. Э. </a:t>
            </a:r>
            <a:r>
              <a:rPr lang="ru-RU" sz="1100" dirty="0" err="1"/>
              <a:t>Берхман</a:t>
            </a:r>
            <a:r>
              <a:rPr lang="ru-RU" sz="1100" dirty="0"/>
              <a:t>) с фронта, а 9-й и 10-й турецкий корпуса через </a:t>
            </a:r>
            <a:r>
              <a:rPr lang="ru-RU" sz="1100" dirty="0" err="1"/>
              <a:t>Ольты</a:t>
            </a:r>
            <a:r>
              <a:rPr lang="ru-RU" sz="1100" dirty="0"/>
              <a:t> (</a:t>
            </a:r>
            <a:r>
              <a:rPr lang="ru-RU" sz="1100" dirty="0" err="1"/>
              <a:t>Олту</a:t>
            </a:r>
            <a:r>
              <a:rPr lang="ru-RU" sz="1100" dirty="0"/>
              <a:t>) и </a:t>
            </a:r>
            <a:r>
              <a:rPr lang="ru-RU" sz="1100" dirty="0" err="1"/>
              <a:t>Бардус</a:t>
            </a:r>
            <a:r>
              <a:rPr lang="ru-RU" sz="1100" dirty="0"/>
              <a:t> (</a:t>
            </a:r>
            <a:r>
              <a:rPr lang="ru-RU" sz="1100" dirty="0" err="1"/>
              <a:t>Бардиз</a:t>
            </a:r>
            <a:r>
              <a:rPr lang="ru-RU" sz="1100" dirty="0"/>
              <a:t>) выйти ему в тыл. 9 (22) декабря 9-й и 10-й турецкие корпуса перешли в наступление и, оттеснив вшестеро слабейший по численности </a:t>
            </a:r>
            <a:r>
              <a:rPr lang="ru-RU" sz="1100" dirty="0" err="1"/>
              <a:t>Ольтинский</a:t>
            </a:r>
            <a:r>
              <a:rPr lang="ru-RU" sz="1100" dirty="0"/>
              <a:t> отряд генерала Н. М. Истомина, 12 (25) декабря заняли </a:t>
            </a:r>
            <a:r>
              <a:rPr lang="ru-RU" sz="1100" dirty="0" err="1"/>
              <a:t>Бардус</a:t>
            </a:r>
            <a:r>
              <a:rPr lang="ru-RU" sz="1100" dirty="0"/>
              <a:t>, а затем повернули на </a:t>
            </a:r>
            <a:r>
              <a:rPr lang="ru-RU" sz="1100" dirty="0" err="1"/>
              <a:t>Сарыкамыш</a:t>
            </a:r>
            <a:r>
              <a:rPr lang="ru-RU" sz="1100" dirty="0"/>
              <a:t>. Во время наступления турки понесли большие потери, чему способствовали морозы.</a:t>
            </a:r>
          </a:p>
        </p:txBody>
      </p:sp>
    </p:spTree>
    <p:extLst>
      <p:ext uri="{BB962C8B-B14F-4D97-AF65-F5344CB8AC3E}">
        <p14:creationId xmlns:p14="http://schemas.microsoft.com/office/powerpoint/2010/main" val="2571624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341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Общая схема </a:t>
            </a:r>
            <a:r>
              <a:rPr lang="ru-RU" dirty="0" err="1" smtClean="0"/>
              <a:t>сарыкамышской</a:t>
            </a:r>
            <a:r>
              <a:rPr lang="ru-RU" dirty="0" smtClean="0"/>
              <a:t> операции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3235548" cy="2646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80928"/>
            <a:ext cx="351311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286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909464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Горлицкий</a:t>
            </a:r>
            <a:r>
              <a:rPr lang="ru-RU" b="1" dirty="0"/>
              <a:t> прорыв</a:t>
            </a:r>
            <a:br>
              <a:rPr lang="ru-RU" b="1" dirty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44824"/>
            <a:ext cx="3048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2736502"/>
            <a:ext cx="748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Горлицкий</a:t>
            </a:r>
            <a:r>
              <a:rPr lang="ru-RU" dirty="0"/>
              <a:t> прорыв и новое наступление немцев из Восточной Пруссии (см. </a:t>
            </a:r>
            <a:r>
              <a:rPr lang="ru-RU" dirty="0" err="1"/>
              <a:t>Праснышская</a:t>
            </a:r>
            <a:r>
              <a:rPr lang="ru-RU" dirty="0"/>
              <a:t> операция II) положили начало Великому отступлению русской армии, когда она в течение весны - лета 1915 г. оставила Галицию, Литву, Польшу. Однако стратегический план разгрома вооруженных сил России не удался. Русские избежали окружения и осенью 1915 г., ответив рядом контрударов (см. </a:t>
            </a:r>
            <a:r>
              <a:rPr lang="ru-RU" dirty="0" err="1"/>
              <a:t>Виленское</a:t>
            </a:r>
            <a:r>
              <a:rPr lang="ru-RU" dirty="0"/>
              <a:t> сражение), стабилизировали фронт на линии Рига - Барановичи - Тернополь. Отсюда они не отступали вплоть до падения монархии.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082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620240"/>
              </p:ext>
            </p:extLst>
          </p:nvPr>
        </p:nvGraphicFramePr>
        <p:xfrm>
          <a:off x="2195736" y="2547214"/>
          <a:ext cx="6197625" cy="3150841"/>
        </p:xfrm>
        <a:graphic>
          <a:graphicData uri="http://schemas.openxmlformats.org/drawingml/2006/table">
            <a:tbl>
              <a:tblPr/>
              <a:tblGrid>
                <a:gridCol w="2065875"/>
                <a:gridCol w="2065875"/>
                <a:gridCol w="2065875"/>
              </a:tblGrid>
              <a:tr h="276626">
                <a:tc gridSpan="3">
                  <a:txBody>
                    <a:bodyPr/>
                    <a:lstStyle/>
                    <a:p>
                      <a:pPr algn="just"/>
                      <a:r>
                        <a:rPr lang="ru-RU" sz="1500" b="1" dirty="0" err="1" smtClean="0">
                          <a:effectLst/>
                          <a:latin typeface="Verdana"/>
                        </a:rPr>
                        <a:t>Горлицкая</a:t>
                      </a:r>
                      <a:r>
                        <a:rPr lang="ru-RU" sz="1500" b="1" dirty="0" smtClean="0">
                          <a:effectLst/>
                          <a:latin typeface="Verdana"/>
                        </a:rPr>
                        <a:t> </a:t>
                      </a:r>
                      <a:r>
                        <a:rPr lang="ru-RU" sz="1500" b="1" dirty="0">
                          <a:effectLst/>
                          <a:latin typeface="Verdana"/>
                        </a:rPr>
                        <a:t>операция</a:t>
                      </a:r>
                      <a:endParaRPr lang="ru-RU" sz="1500" b="0" dirty="0">
                        <a:effectLst/>
                        <a:latin typeface="Verdana"/>
                      </a:endParaRPr>
                    </a:p>
                  </a:txBody>
                  <a:tcPr marL="16317" marR="16317" marT="16317" marB="163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9518">
                <a:tc>
                  <a:txBody>
                    <a:bodyPr/>
                    <a:lstStyle/>
                    <a:p>
                      <a:pPr algn="just"/>
                      <a:r>
                        <a:rPr lang="ru-RU" sz="1500" b="1">
                          <a:effectLst/>
                          <a:latin typeface="Verdana"/>
                        </a:rPr>
                        <a:t> </a:t>
                      </a:r>
                      <a:endParaRPr lang="ru-RU" sz="1500" b="0">
                        <a:effectLst/>
                        <a:latin typeface="Verdana"/>
                      </a:endParaRPr>
                    </a:p>
                  </a:txBody>
                  <a:tcPr marL="16317" marR="16317" marT="16317" marB="163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0">
                          <a:effectLst/>
                          <a:latin typeface="Verdana"/>
                        </a:rPr>
                        <a:t>Русские</a:t>
                      </a:r>
                    </a:p>
                  </a:txBody>
                  <a:tcPr marL="16317" marR="16317" marT="16317" marB="163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0">
                          <a:effectLst/>
                          <a:latin typeface="Verdana"/>
                        </a:rPr>
                        <a:t>Германо-австрийцы</a:t>
                      </a:r>
                    </a:p>
                  </a:txBody>
                  <a:tcPr marL="16317" marR="16317" marT="16317" marB="163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2409">
                <a:tc>
                  <a:txBody>
                    <a:bodyPr/>
                    <a:lstStyle/>
                    <a:p>
                      <a:pPr algn="just"/>
                      <a:r>
                        <a:rPr lang="ru-RU" sz="1500" b="1">
                          <a:effectLst/>
                          <a:latin typeface="Verdana"/>
                        </a:rPr>
                        <a:t>Численный состав, тыс. чел.</a:t>
                      </a:r>
                      <a:endParaRPr lang="ru-RU" sz="1500" b="0">
                        <a:effectLst/>
                        <a:latin typeface="Verdana"/>
                      </a:endParaRPr>
                    </a:p>
                  </a:txBody>
                  <a:tcPr marL="16317" marR="16317" marT="16317" marB="163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0" dirty="0">
                          <a:effectLst/>
                          <a:latin typeface="Verdana"/>
                        </a:rPr>
                        <a:t>60</a:t>
                      </a:r>
                    </a:p>
                  </a:txBody>
                  <a:tcPr marL="16317" marR="16317" marT="16317" marB="163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0">
                          <a:effectLst/>
                          <a:latin typeface="Verdana"/>
                        </a:rPr>
                        <a:t>126</a:t>
                      </a:r>
                    </a:p>
                  </a:txBody>
                  <a:tcPr marL="16317" marR="16317" marT="16317" marB="163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9518">
                <a:tc>
                  <a:txBody>
                    <a:bodyPr/>
                    <a:lstStyle/>
                    <a:p>
                      <a:pPr algn="just"/>
                      <a:r>
                        <a:rPr lang="ru-RU" sz="1500" b="1">
                          <a:effectLst/>
                          <a:latin typeface="Verdana"/>
                        </a:rPr>
                        <a:t>Легкие орудия, шт.</a:t>
                      </a:r>
                      <a:endParaRPr lang="ru-RU" sz="1500" b="0">
                        <a:effectLst/>
                        <a:latin typeface="Verdana"/>
                      </a:endParaRPr>
                    </a:p>
                  </a:txBody>
                  <a:tcPr marL="16317" marR="16317" marT="16317" marB="163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0">
                          <a:effectLst/>
                          <a:latin typeface="Verdana"/>
                        </a:rPr>
                        <a:t>141</a:t>
                      </a:r>
                    </a:p>
                  </a:txBody>
                  <a:tcPr marL="16317" marR="16317" marT="16317" marB="163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0">
                          <a:effectLst/>
                          <a:latin typeface="Verdana"/>
                        </a:rPr>
                        <a:t>457</a:t>
                      </a:r>
                    </a:p>
                  </a:txBody>
                  <a:tcPr marL="16317" marR="16317" marT="16317" marB="163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9518">
                <a:tc>
                  <a:txBody>
                    <a:bodyPr/>
                    <a:lstStyle/>
                    <a:p>
                      <a:pPr algn="just"/>
                      <a:r>
                        <a:rPr lang="ru-RU" sz="1500" b="1">
                          <a:effectLst/>
                          <a:latin typeface="Verdana"/>
                        </a:rPr>
                        <a:t>Тяжелые орудия, шт.</a:t>
                      </a:r>
                      <a:endParaRPr lang="ru-RU" sz="1500" b="0">
                        <a:effectLst/>
                        <a:latin typeface="Verdana"/>
                      </a:endParaRPr>
                    </a:p>
                  </a:txBody>
                  <a:tcPr marL="16317" marR="16317" marT="16317" marB="163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0">
                          <a:effectLst/>
                          <a:latin typeface="Verdana"/>
                        </a:rPr>
                        <a:t>4</a:t>
                      </a:r>
                    </a:p>
                  </a:txBody>
                  <a:tcPr marL="16317" marR="16317" marT="16317" marB="163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0" dirty="0">
                          <a:effectLst/>
                          <a:latin typeface="Verdana"/>
                        </a:rPr>
                        <a:t>159</a:t>
                      </a:r>
                    </a:p>
                  </a:txBody>
                  <a:tcPr marL="16317" marR="16317" marT="16317" marB="163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626">
                <a:tc>
                  <a:txBody>
                    <a:bodyPr/>
                    <a:lstStyle/>
                    <a:p>
                      <a:pPr algn="just"/>
                      <a:r>
                        <a:rPr lang="ru-RU" sz="1500" b="1">
                          <a:effectLst/>
                          <a:latin typeface="Verdana"/>
                        </a:rPr>
                        <a:t>Пулеметы, шт.</a:t>
                      </a:r>
                      <a:endParaRPr lang="ru-RU" sz="1500" b="0">
                        <a:effectLst/>
                        <a:latin typeface="Verdana"/>
                      </a:endParaRPr>
                    </a:p>
                  </a:txBody>
                  <a:tcPr marL="16317" marR="16317" marT="16317" marB="163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0">
                          <a:effectLst/>
                          <a:latin typeface="Verdana"/>
                        </a:rPr>
                        <a:t>100</a:t>
                      </a:r>
                    </a:p>
                  </a:txBody>
                  <a:tcPr marL="16317" marR="16317" marT="16317" marB="163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0">
                          <a:effectLst/>
                          <a:latin typeface="Verdana"/>
                        </a:rPr>
                        <a:t>260</a:t>
                      </a:r>
                    </a:p>
                  </a:txBody>
                  <a:tcPr marL="16317" marR="16317" marT="16317" marB="163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6626">
                <a:tc>
                  <a:txBody>
                    <a:bodyPr/>
                    <a:lstStyle/>
                    <a:p>
                      <a:pPr algn="just"/>
                      <a:r>
                        <a:rPr lang="ru-RU" sz="1500" b="1">
                          <a:effectLst/>
                          <a:latin typeface="Verdana"/>
                        </a:rPr>
                        <a:t>Минометы, шт.</a:t>
                      </a:r>
                      <a:endParaRPr lang="ru-RU" sz="1500" b="0">
                        <a:effectLst/>
                        <a:latin typeface="Verdana"/>
                      </a:endParaRPr>
                    </a:p>
                  </a:txBody>
                  <a:tcPr marL="16317" marR="16317" marT="16317" marB="163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0"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6317" marR="16317" marT="16317" marB="163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0" dirty="0">
                          <a:effectLst/>
                          <a:latin typeface="Verdana"/>
                        </a:rPr>
                        <a:t>96</a:t>
                      </a:r>
                    </a:p>
                  </a:txBody>
                  <a:tcPr marL="16317" marR="16317" marT="16317" marB="16317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247733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595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21</TotalTime>
  <Words>1125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Кутюр</vt:lpstr>
      <vt:lpstr>Первая мировая война Восточный фронт итоги</vt:lpstr>
      <vt:lpstr>           Танненберг</vt:lpstr>
      <vt:lpstr> </vt:lpstr>
      <vt:lpstr> Галицийская битва</vt:lpstr>
      <vt:lpstr>Русская артиллерия в галиции </vt:lpstr>
      <vt:lpstr>Сарыкамышская операция</vt:lpstr>
      <vt:lpstr>   Общая схема сарыкамышской операции </vt:lpstr>
      <vt:lpstr>Горлицкий прорыв </vt:lpstr>
      <vt:lpstr>Презентация PowerPoint</vt:lpstr>
      <vt:lpstr>Нарочская операция</vt:lpstr>
      <vt:lpstr> </vt:lpstr>
      <vt:lpstr>Брусиловский прорыв </vt:lpstr>
      <vt:lpstr>Презентация PowerPoint</vt:lpstr>
      <vt:lpstr>Наступление Керенского </vt:lpstr>
      <vt:lpstr>Презентация PowerPoint</vt:lpstr>
      <vt:lpstr>Источники информации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Первая мировая война</dc:title>
  <dc:creator>oem</dc:creator>
  <cp:lastModifiedBy>oem</cp:lastModifiedBy>
  <cp:revision>4</cp:revision>
  <dcterms:created xsi:type="dcterms:W3CDTF">2014-05-06T08:32:57Z</dcterms:created>
  <dcterms:modified xsi:type="dcterms:W3CDTF">2014-05-06T09:04:30Z</dcterms:modified>
</cp:coreProperties>
</file>