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8"/>
  </p:notesMasterIdLst>
  <p:sldIdLst>
    <p:sldId id="256" r:id="rId2"/>
    <p:sldId id="261" r:id="rId3"/>
    <p:sldId id="259" r:id="rId4"/>
    <p:sldId id="260" r:id="rId5"/>
    <p:sldId id="258" r:id="rId6"/>
    <p:sldId id="262" r:id="rId7"/>
    <p:sldId id="263" r:id="rId8"/>
    <p:sldId id="264" r:id="rId9"/>
    <p:sldId id="265" r:id="rId10"/>
    <p:sldId id="267" r:id="rId11"/>
    <p:sldId id="269" r:id="rId12"/>
    <p:sldId id="286" r:id="rId13"/>
    <p:sldId id="270" r:id="rId14"/>
    <p:sldId id="272" r:id="rId15"/>
    <p:sldId id="273" r:id="rId16"/>
    <p:sldId id="274" r:id="rId17"/>
    <p:sldId id="275" r:id="rId18"/>
    <p:sldId id="277" r:id="rId19"/>
    <p:sldId id="276" r:id="rId20"/>
    <p:sldId id="278" r:id="rId21"/>
    <p:sldId id="279" r:id="rId22"/>
    <p:sldId id="287" r:id="rId23"/>
    <p:sldId id="280" r:id="rId24"/>
    <p:sldId id="281" r:id="rId25"/>
    <p:sldId id="282" r:id="rId26"/>
    <p:sldId id="283" r:id="rId27"/>
    <p:sldId id="284" r:id="rId28"/>
    <p:sldId id="285" r:id="rId29"/>
    <p:sldId id="288" r:id="rId30"/>
    <p:sldId id="289" r:id="rId31"/>
    <p:sldId id="290" r:id="rId32"/>
    <p:sldId id="291" r:id="rId33"/>
    <p:sldId id="292" r:id="rId34"/>
    <p:sldId id="293" r:id="rId35"/>
    <p:sldId id="294" r:id="rId36"/>
    <p:sldId id="295"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79" autoAdjust="0"/>
  </p:normalViewPr>
  <p:slideViewPr>
    <p:cSldViewPr>
      <p:cViewPr varScale="1">
        <p:scale>
          <a:sx n="66" d="100"/>
          <a:sy n="66" d="100"/>
        </p:scale>
        <p:origin x="-150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C34347-F5F6-4296-9219-DBEAA1E325A5}" type="datetimeFigureOut">
              <a:rPr lang="ru-RU" smtClean="0"/>
              <a:t>05.01.2013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3CD8D9-FD12-427B-98EE-3AA06E41EAB1}" type="slidenum">
              <a:rPr lang="ru-RU" smtClean="0"/>
              <a:t>‹#›</a:t>
            </a:fld>
            <a:endParaRPr lang="ru-RU"/>
          </a:p>
        </p:txBody>
      </p:sp>
    </p:spTree>
    <p:extLst>
      <p:ext uri="{BB962C8B-B14F-4D97-AF65-F5344CB8AC3E}">
        <p14:creationId xmlns:p14="http://schemas.microsoft.com/office/powerpoint/2010/main" val="674206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E3CD8D9-FD12-427B-98EE-3AA06E41EAB1}" type="slidenum">
              <a:rPr lang="ru-RU" smtClean="0"/>
              <a:t>35</a:t>
            </a:fld>
            <a:endParaRPr lang="ru-RU"/>
          </a:p>
        </p:txBody>
      </p:sp>
    </p:spTree>
    <p:extLst>
      <p:ext uri="{BB962C8B-B14F-4D97-AF65-F5344CB8AC3E}">
        <p14:creationId xmlns:p14="http://schemas.microsoft.com/office/powerpoint/2010/main" val="3341369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05.01.2013</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05.01.2013</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05.01.2013</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05.01.2013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05.01.2013</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05.01.2013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05.01.2013</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05.01.2013</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05.01.2013</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ozon.ru/context/detail/id/3981063/"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5984" y="1214422"/>
            <a:ext cx="6172200" cy="1894362"/>
          </a:xfrm>
        </p:spPr>
        <p:txBody>
          <a:bodyPr/>
          <a:lstStyle/>
          <a:p>
            <a:r>
              <a:rPr lang="ru-RU" dirty="0" smtClean="0"/>
              <a:t>Воспитание ребенка успешным</a:t>
            </a:r>
            <a:endParaRPr lang="ru-RU" dirty="0"/>
          </a:p>
        </p:txBody>
      </p:sp>
      <p:sp>
        <p:nvSpPr>
          <p:cNvPr id="3" name="Подзаголовок 2"/>
          <p:cNvSpPr>
            <a:spLocks noGrp="1"/>
          </p:cNvSpPr>
          <p:nvPr>
            <p:ph type="subTitle" idx="1"/>
          </p:nvPr>
        </p:nvSpPr>
        <p:spPr>
          <a:xfrm>
            <a:off x="3419872" y="4143380"/>
            <a:ext cx="4895452" cy="1371600"/>
          </a:xfrm>
        </p:spPr>
        <p:txBody>
          <a:bodyPr/>
          <a:lstStyle/>
          <a:p>
            <a:r>
              <a:rPr lang="ru-RU" dirty="0" smtClean="0"/>
              <a:t>МБОУ «</a:t>
            </a:r>
            <a:r>
              <a:rPr lang="ru-RU" dirty="0" err="1" smtClean="0"/>
              <a:t>КомсомольскаяСОШ</a:t>
            </a:r>
            <a:r>
              <a:rPr lang="ru-RU" dirty="0" smtClean="0"/>
              <a:t>»</a:t>
            </a:r>
          </a:p>
          <a:p>
            <a:r>
              <a:rPr lang="ru-RU" dirty="0" smtClean="0"/>
              <a:t>Ефиркина В.П</a:t>
            </a:r>
            <a:r>
              <a:rPr lang="ru-RU" dirty="0" smtClean="0"/>
              <a:t>. – </a:t>
            </a:r>
            <a:r>
              <a:rPr lang="ru-RU" dirty="0" smtClean="0"/>
              <a:t>учитель географии</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620688"/>
            <a:ext cx="8186766" cy="1368152"/>
          </a:xfrm>
        </p:spPr>
        <p:txBody>
          <a:bodyPr>
            <a:normAutofit/>
          </a:bodyPr>
          <a:lstStyle/>
          <a:p>
            <a:pPr algn="ctr"/>
            <a:r>
              <a:rPr lang="ru-RU" sz="2400" b="1" dirty="0" smtClean="0">
                <a:solidFill>
                  <a:schemeClr val="accent1"/>
                </a:solidFill>
              </a:rPr>
              <a:t>Наше подсознание – настолько мощный инструмент, настолько мощный компьютер, что он запоминает абсолютно все</a:t>
            </a:r>
            <a:r>
              <a:rPr lang="ru-RU" b="1" dirty="0" smtClean="0">
                <a:solidFill>
                  <a:schemeClr val="accent1"/>
                </a:solidFill>
              </a:rPr>
              <a:t>. </a:t>
            </a:r>
            <a:endParaRPr lang="ru-RU" b="1" dirty="0">
              <a:solidFill>
                <a:schemeClr val="accent1"/>
              </a:solidFill>
            </a:endParaRPr>
          </a:p>
        </p:txBody>
      </p:sp>
      <p:sp>
        <p:nvSpPr>
          <p:cNvPr id="3" name="Содержимое 2"/>
          <p:cNvSpPr>
            <a:spLocks noGrp="1"/>
          </p:cNvSpPr>
          <p:nvPr>
            <p:ph sz="quarter" idx="1"/>
          </p:nvPr>
        </p:nvSpPr>
        <p:spPr>
          <a:xfrm>
            <a:off x="467544" y="2276872"/>
            <a:ext cx="8115328" cy="4320480"/>
          </a:xfrm>
        </p:spPr>
        <p:txBody>
          <a:bodyPr>
            <a:normAutofit lnSpcReduction="10000"/>
          </a:bodyPr>
          <a:lstStyle/>
          <a:p>
            <a:pPr>
              <a:buFont typeface="Wingdings" pitchFamily="2" charset="2"/>
              <a:buChar char="Ø"/>
            </a:pPr>
            <a:r>
              <a:rPr lang="ru-RU" b="1" i="1" dirty="0" smtClean="0"/>
              <a:t>Поэтому для каждого родителя на земле важно понимать, что </a:t>
            </a:r>
            <a:r>
              <a:rPr lang="ru-RU" b="1" i="1" dirty="0" smtClean="0">
                <a:solidFill>
                  <a:schemeClr val="accent3">
                    <a:lumMod val="60000"/>
                    <a:lumOff val="40000"/>
                  </a:schemeClr>
                </a:solidFill>
              </a:rPr>
              <a:t>главным предметом воспитания, приложения наших усилий является </a:t>
            </a:r>
            <a:r>
              <a:rPr lang="ru-RU" b="1" i="1" u="sng" dirty="0" smtClean="0">
                <a:solidFill>
                  <a:schemeClr val="accent3">
                    <a:lumMod val="60000"/>
                    <a:lumOff val="40000"/>
                  </a:schemeClr>
                </a:solidFill>
                <a:effectLst>
                  <a:outerShdw blurRad="38100" dist="38100" dir="2700000" algn="tl">
                    <a:srgbClr val="000000">
                      <a:alpha val="43137"/>
                    </a:srgbClr>
                  </a:outerShdw>
                </a:effectLst>
              </a:rPr>
              <a:t>подсознание ребенка</a:t>
            </a:r>
            <a:r>
              <a:rPr lang="ru-RU" b="1" i="1" dirty="0" smtClean="0">
                <a:solidFill>
                  <a:schemeClr val="accent3">
                    <a:lumMod val="60000"/>
                    <a:lumOff val="40000"/>
                  </a:schemeClr>
                </a:solidFill>
                <a:effectLst>
                  <a:outerShdw blurRad="38100" dist="38100" dir="2700000" algn="tl">
                    <a:srgbClr val="000000">
                      <a:alpha val="43137"/>
                    </a:srgbClr>
                  </a:outerShdw>
                </a:effectLst>
              </a:rPr>
              <a:t> </a:t>
            </a:r>
            <a:r>
              <a:rPr lang="ru-RU" b="1" i="1" dirty="0" smtClean="0"/>
              <a:t>– главная часть айсберга, а не маленький грецкий орех </a:t>
            </a:r>
            <a:r>
              <a:rPr lang="ru-RU" b="1" i="1" dirty="0" smtClean="0">
                <a:solidFill>
                  <a:schemeClr val="accent3">
                    <a:lumMod val="60000"/>
                    <a:lumOff val="40000"/>
                  </a:schemeClr>
                </a:solidFill>
              </a:rPr>
              <a:t>(сознание</a:t>
            </a:r>
            <a:r>
              <a:rPr lang="ru-RU" b="1" i="1" dirty="0" smtClean="0">
                <a:solidFill>
                  <a:schemeClr val="accent1"/>
                </a:solidFill>
              </a:rPr>
              <a:t>)</a:t>
            </a:r>
            <a:r>
              <a:rPr lang="ru-RU" b="1" i="1" dirty="0" smtClean="0"/>
              <a:t>, на котором большинство родителей и учителей сосредоточивают все свое внимание.</a:t>
            </a:r>
            <a:r>
              <a:rPr lang="ru-RU" b="1" dirty="0" smtClean="0"/>
              <a:t> </a:t>
            </a:r>
          </a:p>
          <a:p>
            <a:pPr>
              <a:buFont typeface="Wingdings" pitchFamily="2" charset="2"/>
              <a:buChar char="Ø"/>
            </a:pPr>
            <a:endParaRPr lang="ru-RU" b="1" dirty="0" smtClean="0"/>
          </a:p>
          <a:p>
            <a:pPr>
              <a:buFont typeface="Wingdings" pitchFamily="2" charset="2"/>
              <a:buChar char="Ø"/>
            </a:pPr>
            <a:r>
              <a:rPr lang="ru-RU" b="1" dirty="0" smtClean="0"/>
              <a:t> Родителям нужно уделять </a:t>
            </a:r>
            <a:r>
              <a:rPr lang="ru-RU" b="1" u="sng" dirty="0" smtClean="0">
                <a:solidFill>
                  <a:schemeClr val="accent3">
                    <a:lumMod val="60000"/>
                    <a:lumOff val="40000"/>
                  </a:schemeClr>
                </a:solidFill>
              </a:rPr>
              <a:t>больше внимания </a:t>
            </a:r>
            <a:r>
              <a:rPr lang="ru-RU" b="1" u="sng" dirty="0" smtClean="0">
                <a:solidFill>
                  <a:schemeClr val="accent3">
                    <a:lumMod val="60000"/>
                    <a:lumOff val="40000"/>
                  </a:schemeClr>
                </a:solidFill>
                <a:effectLst>
                  <a:outerShdw blurRad="38100" dist="38100" dir="2700000" algn="tl">
                    <a:srgbClr val="000000">
                      <a:alpha val="43137"/>
                    </a:srgbClr>
                  </a:outerShdw>
                </a:effectLst>
              </a:rPr>
              <a:t>целям ребенка</a:t>
            </a:r>
            <a:r>
              <a:rPr lang="ru-RU" b="1" u="sng" dirty="0" smtClean="0">
                <a:solidFill>
                  <a:schemeClr val="accent3">
                    <a:lumMod val="60000"/>
                    <a:lumOff val="40000"/>
                  </a:schemeClr>
                </a:solidFill>
              </a:rPr>
              <a:t>, а не средствам их достижения</a:t>
            </a:r>
            <a:r>
              <a:rPr lang="ru-RU" b="1" dirty="0" smtClean="0"/>
              <a:t>.</a:t>
            </a:r>
          </a:p>
          <a:p>
            <a:pPr>
              <a:buFont typeface="Wingdings" pitchFamily="2" charset="2"/>
              <a:buChar char="Ø"/>
            </a:pPr>
            <a:r>
              <a:rPr lang="ru-RU" dirty="0" smtClean="0"/>
              <a:t> </a:t>
            </a:r>
          </a:p>
          <a:p>
            <a:endParaRPr lang="ru-RU" dirty="0" smtClean="0"/>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426170"/>
          </a:xfrm>
        </p:spPr>
        <p:txBody>
          <a:bodyPr>
            <a:normAutofit fontScale="90000"/>
          </a:bodyPr>
          <a:lstStyle/>
          <a:p>
            <a:pPr algn="ctr"/>
            <a:r>
              <a:rPr lang="ru-RU" b="1" dirty="0" smtClean="0">
                <a:solidFill>
                  <a:schemeClr val="accent1"/>
                </a:solidFill>
              </a:rPr>
              <a:t>Что же определило успех </a:t>
            </a:r>
            <a:r>
              <a:rPr lang="ru-RU" b="1" dirty="0" err="1" smtClean="0">
                <a:solidFill>
                  <a:schemeClr val="accent1"/>
                </a:solidFill>
              </a:rPr>
              <a:t>Фуада</a:t>
            </a:r>
            <a:r>
              <a:rPr lang="ru-RU" b="1" dirty="0" smtClean="0">
                <a:solidFill>
                  <a:schemeClr val="accent1"/>
                </a:solidFill>
              </a:rPr>
              <a:t> Саида -  одного из ведущих финансистов мира?</a:t>
            </a:r>
            <a:br>
              <a:rPr lang="ru-RU" b="1" dirty="0" smtClean="0">
                <a:solidFill>
                  <a:schemeClr val="accent1"/>
                </a:solidFill>
              </a:rPr>
            </a:br>
            <a:endParaRPr lang="ru-RU" b="1" dirty="0">
              <a:solidFill>
                <a:schemeClr val="accent1"/>
              </a:solidFill>
            </a:endParaRPr>
          </a:p>
        </p:txBody>
      </p:sp>
      <p:sp>
        <p:nvSpPr>
          <p:cNvPr id="3" name="Содержимое 2"/>
          <p:cNvSpPr>
            <a:spLocks noGrp="1"/>
          </p:cNvSpPr>
          <p:nvPr>
            <p:ph sz="quarter" idx="1"/>
          </p:nvPr>
        </p:nvSpPr>
        <p:spPr>
          <a:xfrm>
            <a:off x="457200" y="1714488"/>
            <a:ext cx="8115328" cy="4759464"/>
          </a:xfrm>
        </p:spPr>
        <p:txBody>
          <a:bodyPr>
            <a:noAutofit/>
          </a:bodyPr>
          <a:lstStyle/>
          <a:p>
            <a:pPr marL="0" indent="0">
              <a:buNone/>
            </a:pPr>
            <a:r>
              <a:rPr lang="ru-RU" sz="1600" b="1" dirty="0" smtClean="0">
                <a:latin typeface="Verdana" pitchFamily="34" charset="0"/>
                <a:ea typeface="Verdana" pitchFamily="34" charset="0"/>
                <a:cs typeface="Verdana" pitchFamily="34" charset="0"/>
              </a:rPr>
              <a:t>«Я отвечу его же словами. </a:t>
            </a:r>
            <a:r>
              <a:rPr lang="ru-RU" sz="1600" b="1" dirty="0" smtClean="0">
                <a:solidFill>
                  <a:schemeClr val="accent3">
                    <a:lumMod val="60000"/>
                    <a:lumOff val="40000"/>
                  </a:schemeClr>
                </a:solidFill>
                <a:latin typeface="Verdana" pitchFamily="34" charset="0"/>
                <a:ea typeface="Verdana" pitchFamily="34" charset="0"/>
                <a:cs typeface="Verdana" pitchFamily="34" charset="0"/>
              </a:rPr>
              <a:t>Успех создал дедушка</a:t>
            </a:r>
            <a:r>
              <a:rPr lang="ru-RU" sz="1600" b="1" dirty="0" smtClean="0">
                <a:solidFill>
                  <a:schemeClr val="accent1"/>
                </a:solidFill>
                <a:latin typeface="Verdana" pitchFamily="34" charset="0"/>
                <a:ea typeface="Verdana" pitchFamily="34" charset="0"/>
                <a:cs typeface="Verdana" pitchFamily="34" charset="0"/>
              </a:rPr>
              <a:t>.</a:t>
            </a:r>
            <a:r>
              <a:rPr lang="ru-RU" sz="1600" b="1" dirty="0" smtClean="0">
                <a:latin typeface="Verdana" pitchFamily="34" charset="0"/>
                <a:ea typeface="Verdana" pitchFamily="34" charset="0"/>
                <a:cs typeface="Verdana" pitchFamily="34" charset="0"/>
              </a:rPr>
              <a:t> Не </a:t>
            </a:r>
            <a:r>
              <a:rPr lang="ru-RU" sz="1600" b="1" dirty="0" err="1" smtClean="0">
                <a:latin typeface="Verdana" pitchFamily="34" charset="0"/>
                <a:ea typeface="Verdana" pitchFamily="34" charset="0"/>
                <a:cs typeface="Verdana" pitchFamily="34" charset="0"/>
              </a:rPr>
              <a:t>бизнес-школы</a:t>
            </a:r>
            <a:r>
              <a:rPr lang="ru-RU" sz="1600" b="1" dirty="0" smtClean="0">
                <a:latin typeface="Verdana" pitchFamily="34" charset="0"/>
                <a:ea typeface="Verdana" pitchFamily="34" charset="0"/>
                <a:cs typeface="Verdana" pitchFamily="34" charset="0"/>
              </a:rPr>
              <a:t>, </a:t>
            </a:r>
            <a:r>
              <a:rPr lang="ru-RU" sz="1600" b="1" dirty="0" err="1" smtClean="0">
                <a:latin typeface="Verdana" pitchFamily="34" charset="0"/>
                <a:ea typeface="Verdana" pitchFamily="34" charset="0"/>
                <a:cs typeface="Verdana" pitchFamily="34" charset="0"/>
              </a:rPr>
              <a:t>не</a:t>
            </a:r>
            <a:r>
              <a:rPr lang="ru-RU" sz="1600" b="1" dirty="0" smtClean="0">
                <a:latin typeface="Verdana" pitchFamily="34" charset="0"/>
                <a:ea typeface="Verdana" pitchFamily="34" charset="0"/>
                <a:cs typeface="Verdana" pitchFamily="34" charset="0"/>
              </a:rPr>
              <a:t> преподаватели, а именно его старый дедушка. Он ходил с палочкой, каждое утро водил своего внучка за ручку в школу. И каждый день, пока они вот так неспешно шагали по дороге, </a:t>
            </a:r>
            <a:r>
              <a:rPr lang="ru-RU" sz="1600" b="1" dirty="0" smtClean="0">
                <a:solidFill>
                  <a:schemeClr val="accent3">
                    <a:lumMod val="60000"/>
                    <a:lumOff val="40000"/>
                  </a:schemeClr>
                </a:solidFill>
                <a:latin typeface="Verdana" pitchFamily="34" charset="0"/>
                <a:ea typeface="Verdana" pitchFamily="34" charset="0"/>
                <a:cs typeface="Verdana" pitchFamily="34" charset="0"/>
              </a:rPr>
              <a:t>дедушка заставлял повторять внука одни и те же слова: </a:t>
            </a:r>
            <a:r>
              <a:rPr lang="ru-RU" sz="1600" b="1" u="sng" dirty="0" smtClean="0">
                <a:solidFill>
                  <a:schemeClr val="accent3">
                    <a:lumMod val="60000"/>
                    <a:lumOff val="40000"/>
                  </a:schemeClr>
                </a:solidFill>
                <a:latin typeface="Verdana" pitchFamily="34" charset="0"/>
                <a:ea typeface="Verdana" pitchFamily="34" charset="0"/>
                <a:cs typeface="Verdana" pitchFamily="34" charset="0"/>
              </a:rPr>
              <a:t>«Я буду богатым, я буду успешным». </a:t>
            </a:r>
            <a:r>
              <a:rPr lang="ru-RU" sz="1600" b="1" dirty="0" smtClean="0">
                <a:latin typeface="Verdana" pitchFamily="34" charset="0"/>
                <a:ea typeface="Verdana" pitchFamily="34" charset="0"/>
                <a:cs typeface="Verdana" pitchFamily="34" charset="0"/>
              </a:rPr>
              <a:t>Дедушка не учил его, как стать богатым, не объяснял, в какой области внука может ждать успех. Дедушка воспитывал его в Египте, а жизнь бросала моего учителя и друга в разные части света, заставляла осваивать разные профессии. </a:t>
            </a:r>
            <a:r>
              <a:rPr lang="ru-RU" sz="1600" b="1" dirty="0" smtClean="0">
                <a:solidFill>
                  <a:schemeClr val="accent3">
                    <a:lumMod val="60000"/>
                    <a:lumOff val="40000"/>
                  </a:schemeClr>
                </a:solidFill>
                <a:latin typeface="Verdana" pitchFamily="34" charset="0"/>
                <a:ea typeface="Verdana" pitchFamily="34" charset="0"/>
                <a:cs typeface="Verdana" pitchFamily="34" charset="0"/>
              </a:rPr>
              <a:t>Но каждый раз, программируя его подсознание, сотни и сотни раз заставляя повторять одну и ту же фразу: «Я буду успешным, я буду богатым», дедушка подарил своему внуку прекрасную жизнь».</a:t>
            </a:r>
          </a:p>
          <a:p>
            <a:endParaRPr lang="ru-RU" sz="1600" b="1" dirty="0" smtClean="0">
              <a:solidFill>
                <a:schemeClr val="accent1"/>
              </a:solidFill>
              <a:latin typeface="Verdana" pitchFamily="34" charset="0"/>
              <a:ea typeface="Verdana" pitchFamily="34" charset="0"/>
              <a:cs typeface="Verdana" pitchFamily="34" charset="0"/>
            </a:endParaRPr>
          </a:p>
          <a:p>
            <a:pPr>
              <a:buNone/>
            </a:pPr>
            <a:r>
              <a:rPr lang="ru-RU" sz="1600" b="1" dirty="0" smtClean="0">
                <a:solidFill>
                  <a:schemeClr val="accent1"/>
                </a:solidFill>
                <a:latin typeface="Verdana" pitchFamily="34" charset="0"/>
                <a:ea typeface="Verdana" pitchFamily="34" charset="0"/>
                <a:cs typeface="Verdana" pitchFamily="34" charset="0"/>
              </a:rPr>
              <a:t> </a:t>
            </a:r>
          </a:p>
          <a:p>
            <a:pPr marL="0" indent="0" algn="ctr">
              <a:buNone/>
            </a:pPr>
            <a:r>
              <a:rPr lang="ru-RU" sz="1600" b="1" dirty="0" smtClean="0">
                <a:latin typeface="Verdana" pitchFamily="34" charset="0"/>
                <a:ea typeface="Verdana" pitchFamily="34" charset="0"/>
                <a:cs typeface="Verdana" pitchFamily="34" charset="0"/>
              </a:rPr>
              <a:t>Это реальный пример того, как важно сформировать у ребенка точный образ успеха.</a:t>
            </a:r>
          </a:p>
          <a:p>
            <a:pPr>
              <a:buNone/>
            </a:pPr>
            <a:r>
              <a:rPr lang="ru-RU" sz="1600" dirty="0" smtClean="0">
                <a:latin typeface="Verdana" pitchFamily="34" charset="0"/>
                <a:ea typeface="Verdana" pitchFamily="34" charset="0"/>
                <a:cs typeface="Verdana" pitchFamily="34" charset="0"/>
              </a:rPr>
              <a:t> </a:t>
            </a:r>
          </a:p>
          <a:p>
            <a:endParaRPr lang="ru-RU" sz="16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640960" cy="1143000"/>
          </a:xfrm>
        </p:spPr>
        <p:txBody>
          <a:bodyPr/>
          <a:lstStyle/>
          <a:p>
            <a:pPr algn="ctr"/>
            <a:r>
              <a:rPr lang="ru-RU" b="1" dirty="0" smtClean="0">
                <a:solidFill>
                  <a:schemeClr val="accent3">
                    <a:lumMod val="60000"/>
                    <a:lumOff val="40000"/>
                  </a:schemeClr>
                </a:solidFill>
              </a:rPr>
              <a:t>Нужно иметь перед собой цель и стремиться к ней </a:t>
            </a:r>
            <a:endParaRPr lang="ru-RU" b="1" dirty="0">
              <a:solidFill>
                <a:schemeClr val="accent3">
                  <a:lumMod val="60000"/>
                  <a:lumOff val="40000"/>
                </a:schemeClr>
              </a:solidFill>
            </a:endParaRPr>
          </a:p>
        </p:txBody>
      </p:sp>
      <p:sp>
        <p:nvSpPr>
          <p:cNvPr id="4" name="Содержимое 3"/>
          <p:cNvSpPr>
            <a:spLocks noGrp="1"/>
          </p:cNvSpPr>
          <p:nvPr>
            <p:ph sz="quarter" idx="2"/>
          </p:nvPr>
        </p:nvSpPr>
        <p:spPr>
          <a:xfrm>
            <a:off x="4270248" y="1428736"/>
            <a:ext cx="4516594" cy="4743464"/>
          </a:xfrm>
        </p:spPr>
        <p:txBody>
          <a:bodyPr>
            <a:normAutofit fontScale="85000" lnSpcReduction="20000"/>
          </a:bodyPr>
          <a:lstStyle/>
          <a:p>
            <a:pPr algn="ctr">
              <a:buNone/>
            </a:pPr>
            <a:r>
              <a:rPr lang="ru-RU" b="1" i="1" u="sng" dirty="0" smtClean="0">
                <a:solidFill>
                  <a:schemeClr val="accent1"/>
                </a:solidFill>
              </a:rPr>
              <a:t>Цель. </a:t>
            </a:r>
            <a:br>
              <a:rPr lang="ru-RU" b="1" i="1" u="sng" dirty="0" smtClean="0">
                <a:solidFill>
                  <a:schemeClr val="accent1"/>
                </a:solidFill>
              </a:rPr>
            </a:br>
            <a:r>
              <a:rPr lang="ru-RU" b="1" i="1" u="sng" dirty="0" smtClean="0">
                <a:solidFill>
                  <a:schemeClr val="accent1"/>
                </a:solidFill>
              </a:rPr>
              <a:t>Вот что определяет успешность человека!</a:t>
            </a:r>
          </a:p>
          <a:p>
            <a:r>
              <a:rPr lang="ru-RU" b="1" i="1" dirty="0" smtClean="0"/>
              <a:t> Мы, родители, просто обязаны показать своему ребенку, что, независимо от того, кем он будет в жизни – адвокатом, врачом или токарем, он должен двигаться </a:t>
            </a:r>
            <a:r>
              <a:rPr lang="ru-RU" b="1" i="1" u="sng" dirty="0" smtClean="0">
                <a:solidFill>
                  <a:schemeClr val="accent1"/>
                </a:solidFill>
              </a:rPr>
              <a:t>к одной великой и чудесной цели – своему счастью.</a:t>
            </a:r>
          </a:p>
          <a:p>
            <a:endParaRPr lang="ru-RU" b="1" i="1" u="sng" dirty="0" smtClean="0">
              <a:solidFill>
                <a:schemeClr val="accent1"/>
              </a:solidFill>
            </a:endParaRPr>
          </a:p>
          <a:p>
            <a:r>
              <a:rPr lang="ru-RU" b="1" i="1" dirty="0" smtClean="0"/>
              <a:t> Главное – сформулировать четкий устойчивый образ в подсознании нашего малыша.</a:t>
            </a:r>
            <a:r>
              <a:rPr lang="ru-RU" b="1" dirty="0" smtClean="0"/>
              <a:t> </a:t>
            </a:r>
            <a:r>
              <a:rPr lang="ru-RU" dirty="0" smtClean="0"/>
              <a:t> </a:t>
            </a:r>
          </a:p>
          <a:p>
            <a:pPr algn="ctr">
              <a:buNone/>
            </a:pPr>
            <a:endParaRPr lang="ru-RU" dirty="0"/>
          </a:p>
        </p:txBody>
      </p:sp>
      <p:pic>
        <p:nvPicPr>
          <p:cNvPr id="5" name="Picture 5" descr="behappy001"/>
          <p:cNvPicPr>
            <a:picLocks noGrp="1" noChangeAspect="1" noChangeArrowheads="1"/>
          </p:cNvPicPr>
          <p:nvPr>
            <p:ph sz="quarter" idx="1"/>
          </p:nvPr>
        </p:nvPicPr>
        <p:blipFill>
          <a:blip r:embed="rId2"/>
          <a:srcRect/>
          <a:stretch>
            <a:fillRect/>
          </a:stretch>
        </p:blipFill>
        <p:spPr>
          <a:xfrm>
            <a:off x="251520" y="2045554"/>
            <a:ext cx="4205196" cy="3257149"/>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770" decel="100000"/>
                                        <p:tgtEl>
                                          <p:spTgt spid="5"/>
                                        </p:tgtEl>
                                      </p:cBhvr>
                                    </p:animEffect>
                                    <p:animScale>
                                      <p:cBhvr>
                                        <p:cTn id="8" dur="770" decel="100000"/>
                                        <p:tgtEl>
                                          <p:spTgt spid="5"/>
                                        </p:tgtEl>
                                      </p:cBhvr>
                                      <p:from x="10000" y="10000"/>
                                      <p:to x="200000" y="450000"/>
                                    </p:animScale>
                                    <p:animScale>
                                      <p:cBhvr>
                                        <p:cTn id="9" dur="1230" accel="100000" fill="hold">
                                          <p:stCondLst>
                                            <p:cond delay="770"/>
                                          </p:stCondLst>
                                        </p:cTn>
                                        <p:tgtEl>
                                          <p:spTgt spid="5"/>
                                        </p:tgtEl>
                                      </p:cBhvr>
                                      <p:from x="200000" y="450000"/>
                                      <p:to x="100000" y="100000"/>
                                    </p:animScale>
                                    <p:set>
                                      <p:cBhvr>
                                        <p:cTn id="10" dur="770" fill="hold"/>
                                        <p:tgtEl>
                                          <p:spTgt spid="5"/>
                                        </p:tgtEl>
                                        <p:attrNameLst>
                                          <p:attrName>ppt_x</p:attrName>
                                        </p:attrNameLst>
                                      </p:cBhvr>
                                      <p:to>
                                        <p:strVal val="(0.5)"/>
                                      </p:to>
                                    </p:set>
                                    <p:anim from="(0.5)" to="(#ppt_x)" calcmode="lin" valueType="num">
                                      <p:cBhvr>
                                        <p:cTn id="11" dur="1230" accel="100000" fill="hold">
                                          <p:stCondLst>
                                            <p:cond delay="770"/>
                                          </p:stCondLst>
                                        </p:cTn>
                                        <p:tgtEl>
                                          <p:spTgt spid="5"/>
                                        </p:tgtEl>
                                        <p:attrNameLst>
                                          <p:attrName>ppt_x</p:attrName>
                                        </p:attrNameLst>
                                      </p:cBhvr>
                                    </p:anim>
                                    <p:set>
                                      <p:cBhvr>
                                        <p:cTn id="12" dur="770" fill="hold"/>
                                        <p:tgtEl>
                                          <p:spTgt spid="5"/>
                                        </p:tgtEl>
                                        <p:attrNameLst>
                                          <p:attrName>ppt_y</p:attrName>
                                        </p:attrNameLst>
                                      </p:cBhvr>
                                      <p:to>
                                        <p:strVal val="(#ppt_y+0.4)"/>
                                      </p:to>
                                    </p:set>
                                    <p:anim from="(#ppt_y+0.4)" to="(#ppt_y)" calcmode="lin" valueType="num">
                                      <p:cBhvr>
                                        <p:cTn id="13" dur="1230" accel="100000" fill="hold">
                                          <p:stCondLst>
                                            <p:cond delay="770"/>
                                          </p:stCondLst>
                                        </p:cTn>
                                        <p:tgtEl>
                                          <p:spTgt spid="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628800"/>
            <a:ext cx="8068504" cy="1944216"/>
          </a:xfrm>
        </p:spPr>
        <p:txBody>
          <a:bodyPr>
            <a:normAutofit fontScale="90000"/>
          </a:bodyPr>
          <a:lstStyle/>
          <a:p>
            <a:pPr algn="ctr"/>
            <a:r>
              <a:rPr lang="ru-RU" b="1" dirty="0" smtClean="0">
                <a:solidFill>
                  <a:srgbClr val="C00000"/>
                </a:solidFill>
              </a:rPr>
              <a:t/>
            </a:r>
            <a:br>
              <a:rPr lang="ru-RU" b="1" dirty="0" smtClean="0">
                <a:solidFill>
                  <a:srgbClr val="C00000"/>
                </a:solidFill>
              </a:rPr>
            </a:br>
            <a:r>
              <a:rPr lang="ru-RU" b="1" dirty="0">
                <a:solidFill>
                  <a:srgbClr val="C00000"/>
                </a:solidFill>
              </a:rPr>
              <a:t/>
            </a:r>
            <a:br>
              <a:rPr lang="ru-RU" b="1" dirty="0">
                <a:solidFill>
                  <a:srgbClr val="C00000"/>
                </a:solidFill>
              </a:rPr>
            </a:br>
            <a:r>
              <a:rPr lang="ru-RU" b="1" dirty="0" smtClean="0">
                <a:solidFill>
                  <a:srgbClr val="C00000"/>
                </a:solidFill>
              </a:rPr>
              <a:t/>
            </a:r>
            <a:br>
              <a:rPr lang="ru-RU" b="1" dirty="0" smtClean="0">
                <a:solidFill>
                  <a:srgbClr val="C00000"/>
                </a:solidFill>
              </a:rPr>
            </a:br>
            <a:r>
              <a:rPr lang="ru-RU" sz="2000" b="1" i="1" u="sng" dirty="0" smtClean="0">
                <a:solidFill>
                  <a:srgbClr val="C00000"/>
                </a:solidFill>
              </a:rPr>
              <a:t>Указать </a:t>
            </a:r>
            <a:r>
              <a:rPr lang="ru-RU" sz="2000" b="1" i="1" u="sng" dirty="0" smtClean="0">
                <a:solidFill>
                  <a:srgbClr val="C00000"/>
                </a:solidFill>
              </a:rPr>
              <a:t>цель, научить видеть ее не менее, а даже более важно, чем научить, как плыть к этой цели</a:t>
            </a:r>
            <a:r>
              <a:rPr lang="ru-RU" sz="2000" b="1" i="1" u="sng" dirty="0" smtClean="0">
                <a:solidFill>
                  <a:schemeClr val="accent3">
                    <a:lumMod val="60000"/>
                    <a:lumOff val="40000"/>
                  </a:schemeClr>
                </a:solidFill>
              </a:rPr>
              <a:t>.</a:t>
            </a:r>
            <a:br>
              <a:rPr lang="ru-RU" sz="2000" b="1" i="1" u="sng" dirty="0" smtClean="0">
                <a:solidFill>
                  <a:schemeClr val="accent3">
                    <a:lumMod val="60000"/>
                    <a:lumOff val="40000"/>
                  </a:schemeClr>
                </a:solidFill>
              </a:rPr>
            </a:br>
            <a:r>
              <a:rPr lang="ru-RU" sz="2000" b="1" i="1" u="sng" dirty="0" smtClean="0">
                <a:solidFill>
                  <a:schemeClr val="accent3">
                    <a:lumMod val="60000"/>
                    <a:lumOff val="40000"/>
                  </a:schemeClr>
                </a:solidFill>
              </a:rPr>
              <a:t> </a:t>
            </a:r>
            <a:r>
              <a:rPr lang="ru-RU" sz="2000" b="1" i="1" dirty="0" smtClean="0">
                <a:solidFill>
                  <a:schemeClr val="accent3">
                    <a:lumMod val="60000"/>
                    <a:lumOff val="40000"/>
                  </a:schemeClr>
                </a:solidFill>
              </a:rPr>
              <a:t>Вы можете учить ребенка плавать разными стилями, учить его управлять современным кораблем или скоростным катером, но, </a:t>
            </a:r>
            <a:r>
              <a:rPr lang="ru-RU" sz="2000" b="1" i="1" u="sng" dirty="0" smtClean="0">
                <a:solidFill>
                  <a:schemeClr val="accent3">
                    <a:lumMod val="60000"/>
                    <a:lumOff val="40000"/>
                  </a:schemeClr>
                </a:solidFill>
              </a:rPr>
              <a:t>не зная конечной цели, ваш ребенок будет обречен просто скитаться по неизвестным далям</a:t>
            </a:r>
            <a:r>
              <a:rPr lang="ru-RU" sz="2700" b="1" i="1" u="sng" dirty="0" smtClean="0">
                <a:solidFill>
                  <a:schemeClr val="accent3">
                    <a:lumMod val="60000"/>
                    <a:lumOff val="40000"/>
                  </a:schemeClr>
                </a:solidFill>
              </a:rPr>
              <a:t>.</a:t>
            </a:r>
            <a:r>
              <a:rPr lang="ru-RU" sz="2700" b="1" u="sng" dirty="0" smtClean="0">
                <a:solidFill>
                  <a:schemeClr val="accent3">
                    <a:lumMod val="60000"/>
                    <a:lumOff val="40000"/>
                  </a:schemeClr>
                </a:solidFill>
              </a:rPr>
              <a:t>  </a:t>
            </a:r>
            <a:endParaRPr lang="ru-RU" dirty="0">
              <a:solidFill>
                <a:schemeClr val="accent1"/>
              </a:solidFill>
            </a:endParaRPr>
          </a:p>
        </p:txBody>
      </p:sp>
      <p:sp>
        <p:nvSpPr>
          <p:cNvPr id="4" name="Содержимое 3"/>
          <p:cNvSpPr>
            <a:spLocks noGrp="1"/>
          </p:cNvSpPr>
          <p:nvPr>
            <p:ph sz="quarter" idx="1"/>
          </p:nvPr>
        </p:nvSpPr>
        <p:spPr>
          <a:xfrm>
            <a:off x="4344050" y="3573016"/>
            <a:ext cx="4260397" cy="3168352"/>
          </a:xfrm>
        </p:spPr>
        <p:txBody>
          <a:bodyPr>
            <a:normAutofit fontScale="92500" lnSpcReduction="20000"/>
          </a:bodyPr>
          <a:lstStyle/>
          <a:p>
            <a:pPr marL="0" indent="0">
              <a:buNone/>
            </a:pPr>
            <a:r>
              <a:rPr lang="ru-RU" b="1" i="1" dirty="0" smtClean="0"/>
              <a:t>Исходя из того, что наш с вами мозг, наше </a:t>
            </a:r>
            <a:r>
              <a:rPr lang="ru-RU" b="1" i="1" dirty="0" err="1" smtClean="0"/>
              <a:t>суперсознание</a:t>
            </a:r>
            <a:r>
              <a:rPr lang="ru-RU" b="1" i="1" dirty="0" smtClean="0"/>
              <a:t> имеет невероятно огромный потенциал, наша задача – раскрыть и использовать его. </a:t>
            </a:r>
            <a:endParaRPr lang="ru-RU" b="1" i="1" dirty="0" smtClean="0"/>
          </a:p>
          <a:p>
            <a:pPr marL="0" indent="0" algn="ctr">
              <a:buNone/>
            </a:pPr>
            <a:r>
              <a:rPr lang="ru-RU" b="1" i="1" dirty="0" smtClean="0"/>
              <a:t>Для </a:t>
            </a:r>
            <a:r>
              <a:rPr lang="ru-RU" b="1" i="1" dirty="0" smtClean="0"/>
              <a:t>этого </a:t>
            </a:r>
            <a:r>
              <a:rPr lang="ru-RU" b="1" i="1" u="sng" dirty="0" smtClean="0"/>
              <a:t>перед ребенком </a:t>
            </a:r>
            <a:r>
              <a:rPr lang="ru-RU" b="1" i="1" u="sng" dirty="0" smtClean="0">
                <a:solidFill>
                  <a:srgbClr val="C00000"/>
                </a:solidFill>
              </a:rPr>
              <a:t>нужно поставить цель. И научить его самого ставить цели.</a:t>
            </a:r>
            <a:r>
              <a:rPr lang="ru-RU" b="1" u="sng" dirty="0" smtClean="0">
                <a:solidFill>
                  <a:srgbClr val="C00000"/>
                </a:solidFill>
              </a:rPr>
              <a:t> </a:t>
            </a:r>
            <a:r>
              <a:rPr lang="ru-RU" u="sng" dirty="0" smtClean="0">
                <a:solidFill>
                  <a:srgbClr val="C00000"/>
                </a:solidFill>
              </a:rPr>
              <a:t> </a:t>
            </a:r>
          </a:p>
          <a:p>
            <a:endParaRPr lang="ru-RU" dirty="0"/>
          </a:p>
        </p:txBody>
      </p:sp>
      <p:pic>
        <p:nvPicPr>
          <p:cNvPr id="2050" name="Picture 2" descr="C:\Users\Admin\Desktop\к презентации воспитай миллионера\x_c2b1479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4" y="3789040"/>
            <a:ext cx="3948517" cy="245973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39552" y="188640"/>
            <a:ext cx="8064896" cy="1661993"/>
          </a:xfrm>
          <a:prstGeom prst="rect">
            <a:avLst/>
          </a:prstGeom>
          <a:noFill/>
        </p:spPr>
        <p:txBody>
          <a:bodyPr wrap="square" rtlCol="0">
            <a:spAutoFit/>
          </a:bodyPr>
          <a:lstStyle/>
          <a:p>
            <a:pPr algn="ctr"/>
            <a:r>
              <a:rPr lang="ru-RU" sz="2800" b="1" dirty="0">
                <a:solidFill>
                  <a:srgbClr val="C00000"/>
                </a:solidFill>
              </a:rPr>
              <a:t>Постановка четкой цели – это единственный способ сделать невозможное возможным!</a:t>
            </a:r>
            <a:r>
              <a:rPr lang="ru-RU" sz="2800" dirty="0">
                <a:solidFill>
                  <a:srgbClr val="C00000"/>
                </a:solidFill>
              </a:rPr>
              <a:t/>
            </a:r>
            <a:br>
              <a:rPr lang="ru-RU" sz="2800" dirty="0">
                <a:solidFill>
                  <a:srgbClr val="C00000"/>
                </a:solidFill>
              </a:rPr>
            </a:b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332656"/>
            <a:ext cx="3528392" cy="654032"/>
          </a:xfrm>
        </p:spPr>
        <p:txBody>
          <a:bodyPr>
            <a:normAutofit fontScale="90000"/>
          </a:bodyPr>
          <a:lstStyle/>
          <a:p>
            <a:pPr algn="ctr"/>
            <a:r>
              <a:rPr lang="ru-RU" b="1" dirty="0" smtClean="0">
                <a:solidFill>
                  <a:schemeClr val="accent1"/>
                </a:solidFill>
              </a:rPr>
              <a:t>Что такое цель?</a:t>
            </a:r>
            <a:endParaRPr lang="ru-RU" b="1" dirty="0">
              <a:solidFill>
                <a:schemeClr val="accent1"/>
              </a:solidFill>
            </a:endParaRPr>
          </a:p>
        </p:txBody>
      </p:sp>
      <p:sp>
        <p:nvSpPr>
          <p:cNvPr id="3" name="Содержимое 2"/>
          <p:cNvSpPr>
            <a:spLocks noGrp="1"/>
          </p:cNvSpPr>
          <p:nvPr>
            <p:ph sz="quarter" idx="1"/>
          </p:nvPr>
        </p:nvSpPr>
        <p:spPr>
          <a:xfrm>
            <a:off x="5004048" y="2852936"/>
            <a:ext cx="3568479" cy="3672408"/>
          </a:xfrm>
        </p:spPr>
        <p:txBody>
          <a:bodyPr>
            <a:normAutofit lnSpcReduction="10000"/>
          </a:bodyPr>
          <a:lstStyle/>
          <a:p>
            <a:pPr marL="0" indent="0" algn="ctr">
              <a:buNone/>
            </a:pPr>
            <a:r>
              <a:rPr lang="ru-RU" b="1" u="sng" dirty="0" smtClean="0">
                <a:solidFill>
                  <a:schemeClr val="accent1"/>
                </a:solidFill>
              </a:rPr>
              <a:t> </a:t>
            </a:r>
            <a:r>
              <a:rPr lang="ru-RU" b="1" u="sng" dirty="0" smtClean="0">
                <a:solidFill>
                  <a:schemeClr val="accent1"/>
                </a:solidFill>
              </a:rPr>
              <a:t>Цель </a:t>
            </a:r>
            <a:r>
              <a:rPr lang="ru-RU" dirty="0" smtClean="0"/>
              <a:t>– </a:t>
            </a:r>
            <a:r>
              <a:rPr lang="ru-RU" b="1" dirty="0" smtClean="0"/>
              <a:t>это наш самый главный учитель, это наша «мама». Она учит всему, заставляет читать нужные книги, дружить с успешными людьми, принимать верные решения.</a:t>
            </a:r>
            <a:endParaRPr lang="ru-RU" b="1" dirty="0" smtClean="0"/>
          </a:p>
        </p:txBody>
      </p:sp>
      <p:pic>
        <p:nvPicPr>
          <p:cNvPr id="1026" name="Picture 2" descr="C:\Users\Admin\Desktop\к презентации воспитай миллионера\SbtKdt8IYv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944" y="150965"/>
            <a:ext cx="4893163" cy="2548584"/>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07504" y="980728"/>
            <a:ext cx="4608512" cy="6186309"/>
          </a:xfrm>
          <a:prstGeom prst="rect">
            <a:avLst/>
          </a:prstGeom>
        </p:spPr>
        <p:txBody>
          <a:bodyPr wrap="square">
            <a:spAutoFit/>
          </a:bodyPr>
          <a:lstStyle/>
          <a:p>
            <a:pPr>
              <a:buFont typeface="Wingdings" pitchFamily="2" charset="2"/>
              <a:buChar char="Ø"/>
            </a:pPr>
            <a:r>
              <a:rPr lang="ru-RU" b="1" dirty="0" smtClean="0"/>
              <a:t>  Как </a:t>
            </a:r>
            <a:r>
              <a:rPr lang="ru-RU" b="1" dirty="0"/>
              <a:t>только у человека </a:t>
            </a:r>
            <a:r>
              <a:rPr lang="ru-RU" b="1" u="sng" dirty="0"/>
              <a:t>появляется определенная большая цель</a:t>
            </a:r>
            <a:r>
              <a:rPr lang="ru-RU" b="1" dirty="0"/>
              <a:t>, она сразу же вступает с нашим подсознанием в мощную связь.</a:t>
            </a:r>
          </a:p>
          <a:p>
            <a:pPr>
              <a:buFont typeface="Wingdings" pitchFamily="2" charset="2"/>
              <a:buChar char="Ø"/>
            </a:pPr>
            <a:r>
              <a:rPr lang="ru-RU" b="1" dirty="0"/>
              <a:t> </a:t>
            </a:r>
            <a:r>
              <a:rPr lang="ru-RU" b="1" dirty="0" smtClean="0"/>
              <a:t> Именно </a:t>
            </a:r>
            <a:r>
              <a:rPr lang="ru-RU" b="1" dirty="0"/>
              <a:t>цель руководит человеком, помогая выбрать способы продвижения к ней. </a:t>
            </a:r>
            <a:endParaRPr lang="ru-RU" b="1" dirty="0" smtClean="0"/>
          </a:p>
          <a:p>
            <a:pPr>
              <a:buFont typeface="Wingdings" pitchFamily="2" charset="2"/>
              <a:buChar char="Ø"/>
            </a:pPr>
            <a:r>
              <a:rPr lang="ru-RU" b="1" dirty="0"/>
              <a:t> </a:t>
            </a:r>
            <a:r>
              <a:rPr lang="ru-RU" b="1" dirty="0" smtClean="0"/>
              <a:t> Какое </a:t>
            </a:r>
            <a:r>
              <a:rPr lang="ru-RU" b="1" dirty="0"/>
              <a:t>бы ни было жизненное состояние, какими бы ресурсами ни располагал человек, но </a:t>
            </a:r>
            <a:r>
              <a:rPr lang="ru-RU" b="1" u="sng" dirty="0">
                <a:solidFill>
                  <a:schemeClr val="accent3">
                    <a:lumMod val="60000"/>
                    <a:lumOff val="40000"/>
                  </a:schemeClr>
                </a:solidFill>
              </a:rPr>
              <a:t>если перед ним всегда горит яркий маяк цели, на карте жизни появляются точные координаты, куда ему следовать, и всеми способами, используя все свои возможности, человек будет продвигаться к цели. </a:t>
            </a:r>
            <a:r>
              <a:rPr lang="ru-RU" b="1" dirty="0"/>
              <a:t>По большому счету, неважно, когда он ее достигнет, – в тридцать или в сорок лет. </a:t>
            </a:r>
            <a:r>
              <a:rPr lang="ru-RU" b="1" u="sng" dirty="0"/>
              <a:t>Самое главное, что он никогда не собьется с пути.</a:t>
            </a:r>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0"/>
            <a:ext cx="8572560" cy="1416050"/>
          </a:xfrm>
        </p:spPr>
        <p:txBody>
          <a:bodyPr>
            <a:normAutofit fontScale="90000"/>
          </a:bodyPr>
          <a:lstStyle/>
          <a:p>
            <a:pPr algn="ctr"/>
            <a:r>
              <a:rPr lang="ru-RU" b="1" dirty="0" smtClean="0">
                <a:solidFill>
                  <a:schemeClr val="accent1">
                    <a:lumMod val="60000"/>
                    <a:lumOff val="40000"/>
                  </a:schemeClr>
                </a:solidFill>
              </a:rPr>
              <a:t>Слова – </a:t>
            </a:r>
            <a:br>
              <a:rPr lang="ru-RU" b="1" dirty="0" smtClean="0">
                <a:solidFill>
                  <a:schemeClr val="accent1">
                    <a:lumMod val="60000"/>
                    <a:lumOff val="40000"/>
                  </a:schemeClr>
                </a:solidFill>
              </a:rPr>
            </a:br>
            <a:r>
              <a:rPr lang="ru-RU" b="1" dirty="0" smtClean="0">
                <a:solidFill>
                  <a:schemeClr val="accent1">
                    <a:lumMod val="60000"/>
                    <a:lumOff val="40000"/>
                  </a:schemeClr>
                </a:solidFill>
              </a:rPr>
              <a:t>это ткань нашей жизни</a:t>
            </a:r>
            <a:r>
              <a:rPr lang="ru-RU" b="1" dirty="0" smtClean="0">
                <a:solidFill>
                  <a:schemeClr val="accent1"/>
                </a:solidFill>
              </a:rPr>
              <a:t/>
            </a:r>
            <a:br>
              <a:rPr lang="ru-RU" b="1" dirty="0" smtClean="0">
                <a:solidFill>
                  <a:schemeClr val="accent1"/>
                </a:solidFill>
              </a:rPr>
            </a:br>
            <a:endParaRPr lang="ru-RU" b="1" dirty="0">
              <a:solidFill>
                <a:schemeClr val="accent1"/>
              </a:solidFill>
            </a:endParaRPr>
          </a:p>
        </p:txBody>
      </p:sp>
      <p:sp>
        <p:nvSpPr>
          <p:cNvPr id="3" name="Содержимое 2"/>
          <p:cNvSpPr>
            <a:spLocks noGrp="1"/>
          </p:cNvSpPr>
          <p:nvPr>
            <p:ph sz="quarter" idx="2"/>
          </p:nvPr>
        </p:nvSpPr>
        <p:spPr/>
        <p:txBody>
          <a:bodyPr>
            <a:normAutofit fontScale="85000" lnSpcReduction="10000"/>
          </a:bodyPr>
          <a:lstStyle/>
          <a:p>
            <a:pPr>
              <a:buNone/>
            </a:pPr>
            <a:r>
              <a:rPr lang="ru-RU" b="1" i="1" dirty="0" smtClean="0"/>
              <a:t> </a:t>
            </a:r>
            <a:r>
              <a:rPr lang="ru-RU" b="1" i="1" dirty="0" smtClean="0">
                <a:solidFill>
                  <a:schemeClr val="accent3">
                    <a:lumMod val="60000"/>
                    <a:lumOff val="40000"/>
                  </a:schemeClr>
                </a:solidFill>
              </a:rPr>
              <a:t>такие как «балбес», «</a:t>
            </a:r>
            <a:r>
              <a:rPr lang="ru-RU" b="1" i="1" dirty="0" err="1" smtClean="0">
                <a:solidFill>
                  <a:schemeClr val="accent3">
                    <a:lumMod val="60000"/>
                    <a:lumOff val="40000"/>
                  </a:schemeClr>
                </a:solidFill>
              </a:rPr>
              <a:t>дурак</a:t>
            </a:r>
            <a:r>
              <a:rPr lang="ru-RU" b="1" i="1" dirty="0" smtClean="0">
                <a:solidFill>
                  <a:schemeClr val="accent3">
                    <a:lumMod val="60000"/>
                    <a:lumOff val="40000"/>
                  </a:schemeClr>
                </a:solidFill>
              </a:rPr>
              <a:t>», «</a:t>
            </a:r>
            <a:r>
              <a:rPr lang="ru-RU" b="1" i="1" dirty="0" err="1" smtClean="0">
                <a:solidFill>
                  <a:schemeClr val="accent3">
                    <a:lumMod val="60000"/>
                    <a:lumOff val="40000"/>
                  </a:schemeClr>
                </a:solidFill>
              </a:rPr>
              <a:t>идиот</a:t>
            </a:r>
            <a:r>
              <a:rPr lang="ru-RU" b="1" i="1" dirty="0" smtClean="0">
                <a:solidFill>
                  <a:schemeClr val="accent3">
                    <a:lumMod val="60000"/>
                    <a:lumOff val="40000"/>
                  </a:schemeClr>
                </a:solidFill>
              </a:rPr>
              <a:t>» – это своего рода бомбы </a:t>
            </a:r>
            <a:r>
              <a:rPr lang="ru-RU" b="1" i="1" dirty="0" smtClean="0"/>
              <a:t>замедленного действия, которые родители часто своими руками закладывают под фундамент жизни своего ребенка. </a:t>
            </a:r>
            <a:r>
              <a:rPr lang="ru-RU" b="1" i="1" dirty="0" smtClean="0">
                <a:solidFill>
                  <a:schemeClr val="accent3">
                    <a:lumMod val="60000"/>
                    <a:lumOff val="40000"/>
                  </a:schemeClr>
                </a:solidFill>
              </a:rPr>
              <a:t>Бомбы, которые взорвутся через двадцать, тридцать, сорок лет.</a:t>
            </a:r>
            <a:r>
              <a:rPr lang="ru-RU" b="1" dirty="0" smtClean="0">
                <a:solidFill>
                  <a:schemeClr val="accent3">
                    <a:lumMod val="60000"/>
                    <a:lumOff val="40000"/>
                  </a:schemeClr>
                </a:solidFill>
              </a:rPr>
              <a:t> </a:t>
            </a:r>
            <a:r>
              <a:rPr lang="ru-RU" dirty="0" smtClean="0">
                <a:solidFill>
                  <a:schemeClr val="accent3">
                    <a:lumMod val="60000"/>
                    <a:lumOff val="40000"/>
                  </a:schemeClr>
                </a:solidFill>
              </a:rPr>
              <a:t> </a:t>
            </a:r>
          </a:p>
          <a:p>
            <a:endParaRPr lang="ru-RU" dirty="0"/>
          </a:p>
        </p:txBody>
      </p:sp>
      <p:sp>
        <p:nvSpPr>
          <p:cNvPr id="4" name="Содержимое 3"/>
          <p:cNvSpPr>
            <a:spLocks noGrp="1"/>
          </p:cNvSpPr>
          <p:nvPr>
            <p:ph sz="quarter" idx="4"/>
          </p:nvPr>
        </p:nvSpPr>
        <p:spPr>
          <a:xfrm>
            <a:off x="4286248" y="2571744"/>
            <a:ext cx="4343429" cy="3809584"/>
          </a:xfrm>
        </p:spPr>
        <p:txBody>
          <a:bodyPr>
            <a:normAutofit fontScale="92500" lnSpcReduction="10000"/>
          </a:bodyPr>
          <a:lstStyle/>
          <a:p>
            <a:pPr marL="0" indent="0" algn="ctr">
              <a:buNone/>
            </a:pPr>
            <a:r>
              <a:rPr lang="ru-RU" b="1" i="1" dirty="0" smtClean="0"/>
              <a:t>рано </a:t>
            </a:r>
            <a:r>
              <a:rPr lang="ru-RU" b="1" i="1" dirty="0" smtClean="0"/>
              <a:t>или поздно станут мощным ускорителем его взлета, успеха, его счастья.</a:t>
            </a:r>
            <a:r>
              <a:rPr lang="ru-RU" dirty="0" smtClean="0"/>
              <a:t> </a:t>
            </a:r>
          </a:p>
          <a:p>
            <a:r>
              <a:rPr lang="ru-RU" u="sng" dirty="0" smtClean="0">
                <a:solidFill>
                  <a:schemeClr val="accent3">
                    <a:lumMod val="60000"/>
                    <a:lumOff val="40000"/>
                  </a:schemeClr>
                </a:solidFill>
              </a:rPr>
              <a:t>Пример</a:t>
            </a:r>
            <a:r>
              <a:rPr lang="ru-RU" dirty="0" smtClean="0">
                <a:solidFill>
                  <a:srgbClr val="C00000"/>
                </a:solidFill>
              </a:rPr>
              <a:t>: «</a:t>
            </a:r>
            <a:r>
              <a:rPr lang="ru-RU" dirty="0" smtClean="0">
                <a:solidFill>
                  <a:srgbClr val="C00000"/>
                </a:solidFill>
              </a:rPr>
              <a:t>Ты у меня необычный ребенок. Ты – необыкновенный!» </a:t>
            </a:r>
            <a:r>
              <a:rPr lang="ru-RU" dirty="0" smtClean="0">
                <a:solidFill>
                  <a:schemeClr val="accent3">
                    <a:lumMod val="60000"/>
                    <a:lumOff val="40000"/>
                  </a:schemeClr>
                </a:solidFill>
              </a:rPr>
              <a:t>Этих слов было достаточно для того, чтобы моя жизнь сложилась </a:t>
            </a:r>
            <a:r>
              <a:rPr lang="ru-RU" dirty="0" smtClean="0">
                <a:solidFill>
                  <a:schemeClr val="accent3">
                    <a:lumMod val="60000"/>
                    <a:lumOff val="40000"/>
                  </a:schemeClr>
                </a:solidFill>
              </a:rPr>
              <a:t>удачно».</a:t>
            </a:r>
            <a:endParaRPr lang="ru-RU" dirty="0" smtClean="0">
              <a:solidFill>
                <a:schemeClr val="accent3">
                  <a:lumMod val="60000"/>
                  <a:lumOff val="40000"/>
                </a:schemeClr>
              </a:solidFill>
            </a:endParaRPr>
          </a:p>
          <a:p>
            <a:pPr algn="r">
              <a:buNone/>
            </a:pPr>
            <a:r>
              <a:rPr lang="ru-RU" sz="1700" b="1" dirty="0" smtClean="0">
                <a:solidFill>
                  <a:schemeClr val="accent3">
                    <a:lumMod val="60000"/>
                    <a:lumOff val="40000"/>
                  </a:schemeClr>
                </a:solidFill>
              </a:rPr>
              <a:t>Владимир Довгань</a:t>
            </a:r>
          </a:p>
          <a:p>
            <a:endParaRPr lang="ru-RU" dirty="0" smtClean="0"/>
          </a:p>
          <a:p>
            <a:pPr>
              <a:buNone/>
            </a:pPr>
            <a:endParaRPr lang="ru-RU" b="1" i="1" dirty="0" smtClean="0"/>
          </a:p>
          <a:p>
            <a:endParaRPr lang="ru-RU" dirty="0"/>
          </a:p>
        </p:txBody>
      </p:sp>
      <p:sp>
        <p:nvSpPr>
          <p:cNvPr id="5" name="Текст 4"/>
          <p:cNvSpPr>
            <a:spLocks noGrp="1"/>
          </p:cNvSpPr>
          <p:nvPr>
            <p:ph type="body" sz="quarter" idx="1"/>
          </p:nvPr>
        </p:nvSpPr>
        <p:spPr>
          <a:xfrm>
            <a:off x="457200" y="1268760"/>
            <a:ext cx="3657600" cy="959328"/>
          </a:xfrm>
        </p:spPr>
        <p:txBody>
          <a:bodyPr/>
          <a:lstStyle/>
          <a:p>
            <a:pPr algn="ctr"/>
            <a:r>
              <a:rPr lang="ru-RU" dirty="0" smtClean="0"/>
              <a:t>Негативные слова, </a:t>
            </a:r>
            <a:endParaRPr lang="ru-RU" dirty="0"/>
          </a:p>
        </p:txBody>
      </p:sp>
      <p:sp>
        <p:nvSpPr>
          <p:cNvPr id="6" name="Текст 5"/>
          <p:cNvSpPr>
            <a:spLocks noGrp="1"/>
          </p:cNvSpPr>
          <p:nvPr>
            <p:ph type="body" sz="quarter" idx="3"/>
          </p:nvPr>
        </p:nvSpPr>
        <p:spPr>
          <a:xfrm>
            <a:off x="4343400" y="1214422"/>
            <a:ext cx="4443442" cy="1013666"/>
          </a:xfrm>
        </p:spPr>
        <p:txBody>
          <a:bodyPr/>
          <a:lstStyle/>
          <a:p>
            <a:r>
              <a:rPr lang="ru-RU" dirty="0" smtClean="0"/>
              <a:t>Слова</a:t>
            </a:r>
            <a:r>
              <a:rPr lang="ru-RU" dirty="0" smtClean="0"/>
              <a:t>, наполненные любовью, верой в своего ребенка,</a:t>
            </a: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58204" cy="1143000"/>
          </a:xfrm>
        </p:spPr>
        <p:txBody>
          <a:bodyPr>
            <a:normAutofit fontScale="90000"/>
          </a:bodyPr>
          <a:lstStyle/>
          <a:p>
            <a:pPr algn="ctr"/>
            <a:r>
              <a:rPr lang="ru-RU" b="1" u="sng" dirty="0" smtClean="0">
                <a:solidFill>
                  <a:schemeClr val="accent1">
                    <a:lumMod val="75000"/>
                  </a:schemeClr>
                </a:solidFill>
              </a:rPr>
              <a:t>Слова – это семена, из которых произрастают наши мысли, наше эмоциональное состояние. </a:t>
            </a:r>
            <a:endParaRPr lang="ru-RU" dirty="0"/>
          </a:p>
        </p:txBody>
      </p:sp>
      <p:sp>
        <p:nvSpPr>
          <p:cNvPr id="3" name="Содержимое 2"/>
          <p:cNvSpPr>
            <a:spLocks noGrp="1"/>
          </p:cNvSpPr>
          <p:nvPr>
            <p:ph sz="quarter" idx="1"/>
          </p:nvPr>
        </p:nvSpPr>
        <p:spPr>
          <a:xfrm>
            <a:off x="457200" y="1600200"/>
            <a:ext cx="8186766" cy="4873752"/>
          </a:xfrm>
        </p:spPr>
        <p:txBody>
          <a:bodyPr/>
          <a:lstStyle/>
          <a:p>
            <a:pPr marL="0" indent="0" algn="ctr">
              <a:buNone/>
            </a:pPr>
            <a:r>
              <a:rPr lang="ru-RU" b="1" dirty="0" smtClean="0">
                <a:solidFill>
                  <a:schemeClr val="accent3">
                    <a:lumMod val="60000"/>
                    <a:lumOff val="40000"/>
                  </a:schemeClr>
                </a:solidFill>
              </a:rPr>
              <a:t>Наши мысли и эмоциональное состояние – это ростки нашей судьбы, нашей жизни.</a:t>
            </a:r>
            <a:r>
              <a:rPr lang="ru-RU" dirty="0" smtClean="0">
                <a:solidFill>
                  <a:schemeClr val="accent3">
                    <a:lumMod val="60000"/>
                    <a:lumOff val="40000"/>
                  </a:schemeClr>
                </a:solidFill>
              </a:rPr>
              <a:t> </a:t>
            </a:r>
          </a:p>
          <a:p>
            <a:endParaRPr lang="ru-RU" dirty="0" smtClean="0"/>
          </a:p>
          <a:p>
            <a:pPr algn="ctr">
              <a:buNone/>
            </a:pPr>
            <a:r>
              <a:rPr lang="ru-RU" dirty="0" smtClean="0"/>
              <a:t>Задайте себе вопрос:</a:t>
            </a:r>
          </a:p>
          <a:p>
            <a:r>
              <a:rPr lang="ru-RU" dirty="0" smtClean="0"/>
              <a:t> «Какие семена я сею в почву жизни своих детей? Что прорастет из них?»</a:t>
            </a:r>
          </a:p>
          <a:p>
            <a:r>
              <a:rPr lang="ru-RU" dirty="0" smtClean="0"/>
              <a:t> Какую энергию своими словами вы даете своим детишкам?</a:t>
            </a:r>
          </a:p>
          <a:p>
            <a:r>
              <a:rPr lang="ru-RU" dirty="0" smtClean="0"/>
              <a:t> С помощью каких слов вы описываете образ будущего своего ребенка?</a:t>
            </a:r>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115328" cy="1143000"/>
          </a:xfrm>
        </p:spPr>
        <p:txBody>
          <a:bodyPr>
            <a:normAutofit fontScale="90000"/>
          </a:bodyPr>
          <a:lstStyle/>
          <a:p>
            <a:pPr algn="ctr"/>
            <a:r>
              <a:rPr lang="ru-RU" b="1" dirty="0" smtClean="0">
                <a:solidFill>
                  <a:schemeClr val="accent1">
                    <a:lumMod val="75000"/>
                  </a:schemeClr>
                </a:solidFill>
              </a:rPr>
              <a:t>Совет: делайте три очень важных упражнения:</a:t>
            </a:r>
            <a:br>
              <a:rPr lang="ru-RU" b="1" dirty="0" smtClean="0">
                <a:solidFill>
                  <a:schemeClr val="accent1">
                    <a:lumMod val="75000"/>
                  </a:schemeClr>
                </a:solidFill>
              </a:rPr>
            </a:br>
            <a:endParaRPr lang="ru-RU" b="1" dirty="0">
              <a:solidFill>
                <a:schemeClr val="accent1">
                  <a:lumMod val="75000"/>
                </a:schemeClr>
              </a:solidFill>
            </a:endParaRPr>
          </a:p>
        </p:txBody>
      </p:sp>
      <p:sp>
        <p:nvSpPr>
          <p:cNvPr id="3" name="Содержимое 2"/>
          <p:cNvSpPr>
            <a:spLocks noGrp="1"/>
          </p:cNvSpPr>
          <p:nvPr>
            <p:ph sz="quarter" idx="1"/>
          </p:nvPr>
        </p:nvSpPr>
        <p:spPr>
          <a:xfrm>
            <a:off x="500034" y="2071678"/>
            <a:ext cx="8258204" cy="3686188"/>
          </a:xfrm>
        </p:spPr>
        <p:txBody>
          <a:bodyPr>
            <a:normAutofit/>
          </a:bodyPr>
          <a:lstStyle/>
          <a:p>
            <a:pPr marL="0" indent="0">
              <a:buNone/>
            </a:pPr>
            <a:r>
              <a:rPr lang="ru-RU" sz="2800" b="1" dirty="0" smtClean="0">
                <a:solidFill>
                  <a:schemeClr val="accent3">
                    <a:lumMod val="60000"/>
                    <a:lumOff val="40000"/>
                  </a:schemeClr>
                </a:solidFill>
              </a:rPr>
              <a:t>1. </a:t>
            </a:r>
            <a:r>
              <a:rPr lang="ru-RU" sz="2800" b="1" dirty="0" err="1" smtClean="0">
                <a:solidFill>
                  <a:schemeClr val="accent3">
                    <a:lumMod val="60000"/>
                    <a:lumOff val="40000"/>
                  </a:schemeClr>
                </a:solidFill>
              </a:rPr>
              <a:t>здоровканье</a:t>
            </a:r>
            <a:r>
              <a:rPr lang="ru-RU" sz="2800" b="1" dirty="0" smtClean="0">
                <a:solidFill>
                  <a:schemeClr val="accent3">
                    <a:lumMod val="60000"/>
                    <a:lumOff val="40000"/>
                  </a:schemeClr>
                </a:solidFill>
              </a:rPr>
              <a:t>;</a:t>
            </a:r>
            <a:r>
              <a:rPr lang="ru-RU" sz="2800" dirty="0" smtClean="0">
                <a:solidFill>
                  <a:schemeClr val="accent3">
                    <a:lumMod val="60000"/>
                    <a:lumOff val="40000"/>
                  </a:schemeClr>
                </a:solidFill>
              </a:rPr>
              <a:t> </a:t>
            </a:r>
          </a:p>
          <a:p>
            <a:pPr>
              <a:buNone/>
            </a:pPr>
            <a:endParaRPr lang="ru-RU" sz="2800" b="1" i="1" dirty="0" smtClean="0">
              <a:solidFill>
                <a:schemeClr val="accent3">
                  <a:lumMod val="60000"/>
                  <a:lumOff val="40000"/>
                </a:schemeClr>
              </a:solidFill>
            </a:endParaRPr>
          </a:p>
          <a:p>
            <a:pPr marL="0" indent="0">
              <a:buNone/>
            </a:pPr>
            <a:r>
              <a:rPr lang="ru-RU" sz="2800" b="1" dirty="0" smtClean="0">
                <a:solidFill>
                  <a:schemeClr val="accent3">
                    <a:lumMod val="60000"/>
                    <a:lumOff val="40000"/>
                  </a:schemeClr>
                </a:solidFill>
              </a:rPr>
              <a:t>2</a:t>
            </a:r>
            <a:r>
              <a:rPr lang="ru-RU" sz="2800" b="1" dirty="0" smtClean="0">
                <a:solidFill>
                  <a:schemeClr val="accent3">
                    <a:lumMod val="60000"/>
                    <a:lumOff val="40000"/>
                  </a:schemeClr>
                </a:solidFill>
              </a:rPr>
              <a:t>. волшебные </a:t>
            </a:r>
            <a:r>
              <a:rPr lang="ru-RU" sz="2800" b="1" dirty="0" err="1" smtClean="0">
                <a:solidFill>
                  <a:schemeClr val="accent3">
                    <a:lumMod val="60000"/>
                    <a:lumOff val="40000"/>
                  </a:schemeClr>
                </a:solidFill>
              </a:rPr>
              <a:t>мантры</a:t>
            </a:r>
            <a:r>
              <a:rPr lang="ru-RU" sz="2800" b="1" dirty="0" smtClean="0">
                <a:solidFill>
                  <a:schemeClr val="accent3">
                    <a:lumMod val="60000"/>
                    <a:lumOff val="40000"/>
                  </a:schemeClr>
                </a:solidFill>
              </a:rPr>
              <a:t>;</a:t>
            </a:r>
            <a:r>
              <a:rPr lang="ru-RU" sz="2800" b="1" i="1" dirty="0" smtClean="0">
                <a:solidFill>
                  <a:schemeClr val="accent3">
                    <a:lumMod val="60000"/>
                    <a:lumOff val="40000"/>
                  </a:schemeClr>
                </a:solidFill>
              </a:rPr>
              <a:t> </a:t>
            </a:r>
            <a:endParaRPr lang="ru-RU" sz="2800" b="1" dirty="0" smtClean="0">
              <a:solidFill>
                <a:schemeClr val="accent3">
                  <a:lumMod val="60000"/>
                  <a:lumOff val="40000"/>
                </a:schemeClr>
              </a:solidFill>
            </a:endParaRPr>
          </a:p>
          <a:p>
            <a:endParaRPr lang="ru-RU" sz="2800" b="1" dirty="0" smtClean="0">
              <a:solidFill>
                <a:schemeClr val="accent3">
                  <a:lumMod val="60000"/>
                  <a:lumOff val="40000"/>
                </a:schemeClr>
              </a:solidFill>
            </a:endParaRPr>
          </a:p>
          <a:p>
            <a:pPr marL="0" indent="0">
              <a:buNone/>
            </a:pPr>
            <a:r>
              <a:rPr lang="ru-RU" sz="2800" b="1" dirty="0" smtClean="0">
                <a:solidFill>
                  <a:schemeClr val="accent3">
                    <a:lumMod val="60000"/>
                    <a:lumOff val="40000"/>
                  </a:schemeClr>
                </a:solidFill>
              </a:rPr>
              <a:t>3. вычеркивание плохих слов.</a:t>
            </a:r>
          </a:p>
          <a:p>
            <a:endParaRPr lang="ru-RU" sz="2800" b="1" dirty="0">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54032"/>
          </a:xfrm>
        </p:spPr>
        <p:txBody>
          <a:bodyPr/>
          <a:lstStyle/>
          <a:p>
            <a:pPr algn="ctr"/>
            <a:r>
              <a:rPr lang="ru-RU" sz="3200" b="1" dirty="0" smtClean="0">
                <a:solidFill>
                  <a:schemeClr val="accent1">
                    <a:lumMod val="75000"/>
                  </a:schemeClr>
                </a:solidFill>
              </a:rPr>
              <a:t>1. </a:t>
            </a:r>
            <a:r>
              <a:rPr lang="ru-RU" sz="3200" b="1" dirty="0" err="1" smtClean="0">
                <a:solidFill>
                  <a:schemeClr val="accent1">
                    <a:lumMod val="75000"/>
                  </a:schemeClr>
                </a:solidFill>
              </a:rPr>
              <a:t>здоровканье</a:t>
            </a:r>
            <a:r>
              <a:rPr lang="ru-RU" sz="3200" b="1" dirty="0" smtClean="0">
                <a:solidFill>
                  <a:schemeClr val="accent1">
                    <a:lumMod val="75000"/>
                  </a:schemeClr>
                </a:solidFill>
              </a:rPr>
              <a:t>: </a:t>
            </a:r>
            <a:endParaRPr lang="ru-RU" b="1" dirty="0">
              <a:solidFill>
                <a:schemeClr val="accent1">
                  <a:lumMod val="75000"/>
                </a:schemeClr>
              </a:solidFill>
            </a:endParaRPr>
          </a:p>
        </p:txBody>
      </p:sp>
      <p:sp>
        <p:nvSpPr>
          <p:cNvPr id="3" name="Содержимое 2"/>
          <p:cNvSpPr>
            <a:spLocks noGrp="1"/>
          </p:cNvSpPr>
          <p:nvPr>
            <p:ph sz="quarter" idx="1"/>
          </p:nvPr>
        </p:nvSpPr>
        <p:spPr>
          <a:xfrm>
            <a:off x="457200" y="1500174"/>
            <a:ext cx="3657600" cy="5072098"/>
          </a:xfrm>
        </p:spPr>
        <p:txBody>
          <a:bodyPr>
            <a:noAutofit/>
          </a:bodyPr>
          <a:lstStyle/>
          <a:p>
            <a:r>
              <a:rPr lang="ru-RU" b="1" u="sng" dirty="0" smtClean="0">
                <a:solidFill>
                  <a:schemeClr val="accent1">
                    <a:lumMod val="75000"/>
                  </a:schemeClr>
                </a:solidFill>
              </a:rPr>
              <a:t>Отныне на вопрос: «Как дела?» вы всегда будете отвечать: «Прекрасно, великолепно, замечательно! Здоровье? – Фантастическое!» </a:t>
            </a:r>
          </a:p>
          <a:p>
            <a:r>
              <a:rPr lang="ru-RU" b="1" dirty="0" smtClean="0"/>
              <a:t>Эти слова произносятся </a:t>
            </a:r>
          </a:p>
          <a:p>
            <a:pPr>
              <a:buNone/>
            </a:pPr>
            <a:r>
              <a:rPr lang="ru-RU" b="1" dirty="0" smtClean="0"/>
              <a:t>для нашего </a:t>
            </a:r>
            <a:r>
              <a:rPr lang="ru-RU" b="1" u="sng" dirty="0" err="1" smtClean="0"/>
              <a:t>суперсознания</a:t>
            </a:r>
            <a:r>
              <a:rPr lang="ru-RU" b="1" dirty="0" smtClean="0"/>
              <a:t>.</a:t>
            </a:r>
          </a:p>
        </p:txBody>
      </p:sp>
      <p:sp>
        <p:nvSpPr>
          <p:cNvPr id="4" name="Содержимое 3"/>
          <p:cNvSpPr>
            <a:spLocks noGrp="1"/>
          </p:cNvSpPr>
          <p:nvPr>
            <p:ph sz="quarter" idx="2"/>
          </p:nvPr>
        </p:nvSpPr>
        <p:spPr>
          <a:xfrm>
            <a:off x="3929058" y="1600200"/>
            <a:ext cx="4929222" cy="4900634"/>
          </a:xfrm>
        </p:spPr>
        <p:txBody>
          <a:bodyPr>
            <a:normAutofit fontScale="92500" lnSpcReduction="20000"/>
          </a:bodyPr>
          <a:lstStyle/>
          <a:p>
            <a:pPr>
              <a:buNone/>
            </a:pPr>
            <a:r>
              <a:rPr lang="ru-RU" b="1" i="1" dirty="0" smtClean="0"/>
              <a:t>Когда ваше подсознание слышит, что у вас все прекрасно, все идет как нельзя лучше, </a:t>
            </a:r>
            <a:r>
              <a:rPr lang="ru-RU" b="1" i="1" u="sng" dirty="0" smtClean="0"/>
              <a:t>вы его тем самым программируете, даете жизнеутверждающую установку.</a:t>
            </a:r>
            <a:r>
              <a:rPr lang="ru-RU" b="1" i="1" dirty="0" smtClean="0"/>
              <a:t> Ваше настроение меняется на позитивное, иммунная система усиливается, улучшается деятельность мозга. Вы дарите себе большую энергию, больший шанс улучшить свою жизнь. Как в области здоровья, так и в области деловой жизни.</a:t>
            </a:r>
          </a:p>
          <a:p>
            <a:endParaRPr lang="ru-RU" dirty="0" smtClean="0"/>
          </a:p>
          <a:p>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t> </a:t>
            </a:r>
            <a:r>
              <a:rPr lang="ru-RU" sz="3200" b="1" dirty="0" smtClean="0">
                <a:solidFill>
                  <a:schemeClr val="accent1">
                    <a:lumMod val="75000"/>
                  </a:schemeClr>
                </a:solidFill>
              </a:rPr>
              <a:t>2. волшебные </a:t>
            </a:r>
            <a:r>
              <a:rPr lang="ru-RU" sz="3200" b="1" dirty="0" err="1" smtClean="0">
                <a:solidFill>
                  <a:schemeClr val="accent1">
                    <a:lumMod val="75000"/>
                  </a:schemeClr>
                </a:solidFill>
              </a:rPr>
              <a:t>мантры</a:t>
            </a:r>
            <a:r>
              <a:rPr lang="ru-RU" sz="3200" b="1" dirty="0" smtClean="0">
                <a:solidFill>
                  <a:schemeClr val="accent1">
                    <a:lumMod val="75000"/>
                  </a:schemeClr>
                </a:solidFill>
              </a:rPr>
              <a:t>:</a:t>
            </a:r>
            <a:r>
              <a:rPr lang="ru-RU" sz="3200" b="1" i="1" dirty="0" smtClean="0">
                <a:solidFill>
                  <a:schemeClr val="accent1">
                    <a:lumMod val="75000"/>
                  </a:schemeClr>
                </a:solidFill>
              </a:rPr>
              <a:t> </a:t>
            </a:r>
            <a:br>
              <a:rPr lang="ru-RU" sz="3200" b="1" i="1" dirty="0" smtClean="0">
                <a:solidFill>
                  <a:schemeClr val="accent1">
                    <a:lumMod val="75000"/>
                  </a:schemeClr>
                </a:solidFill>
              </a:rPr>
            </a:br>
            <a:endParaRPr lang="ru-RU" dirty="0">
              <a:solidFill>
                <a:schemeClr val="accent1">
                  <a:lumMod val="75000"/>
                </a:schemeClr>
              </a:solidFill>
            </a:endParaRPr>
          </a:p>
        </p:txBody>
      </p:sp>
      <p:sp>
        <p:nvSpPr>
          <p:cNvPr id="3" name="Содержимое 2"/>
          <p:cNvSpPr>
            <a:spLocks noGrp="1"/>
          </p:cNvSpPr>
          <p:nvPr>
            <p:ph sz="quarter" idx="1"/>
          </p:nvPr>
        </p:nvSpPr>
        <p:spPr/>
        <p:txBody>
          <a:bodyPr>
            <a:normAutofit fontScale="77500" lnSpcReduction="20000"/>
          </a:bodyPr>
          <a:lstStyle/>
          <a:p>
            <a:r>
              <a:rPr lang="ru-RU" b="1" dirty="0" smtClean="0"/>
              <a:t>«С КАЖДОЙ МИНУТОЙ Я СТАНОВЛЮСЬ ЕЩЕ СИЛЬНЕЕ</a:t>
            </a:r>
            <a:r>
              <a:rPr lang="ru-RU" b="1" dirty="0" smtClean="0"/>
              <a:t>!</a:t>
            </a:r>
          </a:p>
          <a:p>
            <a:endParaRPr lang="ru-RU" b="1" dirty="0" smtClean="0"/>
          </a:p>
          <a:p>
            <a:r>
              <a:rPr lang="ru-RU" b="1" dirty="0" smtClean="0">
                <a:solidFill>
                  <a:srgbClr val="C00000"/>
                </a:solidFill>
              </a:rPr>
              <a:t>С КАЖДЫМ ЧАСОМ Я СТАНОВЛЮСЬ ЕЩЕ СИЛЬНЕЕ</a:t>
            </a:r>
            <a:r>
              <a:rPr lang="ru-RU" b="1" dirty="0" smtClean="0">
                <a:solidFill>
                  <a:srgbClr val="C00000"/>
                </a:solidFill>
              </a:rPr>
              <a:t>!</a:t>
            </a:r>
          </a:p>
          <a:p>
            <a:endParaRPr lang="ru-RU" b="1" dirty="0" smtClean="0">
              <a:solidFill>
                <a:srgbClr val="C00000"/>
              </a:solidFill>
            </a:endParaRPr>
          </a:p>
          <a:p>
            <a:r>
              <a:rPr lang="ru-RU" b="1" dirty="0" smtClean="0"/>
              <a:t>С КАЖДЫМ ДНЕМ Я СТАНОВЛЮСЬ ЕЩЕ СИЛЬНЕЕ</a:t>
            </a:r>
            <a:r>
              <a:rPr lang="ru-RU" b="1" dirty="0" smtClean="0"/>
              <a:t>!</a:t>
            </a:r>
          </a:p>
          <a:p>
            <a:endParaRPr lang="ru-RU" b="1" dirty="0" smtClean="0"/>
          </a:p>
          <a:p>
            <a:r>
              <a:rPr lang="ru-RU" b="1" dirty="0" smtClean="0">
                <a:solidFill>
                  <a:srgbClr val="C00000"/>
                </a:solidFill>
              </a:rPr>
              <a:t>С КАЖДЫМ ГОДОМ Я СТАНОВЛЮСЬ ЕЩЕ СИЛЬНЕЕ!»</a:t>
            </a:r>
          </a:p>
          <a:p>
            <a:endParaRPr lang="ru-RU" dirty="0" smtClean="0"/>
          </a:p>
          <a:p>
            <a:endParaRPr lang="ru-RU" dirty="0"/>
          </a:p>
        </p:txBody>
      </p:sp>
      <p:sp>
        <p:nvSpPr>
          <p:cNvPr id="4" name="Содержимое 3"/>
          <p:cNvSpPr>
            <a:spLocks noGrp="1"/>
          </p:cNvSpPr>
          <p:nvPr>
            <p:ph sz="quarter" idx="2"/>
          </p:nvPr>
        </p:nvSpPr>
        <p:spPr/>
        <p:txBody>
          <a:bodyPr>
            <a:normAutofit fontScale="77500" lnSpcReduction="20000"/>
          </a:bodyPr>
          <a:lstStyle/>
          <a:p>
            <a:r>
              <a:rPr lang="ru-RU" b="1" dirty="0" smtClean="0"/>
              <a:t>«С КАЖДОЙ МИНУТОЙ Я СТАНОВЛЮСЬ ЕЩЕ УВЕРЕННЕЕ</a:t>
            </a:r>
            <a:r>
              <a:rPr lang="ru-RU" b="1" dirty="0" smtClean="0"/>
              <a:t>!</a:t>
            </a:r>
          </a:p>
          <a:p>
            <a:endParaRPr lang="ru-RU" b="1" dirty="0" smtClean="0"/>
          </a:p>
          <a:p>
            <a:r>
              <a:rPr lang="ru-RU" b="1" dirty="0" smtClean="0">
                <a:solidFill>
                  <a:srgbClr val="C00000"/>
                </a:solidFill>
              </a:rPr>
              <a:t>С КАЖДЫМ ЧАСОМ Я СТАНОВЛЮСЬ ЕЩЕ УВЕРЕННЕЕ</a:t>
            </a:r>
            <a:r>
              <a:rPr lang="ru-RU" b="1" dirty="0" smtClean="0">
                <a:solidFill>
                  <a:srgbClr val="C00000"/>
                </a:solidFill>
              </a:rPr>
              <a:t>!</a:t>
            </a:r>
          </a:p>
          <a:p>
            <a:endParaRPr lang="ru-RU" b="1" dirty="0" smtClean="0">
              <a:solidFill>
                <a:srgbClr val="C00000"/>
              </a:solidFill>
            </a:endParaRPr>
          </a:p>
          <a:p>
            <a:r>
              <a:rPr lang="ru-RU" b="1" dirty="0" smtClean="0"/>
              <a:t>С КАЖДЫМ ДНЕМ Я СТАНОВЛЮСЬ ЕЩЕ УВЕРЕННЕЕ</a:t>
            </a:r>
            <a:r>
              <a:rPr lang="ru-RU" b="1" dirty="0" smtClean="0"/>
              <a:t>!</a:t>
            </a:r>
          </a:p>
          <a:p>
            <a:endParaRPr lang="ru-RU" b="1" dirty="0" smtClean="0"/>
          </a:p>
          <a:p>
            <a:r>
              <a:rPr lang="ru-RU" b="1" dirty="0" smtClean="0">
                <a:solidFill>
                  <a:srgbClr val="C00000"/>
                </a:solidFill>
              </a:rPr>
              <a:t>С КАЖДЫМ ГОДОМ Я СТАНОВЛЮСЬ ЕЩЕ УВЕРЕННЕЕ!»</a:t>
            </a:r>
          </a:p>
          <a:p>
            <a:r>
              <a:rPr lang="ru-RU" dirty="0" smtClean="0">
                <a:solidFill>
                  <a:srgbClr val="C00000"/>
                </a:solidFill>
              </a:rPr>
              <a:t> </a:t>
            </a: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7467600" cy="1143000"/>
          </a:xfrm>
        </p:spPr>
        <p:txBody>
          <a:bodyPr/>
          <a:lstStyle/>
          <a:p>
            <a:r>
              <a:rPr lang="ru-RU" b="1" dirty="0" smtClean="0">
                <a:solidFill>
                  <a:srgbClr val="C00000"/>
                </a:solidFill>
              </a:rPr>
              <a:t>Презентация подготовлена по книге:</a:t>
            </a:r>
            <a:endParaRPr lang="ru-RU" b="1" dirty="0">
              <a:solidFill>
                <a:srgbClr val="C00000"/>
              </a:solidFill>
            </a:endParaRPr>
          </a:p>
        </p:txBody>
      </p:sp>
      <p:sp>
        <p:nvSpPr>
          <p:cNvPr id="3" name="Содержимое 2"/>
          <p:cNvSpPr>
            <a:spLocks noGrp="1"/>
          </p:cNvSpPr>
          <p:nvPr>
            <p:ph sz="quarter" idx="1"/>
          </p:nvPr>
        </p:nvSpPr>
        <p:spPr>
          <a:xfrm>
            <a:off x="4499992" y="1340768"/>
            <a:ext cx="3657600" cy="4572000"/>
          </a:xfrm>
        </p:spPr>
        <p:txBody>
          <a:bodyPr/>
          <a:lstStyle/>
          <a:p>
            <a:pPr algn="ctr">
              <a:buNone/>
            </a:pPr>
            <a:r>
              <a:rPr lang="ru-RU" b="1" i="1" dirty="0" smtClean="0">
                <a:solidFill>
                  <a:srgbClr val="C00000"/>
                </a:solidFill>
              </a:rPr>
              <a:t>О чем бы вы ни мечтали, приступайте!</a:t>
            </a:r>
          </a:p>
          <a:p>
            <a:pPr algn="ctr">
              <a:buNone/>
            </a:pPr>
            <a:r>
              <a:rPr lang="ru-RU" b="1" i="1" dirty="0" smtClean="0">
                <a:solidFill>
                  <a:srgbClr val="C00000"/>
                </a:solidFill>
              </a:rPr>
              <a:t/>
            </a:r>
            <a:br>
              <a:rPr lang="ru-RU" b="1" i="1" dirty="0" smtClean="0">
                <a:solidFill>
                  <a:srgbClr val="C00000"/>
                </a:solidFill>
              </a:rPr>
            </a:br>
            <a:r>
              <a:rPr lang="ru-RU" b="1" i="1" dirty="0" smtClean="0">
                <a:solidFill>
                  <a:srgbClr val="C00000"/>
                </a:solidFill>
              </a:rPr>
              <a:t>В дерзости есть гений,</a:t>
            </a:r>
          </a:p>
          <a:p>
            <a:pPr algn="ctr">
              <a:buNone/>
            </a:pPr>
            <a:r>
              <a:rPr lang="ru-RU" b="1" i="1" dirty="0" smtClean="0">
                <a:solidFill>
                  <a:srgbClr val="C00000"/>
                </a:solidFill>
              </a:rPr>
              <a:t> и сила, </a:t>
            </a:r>
          </a:p>
          <a:p>
            <a:pPr algn="ctr">
              <a:buNone/>
            </a:pPr>
            <a:r>
              <a:rPr lang="ru-RU" b="1" i="1" dirty="0" smtClean="0">
                <a:solidFill>
                  <a:srgbClr val="C00000"/>
                </a:solidFill>
              </a:rPr>
              <a:t>и волшебство.</a:t>
            </a:r>
            <a:r>
              <a:rPr lang="ru-RU" i="1" dirty="0" smtClean="0">
                <a:solidFill>
                  <a:srgbClr val="C00000"/>
                </a:solidFill>
              </a:rPr>
              <a:t>							</a:t>
            </a:r>
            <a:r>
              <a:rPr lang="ru-RU" b="1" dirty="0" smtClean="0">
                <a:solidFill>
                  <a:srgbClr val="C00000"/>
                </a:solidFill>
              </a:rPr>
              <a:t>Гете</a:t>
            </a:r>
            <a:endParaRPr lang="ru-RU" dirty="0">
              <a:solidFill>
                <a:srgbClr val="C00000"/>
              </a:solidFill>
            </a:endParaRPr>
          </a:p>
        </p:txBody>
      </p:sp>
      <p:pic>
        <p:nvPicPr>
          <p:cNvPr id="5" name="Содержимое 3" descr="Владимир Довгань, Елена Минилбаева Воспитай своего ребенка миллионером">
            <a:hlinkClick r:id="rId2" tooltip="Владимир Довгань, Елена Минилбаева Воспитай своего ребенка миллионером"/>
          </p:cNvPr>
          <p:cNvPicPr>
            <a:picLocks noGrp="1"/>
          </p:cNvPicPr>
          <p:nvPr>
            <p:ph sz="quarter" idx="2"/>
          </p:nvPr>
        </p:nvPicPr>
        <p:blipFill>
          <a:blip r:embed="rId3"/>
          <a:srcRect/>
          <a:stretch>
            <a:fillRect/>
          </a:stretch>
        </p:blipFill>
        <p:spPr bwMode="auto">
          <a:xfrm>
            <a:off x="683568" y="1412776"/>
            <a:ext cx="3500462" cy="42862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7543800" cy="1143000"/>
          </a:xfrm>
        </p:spPr>
        <p:txBody>
          <a:bodyPr/>
          <a:lstStyle/>
          <a:p>
            <a:pPr algn="ctr"/>
            <a:r>
              <a:rPr lang="ru-RU" b="1" dirty="0" smtClean="0">
                <a:solidFill>
                  <a:schemeClr val="accent1">
                    <a:lumMod val="75000"/>
                  </a:schemeClr>
                </a:solidFill>
              </a:rPr>
              <a:t>3. Вычеркивание плохих слов</a:t>
            </a:r>
            <a:endParaRPr lang="ru-RU" b="1" dirty="0">
              <a:solidFill>
                <a:schemeClr val="accent1">
                  <a:lumMod val="75000"/>
                </a:schemeClr>
              </a:solidFill>
            </a:endParaRPr>
          </a:p>
        </p:txBody>
      </p:sp>
      <p:sp>
        <p:nvSpPr>
          <p:cNvPr id="3" name="Содержимое 2"/>
          <p:cNvSpPr>
            <a:spLocks noGrp="1"/>
          </p:cNvSpPr>
          <p:nvPr>
            <p:ph sz="quarter" idx="2"/>
          </p:nvPr>
        </p:nvSpPr>
        <p:spPr>
          <a:xfrm>
            <a:off x="214282" y="2362200"/>
            <a:ext cx="4071966" cy="4210072"/>
          </a:xfrm>
        </p:spPr>
        <p:txBody>
          <a:bodyPr>
            <a:normAutofit fontScale="92500" lnSpcReduction="20000"/>
          </a:bodyPr>
          <a:lstStyle/>
          <a:p>
            <a:r>
              <a:rPr lang="ru-RU" dirty="0" smtClean="0"/>
              <a:t>болезнь </a:t>
            </a:r>
          </a:p>
          <a:p>
            <a:r>
              <a:rPr lang="ru-RU" dirty="0" smtClean="0"/>
              <a:t>неудачи </a:t>
            </a:r>
          </a:p>
          <a:p>
            <a:r>
              <a:rPr lang="ru-RU" dirty="0" smtClean="0"/>
              <a:t>страх</a:t>
            </a:r>
          </a:p>
          <a:p>
            <a:r>
              <a:rPr lang="ru-RU" dirty="0" smtClean="0"/>
              <a:t> смерть</a:t>
            </a:r>
          </a:p>
          <a:p>
            <a:r>
              <a:rPr lang="ru-RU" dirty="0" smtClean="0"/>
              <a:t> трусость</a:t>
            </a:r>
          </a:p>
          <a:p>
            <a:r>
              <a:rPr lang="ru-RU" dirty="0" smtClean="0"/>
              <a:t> предательство</a:t>
            </a:r>
          </a:p>
          <a:p>
            <a:r>
              <a:rPr lang="ru-RU" dirty="0" smtClean="0"/>
              <a:t> боль </a:t>
            </a:r>
          </a:p>
          <a:p>
            <a:pPr>
              <a:buNone/>
            </a:pPr>
            <a:r>
              <a:rPr lang="ru-RU" b="1" dirty="0" smtClean="0"/>
              <a:t>Вместе со своим ребенком, собрав в кулак всю свою энергию, </a:t>
            </a:r>
            <a:r>
              <a:rPr lang="ru-RU" b="1" u="sng" dirty="0" smtClean="0"/>
              <a:t>вычеркните слова, которые убивают будущее людей. </a:t>
            </a:r>
          </a:p>
          <a:p>
            <a:endParaRPr lang="ru-RU" dirty="0" smtClean="0"/>
          </a:p>
          <a:p>
            <a:endParaRPr lang="ru-RU" dirty="0"/>
          </a:p>
        </p:txBody>
      </p:sp>
      <p:sp>
        <p:nvSpPr>
          <p:cNvPr id="4" name="Содержимое 3"/>
          <p:cNvSpPr>
            <a:spLocks noGrp="1"/>
          </p:cNvSpPr>
          <p:nvPr>
            <p:ph sz="quarter" idx="4"/>
          </p:nvPr>
        </p:nvSpPr>
        <p:spPr>
          <a:xfrm>
            <a:off x="4371974" y="2214554"/>
            <a:ext cx="4271991" cy="4429156"/>
          </a:xfrm>
        </p:spPr>
        <p:txBody>
          <a:bodyPr>
            <a:normAutofit fontScale="92500" lnSpcReduction="20000"/>
          </a:bodyPr>
          <a:lstStyle/>
          <a:p>
            <a:r>
              <a:rPr lang="ru-RU" dirty="0" smtClean="0">
                <a:solidFill>
                  <a:schemeClr val="accent1">
                    <a:lumMod val="75000"/>
                  </a:schemeClr>
                </a:solidFill>
              </a:rPr>
              <a:t>СИЛА</a:t>
            </a:r>
          </a:p>
          <a:p>
            <a:r>
              <a:rPr lang="ru-RU" dirty="0" smtClean="0">
                <a:solidFill>
                  <a:schemeClr val="accent1">
                    <a:lumMod val="75000"/>
                  </a:schemeClr>
                </a:solidFill>
              </a:rPr>
              <a:t>ЛЮБОВЬ</a:t>
            </a:r>
          </a:p>
          <a:p>
            <a:r>
              <a:rPr lang="ru-RU" dirty="0" smtClean="0">
                <a:solidFill>
                  <a:schemeClr val="accent1">
                    <a:lumMod val="75000"/>
                  </a:schemeClr>
                </a:solidFill>
              </a:rPr>
              <a:t>УВЕРЕННОСТЬ</a:t>
            </a:r>
          </a:p>
          <a:p>
            <a:r>
              <a:rPr lang="ru-RU" dirty="0" smtClean="0">
                <a:solidFill>
                  <a:schemeClr val="accent1">
                    <a:lumMod val="75000"/>
                  </a:schemeClr>
                </a:solidFill>
              </a:rPr>
              <a:t>МУДРОСТЬ</a:t>
            </a:r>
          </a:p>
          <a:p>
            <a:r>
              <a:rPr lang="ru-RU" dirty="0" smtClean="0">
                <a:solidFill>
                  <a:schemeClr val="accent1">
                    <a:lumMod val="75000"/>
                  </a:schemeClr>
                </a:solidFill>
              </a:rPr>
              <a:t>КРАСОТА</a:t>
            </a:r>
          </a:p>
          <a:p>
            <a:r>
              <a:rPr lang="ru-RU" dirty="0" smtClean="0">
                <a:solidFill>
                  <a:schemeClr val="accent1">
                    <a:lumMod val="75000"/>
                  </a:schemeClr>
                </a:solidFill>
              </a:rPr>
              <a:t>ДРУЖБА</a:t>
            </a:r>
          </a:p>
          <a:p>
            <a:r>
              <a:rPr lang="ru-RU" dirty="0" smtClean="0">
                <a:solidFill>
                  <a:schemeClr val="accent1">
                    <a:lumMod val="75000"/>
                  </a:schemeClr>
                </a:solidFill>
              </a:rPr>
              <a:t>ЗДОРОВЬЕ</a:t>
            </a:r>
          </a:p>
          <a:p>
            <a:r>
              <a:rPr lang="ru-RU" dirty="0" smtClean="0">
                <a:solidFill>
                  <a:schemeClr val="accent1">
                    <a:lumMod val="75000"/>
                  </a:schemeClr>
                </a:solidFill>
              </a:rPr>
              <a:t>СЧАСТЬЕ</a:t>
            </a:r>
            <a:r>
              <a:rPr lang="ru-RU" dirty="0" smtClean="0"/>
              <a:t> </a:t>
            </a:r>
          </a:p>
          <a:p>
            <a:endParaRPr lang="ru-RU" dirty="0" smtClean="0"/>
          </a:p>
          <a:p>
            <a:pPr>
              <a:buNone/>
            </a:pPr>
            <a:r>
              <a:rPr lang="ru-RU" b="1" u="sng" dirty="0" smtClean="0">
                <a:solidFill>
                  <a:srgbClr val="C00000"/>
                </a:solidFill>
              </a:rPr>
              <a:t>Повесьте этот листочек, это наглядное пособие</a:t>
            </a:r>
          </a:p>
          <a:p>
            <a:pPr>
              <a:buNone/>
            </a:pPr>
            <a:r>
              <a:rPr lang="ru-RU" b="1" u="sng" dirty="0" smtClean="0">
                <a:solidFill>
                  <a:srgbClr val="C00000"/>
                </a:solidFill>
              </a:rPr>
              <a:t> на самом видном месте!</a:t>
            </a:r>
          </a:p>
          <a:p>
            <a:endParaRPr lang="ru-RU" dirty="0"/>
          </a:p>
        </p:txBody>
      </p:sp>
      <p:sp>
        <p:nvSpPr>
          <p:cNvPr id="5" name="Текст 4"/>
          <p:cNvSpPr>
            <a:spLocks noGrp="1"/>
          </p:cNvSpPr>
          <p:nvPr>
            <p:ph type="body" sz="quarter" idx="1"/>
          </p:nvPr>
        </p:nvSpPr>
        <p:spPr>
          <a:xfrm>
            <a:off x="500034" y="1357298"/>
            <a:ext cx="3657600" cy="658368"/>
          </a:xfrm>
        </p:spPr>
        <p:txBody>
          <a:bodyPr/>
          <a:lstStyle/>
          <a:p>
            <a:pPr algn="ctr"/>
            <a:r>
              <a:rPr lang="ru-RU" dirty="0" smtClean="0"/>
              <a:t>слова-убийцы: </a:t>
            </a:r>
            <a:endParaRPr lang="ru-RU" dirty="0"/>
          </a:p>
        </p:txBody>
      </p:sp>
      <p:sp>
        <p:nvSpPr>
          <p:cNvPr id="6" name="Текст 5"/>
          <p:cNvSpPr>
            <a:spLocks noGrp="1"/>
          </p:cNvSpPr>
          <p:nvPr>
            <p:ph type="body" sz="quarter" idx="3"/>
          </p:nvPr>
        </p:nvSpPr>
        <p:spPr>
          <a:xfrm>
            <a:off x="4286248" y="1357298"/>
            <a:ext cx="3657600" cy="658368"/>
          </a:xfrm>
        </p:spPr>
        <p:txBody>
          <a:bodyPr/>
          <a:lstStyle/>
          <a:p>
            <a:pPr algn="ctr"/>
            <a:r>
              <a:rPr lang="ru-RU" dirty="0" smtClean="0"/>
              <a:t>слова успеха:</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29642" cy="654032"/>
          </a:xfrm>
        </p:spPr>
        <p:txBody>
          <a:bodyPr>
            <a:normAutofit fontScale="90000"/>
          </a:bodyPr>
          <a:lstStyle/>
          <a:p>
            <a:r>
              <a:rPr lang="ru-RU" b="1" i="1" dirty="0" smtClean="0">
                <a:solidFill>
                  <a:schemeClr val="accent1">
                    <a:lumMod val="75000"/>
                  </a:schemeClr>
                </a:solidFill>
              </a:rPr>
              <a:t>Познавать мир детям нужно через успех</a:t>
            </a:r>
            <a:r>
              <a:rPr lang="ru-RU" b="1" i="1" dirty="0" smtClean="0"/>
              <a:t> </a:t>
            </a:r>
            <a:endParaRPr lang="ru-RU" dirty="0"/>
          </a:p>
        </p:txBody>
      </p:sp>
      <p:sp>
        <p:nvSpPr>
          <p:cNvPr id="3" name="Содержимое 2"/>
          <p:cNvSpPr>
            <a:spLocks noGrp="1"/>
          </p:cNvSpPr>
          <p:nvPr>
            <p:ph sz="quarter" idx="1"/>
          </p:nvPr>
        </p:nvSpPr>
        <p:spPr>
          <a:xfrm>
            <a:off x="214282" y="1000108"/>
            <a:ext cx="8501122" cy="5857892"/>
          </a:xfrm>
        </p:spPr>
        <p:txBody>
          <a:bodyPr>
            <a:normAutofit fontScale="77500" lnSpcReduction="20000"/>
          </a:bodyPr>
          <a:lstStyle/>
          <a:p>
            <a:pPr marL="0" indent="0" algn="ctr">
              <a:buNone/>
            </a:pPr>
            <a:r>
              <a:rPr lang="ru-RU" sz="2600" b="1" i="1" dirty="0" smtClean="0">
                <a:solidFill>
                  <a:schemeClr val="accent3">
                    <a:lumMod val="60000"/>
                    <a:lumOff val="40000"/>
                  </a:schemeClr>
                </a:solidFill>
              </a:rPr>
              <a:t>Поэтому так важно читать истории людей, успешных в науке, бизнесе, искусстве – во всем. Необходимо перенимать их взгляды и ментальность. </a:t>
            </a:r>
            <a:endParaRPr lang="ru-RU" sz="2600" b="1" i="1" dirty="0" smtClean="0">
              <a:solidFill>
                <a:schemeClr val="accent3">
                  <a:lumMod val="60000"/>
                  <a:lumOff val="40000"/>
                </a:schemeClr>
              </a:solidFill>
            </a:endParaRPr>
          </a:p>
          <a:p>
            <a:pPr marL="0" indent="0" algn="ctr">
              <a:buNone/>
            </a:pPr>
            <a:r>
              <a:rPr lang="ru-RU" sz="2600" b="1" i="1" dirty="0" smtClean="0">
                <a:solidFill>
                  <a:schemeClr val="accent3">
                    <a:lumMod val="60000"/>
                    <a:lumOff val="40000"/>
                  </a:schemeClr>
                </a:solidFill>
              </a:rPr>
              <a:t>Это </a:t>
            </a:r>
            <a:r>
              <a:rPr lang="ru-RU" sz="2600" b="1" i="1" dirty="0" smtClean="0">
                <a:solidFill>
                  <a:schemeClr val="accent3">
                    <a:lumMod val="60000"/>
                    <a:lumOff val="40000"/>
                  </a:schemeClr>
                </a:solidFill>
              </a:rPr>
              <a:t>самый эффективный и точный подход к подбору литературы.</a:t>
            </a:r>
            <a:r>
              <a:rPr lang="ru-RU" sz="2600" b="1" dirty="0" smtClean="0">
                <a:solidFill>
                  <a:schemeClr val="accent3">
                    <a:lumMod val="60000"/>
                    <a:lumOff val="40000"/>
                  </a:schemeClr>
                </a:solidFill>
              </a:rPr>
              <a:t> </a:t>
            </a:r>
          </a:p>
          <a:p>
            <a:pPr algn="ctr">
              <a:buNone/>
            </a:pPr>
            <a:r>
              <a:rPr lang="ru-RU" sz="2600" dirty="0" smtClean="0">
                <a:solidFill>
                  <a:schemeClr val="accent3">
                    <a:lumMod val="60000"/>
                    <a:lumOff val="40000"/>
                  </a:schemeClr>
                </a:solidFill>
              </a:rPr>
              <a:t> </a:t>
            </a:r>
          </a:p>
          <a:p>
            <a:pPr marL="0" indent="0">
              <a:buNone/>
            </a:pPr>
            <a:r>
              <a:rPr lang="ru-RU" dirty="0" smtClean="0"/>
              <a:t>  Предлагаю обратить внимание на книги, которые гарантированно принесут вам и вашему ребенку огромную пользу. Они обязательно должны быть в вашей библиотеке: </a:t>
            </a:r>
          </a:p>
          <a:p>
            <a:endParaRPr lang="ru-RU" dirty="0" smtClean="0"/>
          </a:p>
          <a:p>
            <a:r>
              <a:rPr lang="ru-RU" dirty="0" smtClean="0"/>
              <a:t>1. Наполеон Хилл. «Думай и богатей!»</a:t>
            </a:r>
          </a:p>
          <a:p>
            <a:r>
              <a:rPr lang="ru-RU" dirty="0" smtClean="0"/>
              <a:t>2. Дейл Карнеги. «Искусство приобретать друзей» и все остальные книги, которые написал этот замечательный педагог и автор.</a:t>
            </a:r>
          </a:p>
          <a:p>
            <a:r>
              <a:rPr lang="ru-RU" dirty="0" smtClean="0"/>
              <a:t>3. Джон </a:t>
            </a:r>
            <a:r>
              <a:rPr lang="ru-RU" dirty="0" err="1" smtClean="0"/>
              <a:t>Кехо</a:t>
            </a:r>
            <a:r>
              <a:rPr lang="ru-RU" dirty="0" smtClean="0"/>
              <a:t>. «Подсознание может все».</a:t>
            </a:r>
          </a:p>
          <a:p>
            <a:r>
              <a:rPr lang="ru-RU" dirty="0" smtClean="0"/>
              <a:t>4. Сэм </a:t>
            </a:r>
            <a:r>
              <a:rPr lang="ru-RU" dirty="0" err="1" smtClean="0"/>
              <a:t>Уолтон</a:t>
            </a:r>
            <a:r>
              <a:rPr lang="ru-RU" dirty="0" smtClean="0"/>
              <a:t>. «Сделано в Америке».</a:t>
            </a:r>
          </a:p>
          <a:p>
            <a:r>
              <a:rPr lang="ru-RU" dirty="0" smtClean="0"/>
              <a:t>5. </a:t>
            </a:r>
            <a:r>
              <a:rPr lang="ru-RU" dirty="0" err="1" smtClean="0"/>
              <a:t>Бертил</a:t>
            </a:r>
            <a:r>
              <a:rPr lang="ru-RU" dirty="0" smtClean="0"/>
              <a:t> </a:t>
            </a:r>
            <a:r>
              <a:rPr lang="ru-RU" dirty="0" err="1" smtClean="0"/>
              <a:t>Торекуль</a:t>
            </a:r>
            <a:r>
              <a:rPr lang="ru-RU" dirty="0" smtClean="0"/>
              <a:t>. «Сага об ИКЕА».</a:t>
            </a:r>
          </a:p>
          <a:p>
            <a:r>
              <a:rPr lang="ru-RU" dirty="0" smtClean="0"/>
              <a:t>6. Ли </a:t>
            </a:r>
            <a:r>
              <a:rPr lang="ru-RU" dirty="0" err="1" smtClean="0"/>
              <a:t>Якокка</a:t>
            </a:r>
            <a:r>
              <a:rPr lang="ru-RU" dirty="0" smtClean="0"/>
              <a:t>. «Карьера менеджера».</a:t>
            </a:r>
          </a:p>
          <a:p>
            <a:r>
              <a:rPr lang="ru-RU" dirty="0" smtClean="0"/>
              <a:t>7. </a:t>
            </a:r>
            <a:r>
              <a:rPr lang="ru-RU" dirty="0" err="1" smtClean="0"/>
              <a:t>Говард</a:t>
            </a:r>
            <a:r>
              <a:rPr lang="ru-RU" dirty="0" smtClean="0"/>
              <a:t> Шульц и </a:t>
            </a:r>
            <a:r>
              <a:rPr lang="ru-RU" dirty="0" err="1" smtClean="0"/>
              <a:t>Дори</a:t>
            </a:r>
            <a:r>
              <a:rPr lang="ru-RU" dirty="0" smtClean="0"/>
              <a:t> Джонс </a:t>
            </a:r>
            <a:r>
              <a:rPr lang="ru-RU" dirty="0" err="1" smtClean="0"/>
              <a:t>Йенг</a:t>
            </a:r>
            <a:r>
              <a:rPr lang="ru-RU" dirty="0" smtClean="0"/>
              <a:t>. «Влейте в нее свое сердце».</a:t>
            </a:r>
          </a:p>
          <a:p>
            <a:r>
              <a:rPr lang="ru-RU" dirty="0" smtClean="0"/>
              <a:t>8. Джонатан </a:t>
            </a:r>
            <a:r>
              <a:rPr lang="ru-RU" dirty="0" err="1" smtClean="0"/>
              <a:t>Мэнтл</a:t>
            </a:r>
            <a:r>
              <a:rPr lang="ru-RU" dirty="0" smtClean="0"/>
              <a:t>. «</a:t>
            </a:r>
            <a:r>
              <a:rPr lang="ru-RU" dirty="0" err="1" smtClean="0"/>
              <a:t>Бенеттон</a:t>
            </a:r>
            <a:r>
              <a:rPr lang="ru-RU" dirty="0" smtClean="0"/>
              <a:t>. Семья, бизнес и бренд».</a:t>
            </a:r>
          </a:p>
          <a:p>
            <a:r>
              <a:rPr lang="ru-RU" dirty="0" smtClean="0"/>
              <a:t>9. </a:t>
            </a:r>
            <a:r>
              <a:rPr lang="ru-RU" dirty="0" err="1" smtClean="0"/>
              <a:t>Акио</a:t>
            </a:r>
            <a:r>
              <a:rPr lang="ru-RU" dirty="0" smtClean="0"/>
              <a:t> </a:t>
            </a:r>
            <a:r>
              <a:rPr lang="ru-RU" dirty="0" err="1" smtClean="0"/>
              <a:t>Морита</a:t>
            </a:r>
            <a:r>
              <a:rPr lang="ru-RU" dirty="0" smtClean="0"/>
              <a:t>. «Сделано в Японии: история фирмы ”Сони“».</a:t>
            </a:r>
          </a:p>
          <a:p>
            <a:endParaRPr lang="ru-RU" dirty="0" smtClean="0"/>
          </a:p>
          <a:p>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7467600" cy="1143000"/>
          </a:xfrm>
        </p:spPr>
        <p:txBody>
          <a:bodyPr>
            <a:normAutofit fontScale="90000"/>
          </a:bodyPr>
          <a:lstStyle/>
          <a:p>
            <a:pPr algn="r"/>
            <a:r>
              <a:rPr lang="ru-RU" b="1" dirty="0" smtClean="0">
                <a:solidFill>
                  <a:schemeClr val="accent1">
                    <a:lumMod val="75000"/>
                  </a:schemeClr>
                </a:solidFill>
              </a:rPr>
              <a:t>«Я никогда не сомневался, и это дало мне преимущество перед всем человечеством»</a:t>
            </a:r>
            <a:r>
              <a:rPr lang="ru-RU" dirty="0" smtClean="0">
                <a:solidFill>
                  <a:schemeClr val="accent1">
                    <a:lumMod val="75000"/>
                  </a:schemeClr>
                </a:solidFill>
              </a:rPr>
              <a:t>.</a:t>
            </a:r>
            <a:br>
              <a:rPr lang="ru-RU" dirty="0" smtClean="0">
                <a:solidFill>
                  <a:schemeClr val="accent1">
                    <a:lumMod val="75000"/>
                  </a:schemeClr>
                </a:solidFill>
              </a:rPr>
            </a:br>
            <a:r>
              <a:rPr lang="ru-RU" dirty="0" smtClean="0">
                <a:solidFill>
                  <a:srgbClr val="C00000"/>
                </a:solidFill>
              </a:rPr>
              <a:t>Б.Наполеон</a:t>
            </a:r>
            <a:endParaRPr lang="ru-RU" dirty="0">
              <a:solidFill>
                <a:srgbClr val="C00000"/>
              </a:solidFill>
            </a:endParaRPr>
          </a:p>
        </p:txBody>
      </p:sp>
      <p:sp>
        <p:nvSpPr>
          <p:cNvPr id="4" name="Содержимое 3"/>
          <p:cNvSpPr>
            <a:spLocks noGrp="1"/>
          </p:cNvSpPr>
          <p:nvPr>
            <p:ph sz="quarter" idx="2"/>
          </p:nvPr>
        </p:nvSpPr>
        <p:spPr>
          <a:xfrm>
            <a:off x="4283968" y="1988840"/>
            <a:ext cx="3657600" cy="4572000"/>
          </a:xfrm>
        </p:spPr>
        <p:txBody>
          <a:bodyPr>
            <a:normAutofit fontScale="92500" lnSpcReduction="20000"/>
          </a:bodyPr>
          <a:lstStyle/>
          <a:p>
            <a:pPr algn="ctr">
              <a:buNone/>
            </a:pPr>
            <a:r>
              <a:rPr lang="ru-RU" b="1" u="sng" dirty="0" smtClean="0">
                <a:solidFill>
                  <a:schemeClr val="accent1">
                    <a:lumMod val="75000"/>
                  </a:schemeClr>
                </a:solidFill>
              </a:rPr>
              <a:t>Уверенность – это стержень нашей жизни, мощный гранитный фундамент нашего успеха.</a:t>
            </a:r>
            <a:r>
              <a:rPr lang="ru-RU" dirty="0" smtClean="0"/>
              <a:t> </a:t>
            </a:r>
          </a:p>
          <a:p>
            <a:pPr algn="ctr">
              <a:buNone/>
            </a:pPr>
            <a:endParaRPr lang="ru-RU" dirty="0" smtClean="0"/>
          </a:p>
          <a:p>
            <a:pPr algn="ctr">
              <a:buNone/>
            </a:pPr>
            <a:r>
              <a:rPr lang="ru-RU" b="1" dirty="0" smtClean="0"/>
              <a:t>Уверенность – это очень важная </a:t>
            </a:r>
            <a:r>
              <a:rPr lang="ru-RU" b="1" dirty="0" smtClean="0"/>
              <a:t>категория</a:t>
            </a:r>
          </a:p>
          <a:p>
            <a:pPr>
              <a:buFont typeface="Wingdings" pitchFamily="2" charset="2"/>
              <a:buChar char="q"/>
            </a:pPr>
            <a:r>
              <a:rPr lang="ru-RU" b="1" dirty="0" smtClean="0"/>
              <a:t> </a:t>
            </a:r>
            <a:r>
              <a:rPr lang="ru-RU" b="1" u="sng" dirty="0" smtClean="0"/>
              <a:t>не только успеха</a:t>
            </a:r>
            <a:r>
              <a:rPr lang="ru-RU" b="1" u="sng" dirty="0" smtClean="0"/>
              <a:t>,</a:t>
            </a:r>
          </a:p>
          <a:p>
            <a:pPr>
              <a:buFont typeface="Wingdings" pitchFamily="2" charset="2"/>
              <a:buChar char="q"/>
            </a:pPr>
            <a:r>
              <a:rPr lang="ru-RU" b="1" u="sng" dirty="0" smtClean="0"/>
              <a:t> </a:t>
            </a:r>
            <a:r>
              <a:rPr lang="ru-RU" b="1" u="sng" dirty="0" smtClean="0"/>
              <a:t>но и счастья, </a:t>
            </a:r>
            <a:endParaRPr lang="ru-RU" b="1" u="sng" dirty="0" smtClean="0"/>
          </a:p>
          <a:p>
            <a:pPr>
              <a:buFont typeface="Wingdings" pitchFamily="2" charset="2"/>
              <a:buChar char="q"/>
            </a:pPr>
            <a:r>
              <a:rPr lang="ru-RU" b="1" u="sng" dirty="0" smtClean="0"/>
              <a:t>здоровья</a:t>
            </a:r>
            <a:r>
              <a:rPr lang="ru-RU" b="1" u="sng" dirty="0" smtClean="0"/>
              <a:t>, </a:t>
            </a:r>
            <a:endParaRPr lang="ru-RU" b="1" u="sng" dirty="0" smtClean="0"/>
          </a:p>
          <a:p>
            <a:pPr>
              <a:buFont typeface="Wingdings" pitchFamily="2" charset="2"/>
              <a:buChar char="q"/>
            </a:pPr>
            <a:r>
              <a:rPr lang="ru-RU" b="1" u="sng" dirty="0" smtClean="0"/>
              <a:t>полноценной </a:t>
            </a:r>
            <a:r>
              <a:rPr lang="ru-RU" b="1" u="sng" dirty="0" smtClean="0"/>
              <a:t>жизни</a:t>
            </a:r>
            <a:r>
              <a:rPr lang="ru-RU" b="1" u="sng" dirty="0" smtClean="0"/>
              <a:t>.</a:t>
            </a:r>
            <a:endParaRPr lang="ru-RU" b="1" u="sng" dirty="0" smtClean="0"/>
          </a:p>
        </p:txBody>
      </p:sp>
      <p:pic>
        <p:nvPicPr>
          <p:cNvPr id="5" name="Picture 7" descr="behappy013"/>
          <p:cNvPicPr>
            <a:picLocks noGrp="1" noChangeAspect="1" noChangeArrowheads="1"/>
          </p:cNvPicPr>
          <p:nvPr>
            <p:ph sz="quarter" idx="1"/>
          </p:nvPr>
        </p:nvPicPr>
        <p:blipFill>
          <a:blip r:embed="rId2"/>
          <a:srcRect/>
          <a:stretch>
            <a:fillRect/>
          </a:stretch>
        </p:blipFill>
        <p:spPr>
          <a:xfrm>
            <a:off x="459367" y="1772816"/>
            <a:ext cx="3412534" cy="3888432"/>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plus(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714356"/>
            <a:ext cx="7467600" cy="5759596"/>
          </a:xfrm>
        </p:spPr>
        <p:txBody>
          <a:bodyPr>
            <a:normAutofit/>
          </a:bodyPr>
          <a:lstStyle/>
          <a:p>
            <a:r>
              <a:rPr lang="ru-RU" b="1" dirty="0" smtClean="0"/>
              <a:t>Каждый родитель на земле мечтает, чтобы его ребенок прожил яркую, долгую, интересную, наполненную любовью жизнь.</a:t>
            </a:r>
          </a:p>
          <a:p>
            <a:pPr>
              <a:buNone/>
            </a:pPr>
            <a:r>
              <a:rPr lang="ru-RU" b="1" dirty="0" smtClean="0"/>
              <a:t> </a:t>
            </a:r>
          </a:p>
          <a:p>
            <a:r>
              <a:rPr lang="ru-RU" b="1" dirty="0" smtClean="0"/>
              <a:t>Каждый родитель хочет, чтобы его дети были счастливы.</a:t>
            </a:r>
          </a:p>
          <a:p>
            <a:endParaRPr lang="ru-RU" b="1" dirty="0" smtClean="0"/>
          </a:p>
          <a:p>
            <a:pPr marL="0" indent="0" algn="ctr">
              <a:buNone/>
            </a:pPr>
            <a:r>
              <a:rPr lang="ru-RU" b="1" dirty="0" smtClean="0"/>
              <a:t> </a:t>
            </a:r>
            <a:r>
              <a:rPr lang="ru-RU" b="1" dirty="0" smtClean="0">
                <a:solidFill>
                  <a:schemeClr val="accent3">
                    <a:lumMod val="60000"/>
                    <a:lumOff val="40000"/>
                  </a:schemeClr>
                </a:solidFill>
              </a:rPr>
              <a:t>Можно ли добиться этого, будучи неуверенным, боязливым человеком?</a:t>
            </a:r>
          </a:p>
          <a:p>
            <a:pPr algn="ctr"/>
            <a:endParaRPr lang="ru-RU" b="1" dirty="0" smtClean="0">
              <a:solidFill>
                <a:schemeClr val="accent3">
                  <a:lumMod val="60000"/>
                  <a:lumOff val="40000"/>
                </a:schemeClr>
              </a:solidFill>
            </a:endParaRPr>
          </a:p>
          <a:p>
            <a:pPr marL="0" indent="0" algn="ctr">
              <a:buNone/>
            </a:pPr>
            <a:r>
              <a:rPr lang="ru-RU" b="1" dirty="0" smtClean="0">
                <a:solidFill>
                  <a:schemeClr val="accent3">
                    <a:lumMod val="60000"/>
                    <a:lumOff val="40000"/>
                  </a:schemeClr>
                </a:solidFill>
              </a:rPr>
              <a:t> Конечно, нет. </a:t>
            </a:r>
          </a:p>
          <a:p>
            <a:pPr algn="ctr"/>
            <a:endParaRPr lang="ru-RU" b="1" dirty="0" smtClean="0">
              <a:solidFill>
                <a:schemeClr val="accent3">
                  <a:lumMod val="60000"/>
                  <a:lumOff val="40000"/>
                </a:schemeClr>
              </a:solidFill>
            </a:endParaRPr>
          </a:p>
          <a:p>
            <a:pPr algn="ctr">
              <a:buNone/>
            </a:pPr>
            <a:endParaRPr lang="ru-RU" b="1" u="sng" dirty="0" smtClean="0"/>
          </a:p>
          <a:p>
            <a:pPr algn="ctr">
              <a:buNone/>
            </a:pPr>
            <a:endParaRPr lang="ru-RU" b="1" u="sng" dirty="0" smtClean="0">
              <a:solidFill>
                <a:schemeClr val="accent1">
                  <a:lumMod val="75000"/>
                </a:schemeClr>
              </a:solidFill>
            </a:endParaRPr>
          </a:p>
          <a:p>
            <a:pPr algn="ctr"/>
            <a:endParaRPr lang="ru-RU" dirty="0" smtClean="0"/>
          </a:p>
          <a:p>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654164"/>
          </a:xfrm>
        </p:spPr>
        <p:txBody>
          <a:bodyPr>
            <a:normAutofit fontScale="90000"/>
          </a:bodyPr>
          <a:lstStyle/>
          <a:p>
            <a:pPr algn="ctr"/>
            <a:r>
              <a:rPr lang="ru-RU" b="1" dirty="0" smtClean="0">
                <a:solidFill>
                  <a:schemeClr val="accent1">
                    <a:lumMod val="75000"/>
                  </a:schemeClr>
                </a:solidFill>
              </a:rPr>
              <a:t>Уверенность не связана с властью. </a:t>
            </a:r>
            <a:br>
              <a:rPr lang="ru-RU" b="1" dirty="0" smtClean="0">
                <a:solidFill>
                  <a:schemeClr val="accent1">
                    <a:lumMod val="75000"/>
                  </a:schemeClr>
                </a:solidFill>
              </a:rPr>
            </a:br>
            <a:r>
              <a:rPr lang="ru-RU" b="1" dirty="0" smtClean="0">
                <a:solidFill>
                  <a:schemeClr val="accent1">
                    <a:lumMod val="75000"/>
                  </a:schemeClr>
                </a:solidFill>
              </a:rPr>
              <a:t>Не связана с деньгами. </a:t>
            </a:r>
            <a:br>
              <a:rPr lang="ru-RU" b="1" dirty="0" smtClean="0">
                <a:solidFill>
                  <a:schemeClr val="accent1">
                    <a:lumMod val="75000"/>
                  </a:schemeClr>
                </a:solidFill>
              </a:rPr>
            </a:br>
            <a:r>
              <a:rPr lang="ru-RU" b="1" dirty="0" smtClean="0">
                <a:solidFill>
                  <a:schemeClr val="accent1">
                    <a:lumMod val="75000"/>
                  </a:schemeClr>
                </a:solidFill>
              </a:rPr>
              <a:t>Не связана со славой.</a:t>
            </a:r>
            <a:br>
              <a:rPr lang="ru-RU" b="1" dirty="0" smtClean="0">
                <a:solidFill>
                  <a:schemeClr val="accent1">
                    <a:lumMod val="75000"/>
                  </a:schemeClr>
                </a:solidFill>
              </a:rPr>
            </a:br>
            <a:endParaRPr lang="ru-RU" dirty="0">
              <a:solidFill>
                <a:schemeClr val="accent1">
                  <a:lumMod val="75000"/>
                </a:schemeClr>
              </a:solidFill>
            </a:endParaRPr>
          </a:p>
        </p:txBody>
      </p:sp>
      <p:sp>
        <p:nvSpPr>
          <p:cNvPr id="3" name="Содержимое 2"/>
          <p:cNvSpPr>
            <a:spLocks noGrp="1"/>
          </p:cNvSpPr>
          <p:nvPr>
            <p:ph sz="quarter" idx="1"/>
          </p:nvPr>
        </p:nvSpPr>
        <p:spPr>
          <a:xfrm>
            <a:off x="142844" y="1571612"/>
            <a:ext cx="8643998" cy="5072098"/>
          </a:xfrm>
        </p:spPr>
        <p:txBody>
          <a:bodyPr>
            <a:normAutofit fontScale="85000" lnSpcReduction="10000"/>
          </a:bodyPr>
          <a:lstStyle/>
          <a:p>
            <a:pPr>
              <a:buNone/>
            </a:pPr>
            <a:r>
              <a:rPr lang="ru-RU" dirty="0" smtClean="0"/>
              <a:t> </a:t>
            </a:r>
            <a:endParaRPr lang="ru-RU" dirty="0" smtClean="0">
              <a:solidFill>
                <a:schemeClr val="accent3">
                  <a:lumMod val="60000"/>
                  <a:lumOff val="40000"/>
                </a:schemeClr>
              </a:solidFill>
            </a:endParaRPr>
          </a:p>
          <a:p>
            <a:pPr algn="ctr">
              <a:buNone/>
            </a:pPr>
            <a:r>
              <a:rPr lang="ru-RU" b="1" u="sng" dirty="0" smtClean="0">
                <a:solidFill>
                  <a:schemeClr val="accent3">
                    <a:lumMod val="60000"/>
                    <a:lumOff val="40000"/>
                  </a:schemeClr>
                </a:solidFill>
              </a:rPr>
              <a:t>Уверенность – это гармония между собой и миром и связана она лишь с мироощущением конкретного человека</a:t>
            </a:r>
            <a:r>
              <a:rPr lang="ru-RU" b="1" u="sng" dirty="0" smtClean="0"/>
              <a:t>.</a:t>
            </a:r>
          </a:p>
          <a:p>
            <a:pPr algn="ctr">
              <a:buNone/>
            </a:pPr>
            <a:endParaRPr lang="ru-RU" b="1" dirty="0" smtClean="0"/>
          </a:p>
          <a:p>
            <a:pPr algn="ctr">
              <a:buNone/>
            </a:pPr>
            <a:r>
              <a:rPr lang="ru-RU" b="1" dirty="0" smtClean="0"/>
              <a:t>Нет таких бед и превратностей судьбы, которые могли бы сломить человека, уверенного в себе.</a:t>
            </a:r>
          </a:p>
          <a:p>
            <a:pPr algn="ctr">
              <a:buNone/>
            </a:pPr>
            <a:endParaRPr lang="ru-RU" b="1" dirty="0" smtClean="0"/>
          </a:p>
          <a:p>
            <a:pPr algn="ctr">
              <a:buNone/>
            </a:pPr>
            <a:r>
              <a:rPr lang="ru-RU" dirty="0" smtClean="0"/>
              <a:t> </a:t>
            </a:r>
            <a:r>
              <a:rPr lang="ru-RU" b="1" dirty="0" smtClean="0"/>
              <a:t>Уверенность можно тренировать, как тренируют мышцы, и результат не замедлит сказаться в очень короткое время. </a:t>
            </a:r>
          </a:p>
          <a:p>
            <a:pPr algn="ctr">
              <a:buNone/>
            </a:pPr>
            <a:endParaRPr lang="ru-RU" b="1" dirty="0" smtClean="0"/>
          </a:p>
          <a:p>
            <a:pPr algn="ctr">
              <a:buNone/>
            </a:pPr>
            <a:r>
              <a:rPr lang="ru-RU" b="1" dirty="0" smtClean="0"/>
              <a:t>Уверенность – это качество, которое от рождения дается кому-то больше, кому-то меньше, но путем постоянной тренировки мы можем сделать самих себя уверенными людьми, смело шагающими по жизни.</a:t>
            </a:r>
          </a:p>
          <a:p>
            <a:pPr algn="ctr">
              <a:buNone/>
            </a:pPr>
            <a:r>
              <a:rPr lang="ru-RU" dirty="0" smtClean="0"/>
              <a:t> </a:t>
            </a:r>
          </a:p>
          <a:p>
            <a:pPr algn="ctr">
              <a:buNone/>
            </a:pPr>
            <a:endParaRPr lang="ru-RU" b="1" dirty="0" smtClean="0"/>
          </a:p>
          <a:p>
            <a:pPr algn="ctr">
              <a:buNone/>
            </a:pPr>
            <a:endParaRPr lang="ru-RU" b="1" dirty="0" smtClean="0"/>
          </a:p>
          <a:p>
            <a:pPr algn="ctr">
              <a:buNone/>
            </a:pPr>
            <a:endParaRPr lang="ru-RU"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29642" cy="1582726"/>
          </a:xfrm>
        </p:spPr>
        <p:txBody>
          <a:bodyPr>
            <a:normAutofit fontScale="90000"/>
          </a:bodyPr>
          <a:lstStyle/>
          <a:p>
            <a:pPr algn="ctr"/>
            <a:r>
              <a:rPr lang="ru-RU" b="1" dirty="0" smtClean="0">
                <a:solidFill>
                  <a:schemeClr val="accent3">
                    <a:lumMod val="60000"/>
                    <a:lumOff val="40000"/>
                  </a:schemeClr>
                </a:solidFill>
              </a:rPr>
              <a:t>Почему большинство людей становятся неуверенными, а значит, слабыми и неконкурентоспособными в жизни?</a:t>
            </a:r>
            <a:br>
              <a:rPr lang="ru-RU" b="1" dirty="0" smtClean="0">
                <a:solidFill>
                  <a:schemeClr val="accent3">
                    <a:lumMod val="60000"/>
                    <a:lumOff val="40000"/>
                  </a:schemeClr>
                </a:solidFill>
              </a:rPr>
            </a:br>
            <a:r>
              <a:rPr lang="ru-RU" b="1" dirty="0" smtClean="0">
                <a:solidFill>
                  <a:schemeClr val="accent3">
                    <a:lumMod val="60000"/>
                    <a:lumOff val="40000"/>
                  </a:schemeClr>
                </a:solidFill>
              </a:rPr>
              <a:t> Кто же это делает</a:t>
            </a:r>
            <a:r>
              <a:rPr lang="ru-RU" b="1" dirty="0" smtClean="0">
                <a:solidFill>
                  <a:srgbClr val="FF0000"/>
                </a:solidFill>
              </a:rPr>
              <a:t>?</a:t>
            </a:r>
            <a:endParaRPr lang="ru-RU" b="1" dirty="0">
              <a:solidFill>
                <a:srgbClr val="FF0000"/>
              </a:solidFill>
            </a:endParaRPr>
          </a:p>
        </p:txBody>
      </p:sp>
      <p:sp>
        <p:nvSpPr>
          <p:cNvPr id="3" name="Содержимое 2"/>
          <p:cNvSpPr>
            <a:spLocks noGrp="1"/>
          </p:cNvSpPr>
          <p:nvPr>
            <p:ph sz="quarter" idx="1"/>
          </p:nvPr>
        </p:nvSpPr>
        <p:spPr>
          <a:xfrm>
            <a:off x="251520" y="1857364"/>
            <a:ext cx="8568952" cy="4884004"/>
          </a:xfrm>
        </p:spPr>
        <p:txBody>
          <a:bodyPr>
            <a:normAutofit fontScale="85000" lnSpcReduction="20000"/>
          </a:bodyPr>
          <a:lstStyle/>
          <a:p>
            <a:pPr>
              <a:buNone/>
            </a:pPr>
            <a:r>
              <a:rPr lang="ru-RU" dirty="0" smtClean="0"/>
              <a:t> </a:t>
            </a:r>
          </a:p>
          <a:p>
            <a:pPr marL="0" indent="0">
              <a:buNone/>
            </a:pPr>
            <a:r>
              <a:rPr lang="ru-RU" dirty="0" smtClean="0">
                <a:solidFill>
                  <a:schemeClr val="accent3">
                    <a:lumMod val="60000"/>
                    <a:lumOff val="40000"/>
                  </a:schemeClr>
                </a:solidFill>
              </a:rPr>
              <a:t>Конечно, это мы с вами, родители</a:t>
            </a:r>
            <a:r>
              <a:rPr lang="ru-RU" dirty="0" smtClean="0"/>
              <a:t>.</a:t>
            </a:r>
            <a:r>
              <a:rPr lang="ru-RU" dirty="0" smtClean="0">
                <a:solidFill>
                  <a:schemeClr val="accent3">
                    <a:lumMod val="60000"/>
                    <a:lumOff val="40000"/>
                  </a:schemeClr>
                </a:solidFill>
              </a:rPr>
              <a:t> Конечно, это наше школьное и высшее образование. Это мы – все общество – создаем большинство людей на земле неуверенными. </a:t>
            </a:r>
            <a:r>
              <a:rPr lang="ru-RU" dirty="0" smtClean="0"/>
              <a:t>Наше непонимание важности подсознания, важности развития наших лучших черт, наше непонимание важности воспитания уверенности – причина столь огромного количества несчастных людей.</a:t>
            </a:r>
          </a:p>
          <a:p>
            <a:endParaRPr lang="ru-RU" dirty="0" smtClean="0"/>
          </a:p>
          <a:p>
            <a:pPr marL="0" indent="0">
              <a:buNone/>
            </a:pPr>
            <a:r>
              <a:rPr lang="ru-RU" b="1" u="sng" dirty="0" smtClean="0">
                <a:solidFill>
                  <a:schemeClr val="accent3">
                    <a:lumMod val="60000"/>
                    <a:lumOff val="40000"/>
                  </a:schemeClr>
                </a:solidFill>
              </a:rPr>
              <a:t>Индийские мудрецы говорят: «Относись к своему ребенку, как к лучшему гостю в доме».</a:t>
            </a:r>
            <a:r>
              <a:rPr lang="ru-RU" b="1" dirty="0" smtClean="0">
                <a:solidFill>
                  <a:schemeClr val="accent3">
                    <a:lumMod val="60000"/>
                    <a:lumOff val="40000"/>
                  </a:schemeClr>
                </a:solidFill>
              </a:rPr>
              <a:t> </a:t>
            </a:r>
            <a:r>
              <a:rPr lang="ru-RU" b="1" dirty="0" smtClean="0"/>
              <a:t>Ведь мы воспитываем ребенка всего несколько лет, затем он начинает жить собственной жизнью и нередко покидает родительский кров. Но если мы в эти несколько лет допустили ошибки в его воспитании, потом он десятилетиями будет мучиться, страдать от неуверенности.</a:t>
            </a:r>
            <a:r>
              <a:rPr lang="ru-RU" dirty="0" smtClean="0"/>
              <a:t> Страдать во всех сферах: во взаимоотношениях с противоположным полом, обществом, социумом, в бизнесе, карьере, семье, в отношениях с близкими, родными. </a:t>
            </a:r>
          </a:p>
          <a:p>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725602"/>
          </a:xfrm>
        </p:spPr>
        <p:txBody>
          <a:bodyPr>
            <a:normAutofit fontScale="90000"/>
          </a:bodyPr>
          <a:lstStyle/>
          <a:p>
            <a:pPr algn="ctr"/>
            <a:r>
              <a:rPr lang="ru-RU" b="1" dirty="0" smtClean="0">
                <a:solidFill>
                  <a:schemeClr val="accent1">
                    <a:lumMod val="75000"/>
                  </a:schemeClr>
                </a:solidFill>
              </a:rPr>
              <a:t>Уверенному в себе человеку не нужно унижать других, чтобы самому получить любовь и уважение.</a:t>
            </a:r>
            <a:r>
              <a:rPr lang="ru-RU" dirty="0" smtClean="0"/>
              <a:t/>
            </a:r>
            <a:br>
              <a:rPr lang="ru-RU" dirty="0" smtClean="0"/>
            </a:br>
            <a:endParaRPr lang="ru-RU" dirty="0"/>
          </a:p>
        </p:txBody>
      </p:sp>
      <p:sp>
        <p:nvSpPr>
          <p:cNvPr id="3" name="Содержимое 2"/>
          <p:cNvSpPr>
            <a:spLocks noGrp="1"/>
          </p:cNvSpPr>
          <p:nvPr>
            <p:ph sz="quarter" idx="1"/>
          </p:nvPr>
        </p:nvSpPr>
        <p:spPr>
          <a:xfrm>
            <a:off x="457200" y="1928802"/>
            <a:ext cx="8258204" cy="4286280"/>
          </a:xfrm>
        </p:spPr>
        <p:txBody>
          <a:bodyPr>
            <a:normAutofit lnSpcReduction="10000"/>
          </a:bodyPr>
          <a:lstStyle/>
          <a:p>
            <a:pPr algn="ctr">
              <a:buNone/>
            </a:pPr>
            <a:r>
              <a:rPr lang="ru-RU" b="1" dirty="0" smtClean="0"/>
              <a:t>Неуверенность прикрывается ответной агрессией: маскируется хамством, наглостью, заносчивостью и неуважением к людям. </a:t>
            </a:r>
          </a:p>
          <a:p>
            <a:pPr algn="ctr">
              <a:buNone/>
            </a:pPr>
            <a:r>
              <a:rPr lang="ru-RU" b="1" dirty="0" smtClean="0"/>
              <a:t>Это очень страшно.</a:t>
            </a:r>
          </a:p>
          <a:p>
            <a:pPr algn="ctr">
              <a:buNone/>
            </a:pPr>
            <a:endParaRPr lang="ru-RU" b="1" dirty="0" smtClean="0"/>
          </a:p>
          <a:p>
            <a:pPr algn="ctr">
              <a:buNone/>
            </a:pPr>
            <a:r>
              <a:rPr lang="ru-RU" b="1" dirty="0" smtClean="0"/>
              <a:t> Уверенность – это качество, которое от рождения дается кому-то больше, кому-то меньше, но путем постоянной тренировки мы можем сделать самих себя уверенными людьми, смело шагающими по жизни.</a:t>
            </a:r>
          </a:p>
          <a:p>
            <a:pPr>
              <a:buNone/>
            </a:pPr>
            <a:r>
              <a:rPr lang="ru-RU" dirty="0" smtClean="0"/>
              <a:t> </a:t>
            </a:r>
          </a:p>
          <a:p>
            <a:pPr algn="ctr">
              <a:buNone/>
            </a:pPr>
            <a:endParaRPr lang="ru-RU" b="1" dirty="0" smtClean="0"/>
          </a:p>
          <a:p>
            <a:pPr algn="ctr"/>
            <a:endParaRPr lang="ru-RU"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solidFill>
                  <a:schemeClr val="accent1">
                    <a:lumMod val="75000"/>
                  </a:schemeClr>
                </a:solidFill>
              </a:rPr>
              <a:t>С чего же начать тренировку уверенности?</a:t>
            </a:r>
            <a:br>
              <a:rPr lang="ru-RU" b="1" dirty="0" smtClean="0">
                <a:solidFill>
                  <a:schemeClr val="accent1">
                    <a:lumMod val="75000"/>
                  </a:schemeClr>
                </a:solidFill>
              </a:rPr>
            </a:br>
            <a:endParaRPr lang="ru-RU" b="1" dirty="0">
              <a:solidFill>
                <a:schemeClr val="accent1">
                  <a:lumMod val="75000"/>
                </a:schemeClr>
              </a:solidFill>
            </a:endParaRPr>
          </a:p>
        </p:txBody>
      </p:sp>
      <p:sp>
        <p:nvSpPr>
          <p:cNvPr id="3" name="Содержимое 2"/>
          <p:cNvSpPr>
            <a:spLocks noGrp="1"/>
          </p:cNvSpPr>
          <p:nvPr>
            <p:ph sz="quarter" idx="1"/>
          </p:nvPr>
        </p:nvSpPr>
        <p:spPr>
          <a:xfrm>
            <a:off x="457200" y="1600200"/>
            <a:ext cx="8258204" cy="4873752"/>
          </a:xfrm>
        </p:spPr>
        <p:txBody>
          <a:bodyPr/>
          <a:lstStyle/>
          <a:p>
            <a:pPr algn="ctr">
              <a:buNone/>
            </a:pPr>
            <a:r>
              <a:rPr lang="ru-RU" b="1" dirty="0" smtClean="0">
                <a:solidFill>
                  <a:schemeClr val="accent3">
                    <a:lumMod val="60000"/>
                    <a:lumOff val="40000"/>
                  </a:schemeClr>
                </a:solidFill>
              </a:rPr>
              <a:t>С трех главных факторов</a:t>
            </a:r>
            <a:r>
              <a:rPr lang="ru-RU" b="1" dirty="0" smtClean="0"/>
              <a:t>: </a:t>
            </a:r>
          </a:p>
          <a:p>
            <a:r>
              <a:rPr lang="ru-RU" b="1" dirty="0" smtClean="0">
                <a:solidFill>
                  <a:schemeClr val="accent1">
                    <a:lumMod val="75000"/>
                  </a:schemeClr>
                </a:solidFill>
              </a:rPr>
              <a:t>слов, </a:t>
            </a:r>
          </a:p>
          <a:p>
            <a:endParaRPr lang="ru-RU" b="1" dirty="0" smtClean="0">
              <a:solidFill>
                <a:schemeClr val="accent1">
                  <a:lumMod val="75000"/>
                </a:schemeClr>
              </a:solidFill>
            </a:endParaRPr>
          </a:p>
          <a:p>
            <a:r>
              <a:rPr lang="ru-RU" b="1" dirty="0" smtClean="0">
                <a:solidFill>
                  <a:schemeClr val="accent1">
                    <a:lumMod val="75000"/>
                  </a:schemeClr>
                </a:solidFill>
              </a:rPr>
              <a:t>нашей осанки, </a:t>
            </a:r>
          </a:p>
          <a:p>
            <a:endParaRPr lang="ru-RU" b="1" dirty="0" smtClean="0">
              <a:solidFill>
                <a:schemeClr val="accent1">
                  <a:lumMod val="75000"/>
                </a:schemeClr>
              </a:solidFill>
            </a:endParaRPr>
          </a:p>
          <a:p>
            <a:r>
              <a:rPr lang="ru-RU" b="1" dirty="0" smtClean="0">
                <a:solidFill>
                  <a:schemeClr val="accent1">
                    <a:lumMod val="75000"/>
                  </a:schemeClr>
                </a:solidFill>
              </a:rPr>
              <a:t>наших мыслей.</a:t>
            </a:r>
          </a:p>
          <a:p>
            <a:pPr>
              <a:buNone/>
            </a:pPr>
            <a:r>
              <a:rPr lang="ru-RU" b="1" dirty="0" smtClean="0">
                <a:solidFill>
                  <a:schemeClr val="accent1">
                    <a:lumMod val="75000"/>
                  </a:schemeClr>
                </a:solidFill>
              </a:rPr>
              <a:t> </a:t>
            </a:r>
          </a:p>
          <a:p>
            <a:pPr algn="ctr">
              <a:buNone/>
            </a:pPr>
            <a:r>
              <a:rPr lang="ru-RU" b="1" dirty="0" smtClean="0"/>
              <a:t>Это три кита, </a:t>
            </a:r>
          </a:p>
          <a:p>
            <a:pPr algn="ctr">
              <a:buNone/>
            </a:pPr>
            <a:r>
              <a:rPr lang="ru-RU" b="1" dirty="0" smtClean="0"/>
              <a:t>на которых базируется наша уверенность в себе. </a:t>
            </a:r>
            <a:endParaRPr lang="ru-RU"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FF0000"/>
                </a:solidFill>
              </a:rPr>
              <a:t>Слова , которые придают уверенность</a:t>
            </a:r>
            <a:endParaRPr lang="ru-RU" b="1" dirty="0">
              <a:solidFill>
                <a:srgbClr val="FF0000"/>
              </a:solidFill>
            </a:endParaRPr>
          </a:p>
        </p:txBody>
      </p:sp>
      <p:sp>
        <p:nvSpPr>
          <p:cNvPr id="3" name="Содержимое 2"/>
          <p:cNvSpPr>
            <a:spLocks noGrp="1"/>
          </p:cNvSpPr>
          <p:nvPr>
            <p:ph sz="quarter" idx="1"/>
          </p:nvPr>
        </p:nvSpPr>
        <p:spPr>
          <a:xfrm>
            <a:off x="214282" y="1600200"/>
            <a:ext cx="8643998" cy="5043510"/>
          </a:xfrm>
        </p:spPr>
        <p:txBody>
          <a:bodyPr>
            <a:normAutofit/>
          </a:bodyPr>
          <a:lstStyle/>
          <a:p>
            <a:pPr marL="0" indent="0">
              <a:buNone/>
            </a:pPr>
            <a:r>
              <a:rPr lang="ru-RU" dirty="0" smtClean="0"/>
              <a:t>	Если вы постоянно говорите своему ребенку, что</a:t>
            </a:r>
          </a:p>
          <a:p>
            <a:pPr>
              <a:buFont typeface="Wingdings" pitchFamily="2" charset="2"/>
              <a:buChar char="q"/>
            </a:pPr>
            <a:r>
              <a:rPr lang="ru-RU" dirty="0" smtClean="0"/>
              <a:t> 	он – уверенный, </a:t>
            </a:r>
          </a:p>
          <a:p>
            <a:pPr>
              <a:buFont typeface="Wingdings" pitchFamily="2" charset="2"/>
              <a:buChar char="q"/>
            </a:pPr>
            <a:r>
              <a:rPr lang="ru-RU" dirty="0" smtClean="0"/>
              <a:t>	он родился под счастливой звездой, </a:t>
            </a:r>
          </a:p>
          <a:p>
            <a:pPr>
              <a:buFont typeface="Wingdings" pitchFamily="2" charset="2"/>
              <a:buChar char="q"/>
            </a:pPr>
            <a:r>
              <a:rPr lang="ru-RU" dirty="0" smtClean="0"/>
              <a:t>	он смелый, </a:t>
            </a:r>
          </a:p>
          <a:p>
            <a:pPr>
              <a:buFont typeface="Wingdings" pitchFamily="2" charset="2"/>
              <a:buChar char="q"/>
            </a:pPr>
            <a:r>
              <a:rPr lang="ru-RU" dirty="0" smtClean="0"/>
              <a:t>	у него маленькое, но отважное сердце, </a:t>
            </a:r>
          </a:p>
          <a:p>
            <a:pPr>
              <a:buFont typeface="Wingdings" pitchFamily="2" charset="2"/>
              <a:buChar char="q"/>
            </a:pPr>
            <a:r>
              <a:rPr lang="ru-RU" dirty="0" smtClean="0"/>
              <a:t>	он от природы наделен невиданной сказочной смелостью,</a:t>
            </a:r>
          </a:p>
          <a:p>
            <a:pPr algn="ctr">
              <a:buNone/>
            </a:pPr>
            <a:r>
              <a:rPr lang="ru-RU" dirty="0" smtClean="0"/>
              <a:t> </a:t>
            </a:r>
            <a:r>
              <a:rPr lang="ru-RU" dirty="0" smtClean="0">
                <a:solidFill>
                  <a:srgbClr val="C00000"/>
                </a:solidFill>
              </a:rPr>
              <a:t>можете быть уверены: так оно и будет!</a:t>
            </a:r>
            <a:r>
              <a:rPr lang="ru-RU" dirty="0" smtClean="0">
                <a:solidFill>
                  <a:schemeClr val="accent3">
                    <a:lumMod val="60000"/>
                    <a:lumOff val="40000"/>
                  </a:schemeClr>
                </a:solidFill>
              </a:rPr>
              <a:t> </a:t>
            </a:r>
            <a:endParaRPr lang="ru-RU" dirty="0" smtClean="0">
              <a:solidFill>
                <a:schemeClr val="accent3">
                  <a:lumMod val="60000"/>
                  <a:lumOff val="40000"/>
                </a:schemeClr>
              </a:solidFill>
            </a:endParaRPr>
          </a:p>
          <a:p>
            <a:pPr>
              <a:buNone/>
            </a:pPr>
            <a:r>
              <a:rPr lang="ru-RU" dirty="0" smtClean="0">
                <a:solidFill>
                  <a:schemeClr val="accent3">
                    <a:lumMod val="60000"/>
                    <a:lumOff val="40000"/>
                  </a:schemeClr>
                </a:solidFill>
              </a:rPr>
              <a:t>Можно добавить, что ему эта уверенность передалась от предков, которые были удивительными, исключительными людьми, и в нем воплотились эти гены уверенного, сильного, храброго человека. </a:t>
            </a:r>
            <a:endParaRPr lang="ru-RU" dirty="0">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solidFill>
                  <a:srgbClr val="FF0000"/>
                </a:solidFill>
              </a:rPr>
              <a:t>Второй способ воспитывать уверенность в своем ребенке – это, конечно, осанка. </a:t>
            </a:r>
            <a:endParaRPr lang="ru-RU" b="1" dirty="0">
              <a:solidFill>
                <a:srgbClr val="FF0000"/>
              </a:solidFill>
            </a:endParaRPr>
          </a:p>
        </p:txBody>
      </p:sp>
      <p:sp>
        <p:nvSpPr>
          <p:cNvPr id="3" name="Содержимое 2"/>
          <p:cNvSpPr>
            <a:spLocks noGrp="1"/>
          </p:cNvSpPr>
          <p:nvPr>
            <p:ph sz="quarter" idx="1"/>
          </p:nvPr>
        </p:nvSpPr>
        <p:spPr>
          <a:xfrm>
            <a:off x="457200" y="1600200"/>
            <a:ext cx="8115328" cy="4873752"/>
          </a:xfrm>
        </p:spPr>
        <p:txBody>
          <a:bodyPr/>
          <a:lstStyle/>
          <a:p>
            <a:pPr>
              <a:buNone/>
            </a:pPr>
            <a:r>
              <a:rPr lang="ru-RU" dirty="0" smtClean="0"/>
              <a:t>Сделайте так, чтобы ваш ребенок выходил из дома с прямой спиной, с расправленными плечами и приподнятым подбородком!</a:t>
            </a:r>
          </a:p>
          <a:p>
            <a:pPr>
              <a:buNone/>
            </a:pPr>
            <a:r>
              <a:rPr lang="ru-RU" dirty="0" smtClean="0"/>
              <a:t> </a:t>
            </a:r>
            <a:r>
              <a:rPr lang="ru-RU" b="1" dirty="0" smtClean="0"/>
              <a:t>Осанка уверенного человека – это:</a:t>
            </a:r>
          </a:p>
          <a:p>
            <a:r>
              <a:rPr lang="ru-RU" dirty="0" smtClean="0"/>
              <a:t>- мгновенное изменение химического состава крови, </a:t>
            </a:r>
          </a:p>
          <a:p>
            <a:r>
              <a:rPr lang="ru-RU" dirty="0" smtClean="0"/>
              <a:t>-изменение психики,</a:t>
            </a:r>
          </a:p>
          <a:p>
            <a:r>
              <a:rPr lang="ru-RU" dirty="0" smtClean="0"/>
              <a:t>- нашей метаболической памяти</a:t>
            </a:r>
          </a:p>
          <a:p>
            <a:r>
              <a:rPr lang="ru-RU" dirty="0" smtClean="0"/>
              <a:t>- и даже потока гормонов.</a:t>
            </a:r>
          </a:p>
          <a:p>
            <a:pPr algn="ctr">
              <a:buNone/>
            </a:pPr>
            <a:r>
              <a:rPr lang="ru-RU" dirty="0" smtClean="0"/>
              <a:t> </a:t>
            </a:r>
            <a:r>
              <a:rPr lang="ru-RU" dirty="0" smtClean="0">
                <a:solidFill>
                  <a:srgbClr val="FF0000"/>
                </a:solidFill>
              </a:rPr>
              <a:t>Это научно доказанный факт! </a:t>
            </a:r>
          </a:p>
          <a:p>
            <a:pPr algn="ctr">
              <a:buNone/>
            </a:pPr>
            <a:r>
              <a:rPr lang="ru-RU" b="1" dirty="0" smtClean="0"/>
              <a:t>Через осанку мы серьезным образом влияем на свое подсознание, на внутренний мир! </a:t>
            </a:r>
            <a:endParaRPr lang="ru-RU" b="1"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86766" cy="1225536"/>
          </a:xfrm>
        </p:spPr>
        <p:txBody>
          <a:bodyPr>
            <a:normAutofit fontScale="90000"/>
          </a:bodyPr>
          <a:lstStyle/>
          <a:p>
            <a:pPr algn="ctr"/>
            <a:r>
              <a:rPr lang="ru-RU" b="1" dirty="0" smtClean="0"/>
              <a:t/>
            </a:r>
            <a:br>
              <a:rPr lang="ru-RU" b="1" dirty="0" smtClean="0"/>
            </a:br>
            <a:r>
              <a:rPr lang="ru-RU" b="1" i="1" dirty="0" smtClean="0">
                <a:solidFill>
                  <a:schemeClr val="accent1"/>
                </a:solidFill>
              </a:rPr>
              <a:t>Книга посвящается самым совершенным жителям нашей планеты – нашим детям.</a:t>
            </a:r>
            <a:br>
              <a:rPr lang="ru-RU" b="1" i="1" dirty="0" smtClean="0">
                <a:solidFill>
                  <a:schemeClr val="accent1"/>
                </a:solidFill>
              </a:rPr>
            </a:br>
            <a:endParaRPr lang="ru-RU" dirty="0"/>
          </a:p>
        </p:txBody>
      </p:sp>
      <p:sp>
        <p:nvSpPr>
          <p:cNvPr id="3" name="Содержимое 2"/>
          <p:cNvSpPr>
            <a:spLocks noGrp="1"/>
          </p:cNvSpPr>
          <p:nvPr>
            <p:ph sz="quarter" idx="1"/>
          </p:nvPr>
        </p:nvSpPr>
        <p:spPr/>
        <p:txBody>
          <a:bodyPr>
            <a:normAutofit fontScale="85000" lnSpcReduction="10000"/>
          </a:bodyPr>
          <a:lstStyle/>
          <a:p>
            <a:r>
              <a:rPr lang="ru-RU" dirty="0" smtClean="0">
                <a:solidFill>
                  <a:schemeClr val="accent3">
                    <a:lumMod val="60000"/>
                    <a:lumOff val="40000"/>
                  </a:schemeClr>
                </a:solidFill>
              </a:rPr>
              <a:t>Самое дорогое, что у нас есть – это дети. </a:t>
            </a:r>
          </a:p>
          <a:p>
            <a:endParaRPr lang="ru-RU" dirty="0" smtClean="0">
              <a:solidFill>
                <a:schemeClr val="accent3">
                  <a:lumMod val="60000"/>
                  <a:lumOff val="40000"/>
                </a:schemeClr>
              </a:solidFill>
            </a:endParaRPr>
          </a:p>
          <a:p>
            <a:r>
              <a:rPr lang="ru-RU" dirty="0" smtClean="0">
                <a:solidFill>
                  <a:schemeClr val="accent3">
                    <a:lumMod val="60000"/>
                    <a:lumOff val="40000"/>
                  </a:schemeClr>
                </a:solidFill>
              </a:rPr>
              <a:t>Я глубоко убежден, что все дети талантливы, все дети – творцы.</a:t>
            </a:r>
          </a:p>
          <a:p>
            <a:pPr>
              <a:buNone/>
            </a:pPr>
            <a:r>
              <a:rPr lang="ru-RU" dirty="0" smtClean="0">
                <a:solidFill>
                  <a:schemeClr val="accent3">
                    <a:lumMod val="60000"/>
                    <a:lumOff val="40000"/>
                  </a:schemeClr>
                </a:solidFill>
              </a:rPr>
              <a:t> </a:t>
            </a:r>
          </a:p>
          <a:p>
            <a:r>
              <a:rPr lang="ru-RU" dirty="0" smtClean="0">
                <a:solidFill>
                  <a:schemeClr val="accent3">
                    <a:lumMod val="60000"/>
                    <a:lumOff val="40000"/>
                  </a:schemeClr>
                </a:solidFill>
              </a:rPr>
              <a:t>Больше того, ученые утверждают, что каждый ребенок в своем потенциале способен усвоить все знания мира. </a:t>
            </a:r>
            <a:endParaRPr lang="ru-RU" i="1" dirty="0" smtClean="0">
              <a:solidFill>
                <a:schemeClr val="accent3">
                  <a:lumMod val="60000"/>
                  <a:lumOff val="40000"/>
                </a:schemeClr>
              </a:solidFill>
            </a:endParaRPr>
          </a:p>
          <a:p>
            <a:endParaRPr lang="ru-RU" dirty="0">
              <a:solidFill>
                <a:schemeClr val="accent3">
                  <a:lumMod val="60000"/>
                  <a:lumOff val="40000"/>
                </a:schemeClr>
              </a:solidFill>
            </a:endParaRPr>
          </a:p>
        </p:txBody>
      </p:sp>
      <p:sp>
        <p:nvSpPr>
          <p:cNvPr id="4" name="Содержимое 3"/>
          <p:cNvSpPr>
            <a:spLocks noGrp="1"/>
          </p:cNvSpPr>
          <p:nvPr>
            <p:ph sz="quarter" idx="2"/>
          </p:nvPr>
        </p:nvSpPr>
        <p:spPr/>
        <p:txBody>
          <a:bodyPr>
            <a:normAutofit fontScale="85000" lnSpcReduction="10000"/>
          </a:bodyPr>
          <a:lstStyle/>
          <a:p>
            <a:r>
              <a:rPr lang="ru-RU" dirty="0" smtClean="0"/>
              <a:t>Почему же многие из них вырастают серыми, незаметными личностями?  </a:t>
            </a:r>
          </a:p>
          <a:p>
            <a:endParaRPr lang="ru-RU" dirty="0" smtClean="0"/>
          </a:p>
          <a:p>
            <a:r>
              <a:rPr lang="ru-RU" dirty="0" smtClean="0"/>
              <a:t>Откуда на земле берутся неудачники, больные, озлобленные люди?</a:t>
            </a:r>
          </a:p>
          <a:p>
            <a:endParaRPr lang="ru-RU" dirty="0" smtClean="0"/>
          </a:p>
          <a:p>
            <a:r>
              <a:rPr lang="ru-RU" dirty="0" smtClean="0"/>
              <a:t> В чем причина того, что огромное большинство детей, став взрослыми, не могут реализовать себя в полной мере?</a:t>
            </a:r>
          </a:p>
          <a:p>
            <a:endParaRPr lang="ru-RU"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82594"/>
          </a:xfrm>
        </p:spPr>
        <p:txBody>
          <a:bodyPr/>
          <a:lstStyle/>
          <a:p>
            <a:pPr algn="ctr"/>
            <a:r>
              <a:rPr lang="ru-RU" b="1" dirty="0" smtClean="0">
                <a:solidFill>
                  <a:srgbClr val="FF0000"/>
                </a:solidFill>
              </a:rPr>
              <a:t>третье – это мысли. </a:t>
            </a:r>
            <a:endParaRPr lang="ru-RU" b="1" dirty="0">
              <a:solidFill>
                <a:srgbClr val="FF0000"/>
              </a:solidFill>
            </a:endParaRPr>
          </a:p>
        </p:txBody>
      </p:sp>
      <p:sp>
        <p:nvSpPr>
          <p:cNvPr id="3" name="Содержимое 2"/>
          <p:cNvSpPr>
            <a:spLocks noGrp="1"/>
          </p:cNvSpPr>
          <p:nvPr>
            <p:ph sz="quarter" idx="1"/>
          </p:nvPr>
        </p:nvSpPr>
        <p:spPr>
          <a:xfrm>
            <a:off x="457200" y="1285860"/>
            <a:ext cx="8186766" cy="5188092"/>
          </a:xfrm>
        </p:spPr>
        <p:txBody>
          <a:bodyPr>
            <a:normAutofit fontScale="92500" lnSpcReduction="20000"/>
          </a:bodyPr>
          <a:lstStyle/>
          <a:p>
            <a:pPr algn="ctr">
              <a:buNone/>
            </a:pPr>
            <a:r>
              <a:rPr lang="ru-RU" b="1" dirty="0" smtClean="0">
                <a:solidFill>
                  <a:srgbClr val="FF0000"/>
                </a:solidFill>
              </a:rPr>
              <a:t>Мысли материальны:</a:t>
            </a:r>
          </a:p>
          <a:p>
            <a:pPr algn="ctr"/>
            <a:r>
              <a:rPr lang="ru-RU" dirty="0" smtClean="0"/>
              <a:t> </a:t>
            </a:r>
            <a:r>
              <a:rPr lang="ru-RU" u="sng" dirty="0" smtClean="0"/>
              <a:t>Плохие мысли притягивают неудачу.</a:t>
            </a:r>
          </a:p>
          <a:p>
            <a:pPr algn="ctr"/>
            <a:r>
              <a:rPr lang="ru-RU" u="sng" dirty="0" smtClean="0"/>
              <a:t> Хорошие, светлые мысли притягивают успех</a:t>
            </a:r>
            <a:r>
              <a:rPr lang="ru-RU" dirty="0" smtClean="0"/>
              <a:t>. </a:t>
            </a:r>
          </a:p>
          <a:p>
            <a:pPr>
              <a:buNone/>
            </a:pPr>
            <a:r>
              <a:rPr lang="ru-RU" dirty="0" smtClean="0"/>
              <a:t>Для того, чтобы мысли, которые живут в голове ребенка, пусть даже ему сорок лет, работали не против него, не разрушали его судьбу, не разрушали его психику, а создавали образ уверенного человека, </a:t>
            </a:r>
            <a:r>
              <a:rPr lang="ru-RU" u="sng" dirty="0" smtClean="0"/>
              <a:t>мы должны контролировать поток информации</a:t>
            </a:r>
            <a:r>
              <a:rPr lang="ru-RU" dirty="0" smtClean="0"/>
              <a:t>. Читать с ним не абы что, а книги о героических деяниях, о людях, которые преодолели все мыслимые и немыслимые препятствия, о великих людях. Этими примерами мы укрепляем его веру в человеческие силы. Посмотрите на своего ребенка, когда вы читаете о храбрецах, о героях, о богатырях. Как горят его глаза, как он весь напружинивается, словно это он сам пробирается в стан врага, словно это он несется по прериям</a:t>
            </a:r>
            <a:r>
              <a:rPr lang="ru-RU" dirty="0" smtClean="0"/>
              <a:t>!</a:t>
            </a:r>
          </a:p>
          <a:p>
            <a:pPr algn="ctr">
              <a:buNone/>
            </a:pPr>
            <a:r>
              <a:rPr lang="ru-RU" dirty="0" smtClean="0"/>
              <a:t> </a:t>
            </a:r>
            <a:r>
              <a:rPr lang="ru-RU" b="1" u="sng" dirty="0" smtClean="0"/>
              <a:t>В ментальном смысле так оно и есть. </a:t>
            </a:r>
            <a:endParaRPr lang="ru-RU" b="1" u="sng"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58204" cy="2011354"/>
          </a:xfrm>
        </p:spPr>
        <p:txBody>
          <a:bodyPr>
            <a:normAutofit fontScale="90000"/>
          </a:bodyPr>
          <a:lstStyle/>
          <a:p>
            <a:pPr algn="r"/>
            <a:r>
              <a:rPr lang="ru-RU" b="1" dirty="0" smtClean="0">
                <a:solidFill>
                  <a:srgbClr val="FF0000"/>
                </a:solidFill>
              </a:rPr>
              <a:t>«Для меня нет ничего невозможного», – </a:t>
            </a:r>
            <a:r>
              <a:rPr lang="ru-RU" dirty="0" smtClean="0">
                <a:solidFill>
                  <a:srgbClr val="FF0000"/>
                </a:solidFill>
              </a:rPr>
              <a:t>эти слова были девизом Генри Форда.</a:t>
            </a:r>
            <a:r>
              <a:rPr lang="ru-RU" dirty="0" smtClean="0"/>
              <a:t/>
            </a:r>
            <a:br>
              <a:rPr lang="ru-RU" dirty="0" smtClean="0"/>
            </a:br>
            <a:r>
              <a:rPr lang="ru-RU" dirty="0" smtClean="0"/>
              <a:t> </a:t>
            </a:r>
            <a:br>
              <a:rPr lang="ru-RU" dirty="0" smtClean="0"/>
            </a:br>
            <a:endParaRPr lang="ru-RU" dirty="0"/>
          </a:p>
        </p:txBody>
      </p:sp>
      <p:sp>
        <p:nvSpPr>
          <p:cNvPr id="3" name="Содержимое 2"/>
          <p:cNvSpPr>
            <a:spLocks noGrp="1"/>
          </p:cNvSpPr>
          <p:nvPr>
            <p:ph sz="quarter" idx="1"/>
          </p:nvPr>
        </p:nvSpPr>
        <p:spPr>
          <a:xfrm>
            <a:off x="457200" y="1428736"/>
            <a:ext cx="8115328" cy="5214974"/>
          </a:xfrm>
        </p:spPr>
        <p:txBody>
          <a:bodyPr>
            <a:normAutofit fontScale="55000" lnSpcReduction="20000"/>
          </a:bodyPr>
          <a:lstStyle/>
          <a:p>
            <a:pPr>
              <a:buNone/>
            </a:pPr>
            <a:r>
              <a:rPr lang="ru-RU" sz="3600" b="1" dirty="0" smtClean="0"/>
              <a:t>Четыре главных урока, урока большого успеха в жизни, которые следует преподавать в школе:</a:t>
            </a:r>
          </a:p>
          <a:p>
            <a:pPr>
              <a:buNone/>
            </a:pPr>
            <a:endParaRPr lang="ru-RU" sz="3600" b="1" dirty="0" smtClean="0"/>
          </a:p>
          <a:p>
            <a:r>
              <a:rPr lang="ru-RU" sz="3600" dirty="0" smtClean="0"/>
              <a:t>Первый урок – </a:t>
            </a:r>
            <a:r>
              <a:rPr lang="ru-RU" sz="3600" dirty="0" smtClean="0">
                <a:solidFill>
                  <a:srgbClr val="FF0000"/>
                </a:solidFill>
              </a:rPr>
              <a:t>«Счастье».</a:t>
            </a:r>
          </a:p>
          <a:p>
            <a:endParaRPr lang="ru-RU" sz="3600" dirty="0" smtClean="0"/>
          </a:p>
          <a:p>
            <a:r>
              <a:rPr lang="ru-RU" sz="3600" dirty="0" smtClean="0"/>
              <a:t>Второй урок – </a:t>
            </a:r>
            <a:r>
              <a:rPr lang="ru-RU" sz="3600" dirty="0" smtClean="0">
                <a:solidFill>
                  <a:srgbClr val="FF0000"/>
                </a:solidFill>
              </a:rPr>
              <a:t>«Уверенность».</a:t>
            </a:r>
          </a:p>
          <a:p>
            <a:endParaRPr lang="ru-RU" sz="3600" dirty="0" smtClean="0"/>
          </a:p>
          <a:p>
            <a:r>
              <a:rPr lang="ru-RU" sz="3600" dirty="0" smtClean="0"/>
              <a:t>Третий – </a:t>
            </a:r>
            <a:r>
              <a:rPr lang="ru-RU" sz="3600" dirty="0" smtClean="0">
                <a:solidFill>
                  <a:srgbClr val="FF0000"/>
                </a:solidFill>
              </a:rPr>
              <a:t>«Позитивные мысли».</a:t>
            </a:r>
          </a:p>
          <a:p>
            <a:endParaRPr lang="ru-RU" sz="3600" dirty="0" smtClean="0"/>
          </a:p>
          <a:p>
            <a:r>
              <a:rPr lang="ru-RU" sz="3600" dirty="0" smtClean="0"/>
              <a:t>И четвертый, главный урок – </a:t>
            </a:r>
            <a:r>
              <a:rPr lang="ru-RU" sz="3600" dirty="0" smtClean="0">
                <a:solidFill>
                  <a:srgbClr val="FF0000"/>
                </a:solidFill>
              </a:rPr>
              <a:t>«Осанка счастливого человека». </a:t>
            </a:r>
          </a:p>
          <a:p>
            <a:endParaRPr lang="ru-RU" dirty="0" smtClean="0"/>
          </a:p>
          <a:p>
            <a:pPr algn="ctr">
              <a:buNone/>
            </a:pPr>
            <a:r>
              <a:rPr lang="ru-RU" sz="3400" b="1" dirty="0" smtClean="0">
                <a:solidFill>
                  <a:srgbClr val="FF0000"/>
                </a:solidFill>
              </a:rPr>
              <a:t>Почему детям всего мира необходимо знать эти вещи?</a:t>
            </a:r>
          </a:p>
          <a:p>
            <a:pPr algn="ctr">
              <a:buNone/>
            </a:pPr>
            <a:endParaRPr lang="ru-RU" sz="3400" b="1" dirty="0" smtClean="0">
              <a:solidFill>
                <a:srgbClr val="FF0000"/>
              </a:solidFill>
            </a:endParaRPr>
          </a:p>
          <a:p>
            <a:pPr algn="ctr">
              <a:buNone/>
            </a:pPr>
            <a:r>
              <a:rPr lang="ru-RU" sz="3400" b="1" dirty="0" smtClean="0">
                <a:solidFill>
                  <a:srgbClr val="FF0000"/>
                </a:solidFill>
              </a:rPr>
              <a:t> </a:t>
            </a:r>
            <a:r>
              <a:rPr lang="ru-RU" sz="3800" dirty="0" smtClean="0">
                <a:solidFill>
                  <a:schemeClr val="accent3">
                    <a:lumMod val="60000"/>
                    <a:lumOff val="40000"/>
                  </a:schemeClr>
                </a:solidFill>
              </a:rPr>
              <a:t>Потому что эти знания определяют весь жизненный путь </a:t>
            </a:r>
            <a:r>
              <a:rPr lang="ru-RU" sz="3800" dirty="0" smtClean="0">
                <a:solidFill>
                  <a:schemeClr val="accent3">
                    <a:lumMod val="60000"/>
                    <a:lumOff val="40000"/>
                  </a:schemeClr>
                </a:solidFill>
              </a:rPr>
              <a:t>человека</a:t>
            </a:r>
            <a:r>
              <a:rPr lang="ru-RU" sz="3400" dirty="0" smtClean="0">
                <a:solidFill>
                  <a:schemeClr val="accent3">
                    <a:lumMod val="60000"/>
                    <a:lumOff val="40000"/>
                  </a:schemeClr>
                </a:solidFill>
              </a:rPr>
              <a:t>!</a:t>
            </a:r>
            <a:endParaRPr lang="ru-RU" sz="3400" dirty="0" smtClean="0">
              <a:solidFill>
                <a:schemeClr val="accent3">
                  <a:lumMod val="60000"/>
                  <a:lumOff val="40000"/>
                </a:schemeClr>
              </a:solidFill>
            </a:endParaRPr>
          </a:p>
          <a:p>
            <a:pPr algn="ctr"/>
            <a:endParaRPr lang="ru-RU" sz="3400" dirty="0" smtClean="0">
              <a:solidFill>
                <a:schemeClr val="accent3">
                  <a:lumMod val="60000"/>
                  <a:lumOff val="40000"/>
                </a:schemeClr>
              </a:solidFill>
            </a:endParaRPr>
          </a:p>
          <a:p>
            <a:pPr algn="ctr">
              <a:buNone/>
            </a:pPr>
            <a:r>
              <a:rPr lang="ru-RU" sz="3400" dirty="0" smtClean="0"/>
              <a:t> </a:t>
            </a:r>
          </a:p>
          <a:p>
            <a:endParaRPr lang="ru-RU"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FF0000"/>
                </a:solidFill>
              </a:rPr>
              <a:t>Осанка счастливого человека</a:t>
            </a:r>
            <a:endParaRPr lang="ru-RU" b="1" dirty="0">
              <a:solidFill>
                <a:srgbClr val="FF0000"/>
              </a:solidFill>
            </a:endParaRPr>
          </a:p>
        </p:txBody>
      </p:sp>
      <p:sp>
        <p:nvSpPr>
          <p:cNvPr id="3" name="Содержимое 2"/>
          <p:cNvSpPr>
            <a:spLocks noGrp="1"/>
          </p:cNvSpPr>
          <p:nvPr>
            <p:ph sz="quarter" idx="1"/>
          </p:nvPr>
        </p:nvSpPr>
        <p:spPr>
          <a:xfrm>
            <a:off x="251520" y="1600200"/>
            <a:ext cx="8208912" cy="4873752"/>
          </a:xfrm>
        </p:spPr>
        <p:txBody>
          <a:bodyPr/>
          <a:lstStyle/>
          <a:p>
            <a:pPr marL="0" indent="0" algn="ctr">
              <a:buNone/>
            </a:pPr>
            <a:r>
              <a:rPr lang="ru-RU" dirty="0" smtClean="0"/>
              <a:t>Ученые </a:t>
            </a:r>
            <a:r>
              <a:rPr lang="ru-RU" dirty="0" smtClean="0"/>
              <a:t>определили, что когда два человека общаются между собой, то:</a:t>
            </a:r>
          </a:p>
          <a:p>
            <a:r>
              <a:rPr lang="ru-RU" dirty="0" smtClean="0"/>
              <a:t> сами слова содержат лишь 7 %  информации</a:t>
            </a:r>
            <a:r>
              <a:rPr lang="ru-RU" dirty="0" smtClean="0"/>
              <a:t>,</a:t>
            </a:r>
          </a:p>
          <a:p>
            <a:endParaRPr lang="ru-RU" dirty="0" smtClean="0"/>
          </a:p>
          <a:p>
            <a:r>
              <a:rPr lang="ru-RU" dirty="0" smtClean="0"/>
              <a:t> на тембр нашего голоса, громкость нашей речи приходится 38 %. </a:t>
            </a:r>
            <a:endParaRPr lang="ru-RU" dirty="0" smtClean="0"/>
          </a:p>
          <a:p>
            <a:endParaRPr lang="ru-RU" dirty="0" smtClean="0"/>
          </a:p>
          <a:p>
            <a:r>
              <a:rPr lang="ru-RU" u="sng" dirty="0" smtClean="0">
                <a:solidFill>
                  <a:srgbClr val="FF0000"/>
                </a:solidFill>
              </a:rPr>
              <a:t>невербальное, бессловесное общение занимает самый большой объем – 55 %. </a:t>
            </a:r>
            <a:r>
              <a:rPr lang="ru-RU" dirty="0" smtClean="0">
                <a:solidFill>
                  <a:srgbClr val="FF0000"/>
                </a:solidFill>
              </a:rPr>
              <a:t> Это язык, на котором говорит наше тело: жесты, улыбка, поза, наклон головы, положение рук, осанка.</a:t>
            </a:r>
          </a:p>
          <a:p>
            <a:endParaRPr lang="ru-RU"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424936" cy="4176464"/>
          </a:xfrm>
        </p:spPr>
        <p:txBody>
          <a:bodyPr>
            <a:normAutofit fontScale="90000"/>
          </a:bodyPr>
          <a:lstStyle/>
          <a:p>
            <a:pPr algn="ctr"/>
            <a:r>
              <a:rPr lang="ru-RU" b="1" dirty="0" smtClean="0">
                <a:solidFill>
                  <a:srgbClr val="FF0000"/>
                </a:solidFill>
              </a:rPr>
              <a:t>научив один раз своего ребенка ходить с ровной спиной и с приподнятым подбородком, смело смотреть вперед, </a:t>
            </a:r>
            <a:r>
              <a:rPr lang="ru-RU" b="1" u="sng" dirty="0" smtClean="0">
                <a:solidFill>
                  <a:srgbClr val="FF0000"/>
                </a:solidFill>
              </a:rPr>
              <a:t>вы тем самым научите его мощно воздействовать на других людей своей осанкой, своим взглядом, а значит, мощно воздействовать и на самого себя, на свою судьбу.</a:t>
            </a:r>
            <a:r>
              <a:rPr lang="ru-RU" u="sng" dirty="0" smtClean="0"/>
              <a:t/>
            </a:r>
            <a:br>
              <a:rPr lang="ru-RU" u="sng" dirty="0" smtClean="0"/>
            </a:br>
            <a:endParaRPr lang="ru-RU" u="sng" dirty="0"/>
          </a:p>
        </p:txBody>
      </p:sp>
      <p:sp>
        <p:nvSpPr>
          <p:cNvPr id="3" name="Содержимое 2"/>
          <p:cNvSpPr>
            <a:spLocks noGrp="1"/>
          </p:cNvSpPr>
          <p:nvPr>
            <p:ph sz="quarter" idx="1"/>
          </p:nvPr>
        </p:nvSpPr>
        <p:spPr>
          <a:xfrm>
            <a:off x="683568" y="4201091"/>
            <a:ext cx="7467600" cy="2643206"/>
          </a:xfrm>
        </p:spPr>
        <p:txBody>
          <a:bodyPr/>
          <a:lstStyle/>
          <a:p>
            <a:pPr>
              <a:buNone/>
            </a:pPr>
            <a:r>
              <a:rPr lang="ru-RU" b="1" dirty="0" smtClean="0"/>
              <a:t>Язык тела не различает национальности или вероисповедания. Тело, физиология нашего тела (физиология – наука о теле), работает абсолютно у всех одинаково: как у малышей, у взрослых, так и у стариков.</a:t>
            </a:r>
          </a:p>
          <a:p>
            <a:endParaRPr lang="ru-RU"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58204" cy="3011486"/>
          </a:xfrm>
        </p:spPr>
        <p:txBody>
          <a:bodyPr>
            <a:normAutofit fontScale="90000"/>
          </a:bodyPr>
          <a:lstStyle/>
          <a:p>
            <a:pPr algn="ctr"/>
            <a:r>
              <a:rPr lang="ru-RU" b="1" i="1" dirty="0" smtClean="0">
                <a:solidFill>
                  <a:srgbClr val="FF0000"/>
                </a:solidFill>
              </a:rPr>
              <a:t>Привейте своему ребенку осанку короля, и тем самым вы измените ему жизнь!</a:t>
            </a:r>
            <a:br>
              <a:rPr lang="ru-RU" b="1" i="1" dirty="0" smtClean="0">
                <a:solidFill>
                  <a:srgbClr val="FF0000"/>
                </a:solidFill>
              </a:rPr>
            </a:br>
            <a:r>
              <a:rPr lang="ru-RU" b="1" i="1" dirty="0" smtClean="0">
                <a:solidFill>
                  <a:srgbClr val="FF0000"/>
                </a:solidFill>
              </a:rPr>
              <a:t>Осанка короля, улыбка даст намного больше вашему ребенку, чем все науки, которые он проходит в школе.</a:t>
            </a:r>
            <a:r>
              <a:rPr lang="ru-RU" b="1" dirty="0" smtClean="0">
                <a:solidFill>
                  <a:srgbClr val="FF0000"/>
                </a:solidFill>
              </a:rPr>
              <a:t> </a:t>
            </a:r>
            <a:r>
              <a:rPr lang="ru-RU" dirty="0" smtClean="0">
                <a:solidFill>
                  <a:srgbClr val="FF0000"/>
                </a:solidFill>
              </a:rPr>
              <a:t> </a:t>
            </a:r>
            <a:br>
              <a:rPr lang="ru-RU" dirty="0" smtClean="0">
                <a:solidFill>
                  <a:srgbClr val="FF0000"/>
                </a:solidFill>
              </a:rPr>
            </a:br>
            <a:r>
              <a:rPr lang="ru-RU" dirty="0" smtClean="0">
                <a:solidFill>
                  <a:srgbClr val="FF0000"/>
                </a:solidFill>
              </a:rPr>
              <a:t> </a:t>
            </a:r>
            <a:br>
              <a:rPr lang="ru-RU" dirty="0" smtClean="0">
                <a:solidFill>
                  <a:srgbClr val="FF0000"/>
                </a:solidFill>
              </a:rPr>
            </a:br>
            <a:endParaRPr lang="ru-RU" dirty="0">
              <a:solidFill>
                <a:srgbClr val="FF0000"/>
              </a:solidFill>
            </a:endParaRPr>
          </a:p>
        </p:txBody>
      </p:sp>
      <p:sp>
        <p:nvSpPr>
          <p:cNvPr id="3" name="Содержимое 2"/>
          <p:cNvSpPr>
            <a:spLocks noGrp="1"/>
          </p:cNvSpPr>
          <p:nvPr>
            <p:ph sz="quarter" idx="1"/>
          </p:nvPr>
        </p:nvSpPr>
        <p:spPr>
          <a:xfrm>
            <a:off x="214282" y="2928934"/>
            <a:ext cx="8501122" cy="3545018"/>
          </a:xfrm>
        </p:spPr>
        <p:txBody>
          <a:bodyPr/>
          <a:lstStyle/>
          <a:p>
            <a:r>
              <a:rPr lang="ru-RU" b="1" dirty="0" smtClean="0"/>
              <a:t>Напишите на листочке бумаги, а лучше на нескольких: «осанка счастливого человека», «моя осанка», «</a:t>
            </a:r>
            <a:r>
              <a:rPr lang="ru-RU" b="1" dirty="0" err="1" smtClean="0"/>
              <a:t>осанка</a:t>
            </a:r>
            <a:r>
              <a:rPr lang="ru-RU" b="1" dirty="0" smtClean="0"/>
              <a:t> моих детей». </a:t>
            </a:r>
            <a:r>
              <a:rPr lang="ru-RU" dirty="0" smtClean="0"/>
              <a:t>Эти плакаты, этот призыв нужно развесить как можно в больших местах своего дома: на холодильнике, в туалете, на рабочем месте, абсолютно везде.</a:t>
            </a:r>
          </a:p>
          <a:p>
            <a:r>
              <a:rPr lang="ru-RU" dirty="0" smtClean="0"/>
              <a:t> </a:t>
            </a:r>
            <a:r>
              <a:rPr lang="ru-RU" b="1" dirty="0" smtClean="0"/>
              <a:t>Работайте над осанкой каждый день! </a:t>
            </a:r>
          </a:p>
          <a:p>
            <a:r>
              <a:rPr lang="ru-RU" b="1" dirty="0" smtClean="0"/>
              <a:t>Играйте в своей семье в игру «Осанка счастливого, здорового человека».</a:t>
            </a:r>
            <a:endParaRPr lang="ru-RU"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3611" y="947056"/>
            <a:ext cx="8147248" cy="682761"/>
          </a:xfrm>
        </p:spPr>
        <p:txBody>
          <a:bodyPr>
            <a:normAutofit fontScale="90000"/>
          </a:bodyPr>
          <a:lstStyle/>
          <a:p>
            <a:pPr algn="ctr"/>
            <a:r>
              <a:rPr lang="ru-RU" b="1" dirty="0" smtClean="0">
                <a:solidFill>
                  <a:srgbClr val="FF0000"/>
                </a:solidFill>
              </a:rPr>
              <a:t>положительные качества, которые дети приобретают, занимаясь спортом:</a:t>
            </a:r>
            <a:r>
              <a:rPr lang="ru-RU" dirty="0" smtClean="0"/>
              <a:t/>
            </a:r>
            <a:br>
              <a:rPr lang="ru-RU" dirty="0" smtClean="0"/>
            </a:br>
            <a:r>
              <a:rPr lang="ru-RU" dirty="0" smtClean="0"/>
              <a:t> </a:t>
            </a:r>
            <a:r>
              <a:rPr lang="ru-RU" dirty="0" smtClean="0"/>
              <a:t/>
            </a:r>
            <a:br>
              <a:rPr lang="ru-RU" dirty="0" smtClean="0"/>
            </a:br>
            <a:endParaRPr lang="ru-RU" dirty="0"/>
          </a:p>
        </p:txBody>
      </p:sp>
      <p:sp>
        <p:nvSpPr>
          <p:cNvPr id="3" name="Содержимое 2"/>
          <p:cNvSpPr>
            <a:spLocks noGrp="1"/>
          </p:cNvSpPr>
          <p:nvPr>
            <p:ph sz="quarter" idx="1"/>
          </p:nvPr>
        </p:nvSpPr>
        <p:spPr>
          <a:xfrm>
            <a:off x="467544" y="980728"/>
            <a:ext cx="8043890" cy="5737848"/>
          </a:xfrm>
        </p:spPr>
        <p:txBody>
          <a:bodyPr>
            <a:normAutofit lnSpcReduction="10000"/>
          </a:bodyPr>
          <a:lstStyle/>
          <a:p>
            <a:r>
              <a:rPr lang="ru-RU" dirty="0" smtClean="0"/>
              <a:t>УМЕНИЕ СТАВИТЬ ЦЕЛЬ.</a:t>
            </a:r>
          </a:p>
          <a:p>
            <a:r>
              <a:rPr lang="ru-RU" dirty="0" smtClean="0"/>
              <a:t>УМЕНИЕ ДОБИВАТЬСЯ ЦЕЛИ.</a:t>
            </a:r>
          </a:p>
          <a:p>
            <a:r>
              <a:rPr lang="ru-RU" dirty="0" smtClean="0"/>
              <a:t>СОПРОТИВЛЕНИЕ НЕУДАЧАМ.</a:t>
            </a:r>
          </a:p>
          <a:p>
            <a:r>
              <a:rPr lang="ru-RU" dirty="0" smtClean="0"/>
              <a:t>УМЕНИЕ ОБЩАТЬСЯ В КОЛЛЕКТИВЕ.</a:t>
            </a:r>
          </a:p>
          <a:p>
            <a:r>
              <a:rPr lang="ru-RU" dirty="0" smtClean="0"/>
              <a:t>ВЫНОСЛИВОСТЬ.</a:t>
            </a:r>
          </a:p>
          <a:p>
            <a:r>
              <a:rPr lang="ru-RU" dirty="0" smtClean="0"/>
              <a:t>УМЕНИЕ МНОГО РАБОТАТЬ И ЛЕГКО ПЕРЕНОСИТЬ НАГРУЗКИ.</a:t>
            </a:r>
          </a:p>
          <a:p>
            <a:r>
              <a:rPr lang="ru-RU" dirty="0" smtClean="0"/>
              <a:t>ФИЗИЧЕСКОЕ РАЗВИТИЕ И ЗАКАЛКА.</a:t>
            </a:r>
          </a:p>
          <a:p>
            <a:r>
              <a:rPr lang="ru-RU" dirty="0" smtClean="0"/>
              <a:t>ТРЕНИРОВКА ВОЛИ.</a:t>
            </a:r>
          </a:p>
          <a:p>
            <a:pPr>
              <a:buNone/>
            </a:pPr>
            <a:r>
              <a:rPr lang="ru-RU" dirty="0" smtClean="0"/>
              <a:t> </a:t>
            </a:r>
          </a:p>
          <a:p>
            <a:pPr>
              <a:buNone/>
            </a:pPr>
            <a:r>
              <a:rPr lang="ru-RU" b="1" u="sng" dirty="0" smtClean="0"/>
              <a:t>Это те качества, которые жизнь требует от нас каждый день. Обладая ими, ваш ребенок выходит во взрослый мир подготовленным ко множеству ситуаций, которые он легко сможет разрешить.</a:t>
            </a:r>
          </a:p>
          <a:p>
            <a:endParaRPr lang="ru-RU"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txBox="1">
            <a:spLocks/>
          </p:cNvSpPr>
          <p:nvPr/>
        </p:nvSpPr>
        <p:spPr>
          <a:xfrm>
            <a:off x="1475656" y="311514"/>
            <a:ext cx="7344816" cy="4305617"/>
          </a:xfrm>
          <a:prstGeom prst="rect">
            <a:avLst/>
          </a:prstGeom>
        </p:spPr>
        <p:txBody>
          <a:bodyPr vert="horz" anchor="b">
            <a:norm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r>
              <a:rPr lang="ru-RU" dirty="0" smtClean="0">
                <a:solidFill>
                  <a:schemeClr val="accent3">
                    <a:lumMod val="60000"/>
                    <a:lumOff val="40000"/>
                  </a:schemeClr>
                </a:solidFill>
              </a:rPr>
              <a:t>Воспитайте ребенка успешным</a:t>
            </a:r>
            <a:r>
              <a:rPr lang="ru-RU" dirty="0" smtClean="0"/>
              <a:t>!</a:t>
            </a:r>
          </a:p>
          <a:p>
            <a:endParaRPr lang="ru-RU" dirty="0"/>
          </a:p>
        </p:txBody>
      </p:sp>
      <p:sp>
        <p:nvSpPr>
          <p:cNvPr id="9" name="Заголовок 1"/>
          <p:cNvSpPr txBox="1">
            <a:spLocks/>
          </p:cNvSpPr>
          <p:nvPr/>
        </p:nvSpPr>
        <p:spPr>
          <a:xfrm>
            <a:off x="1475656" y="635550"/>
            <a:ext cx="7281192" cy="3657546"/>
          </a:xfrm>
          <a:prstGeom prst="rect">
            <a:avLst/>
          </a:prstGeom>
        </p:spPr>
        <p:txBody>
          <a:bodyPr vert="horz" anchor="b">
            <a:norm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r>
              <a:rPr lang="ru-RU" dirty="0" smtClean="0">
                <a:solidFill>
                  <a:schemeClr val="accent3">
                    <a:lumMod val="60000"/>
                    <a:lumOff val="40000"/>
                  </a:schemeClr>
                </a:solidFill>
              </a:rPr>
              <a:t>Воспитайте ребенка успешным!</a:t>
            </a:r>
          </a:p>
          <a:p>
            <a:endParaRPr lang="ru-RU" dirty="0" smtClean="0">
              <a:solidFill>
                <a:schemeClr val="accent3">
                  <a:lumMod val="60000"/>
                  <a:lumOff val="40000"/>
                </a:schemeClr>
              </a:solidFill>
            </a:endParaRPr>
          </a:p>
          <a:p>
            <a:endParaRPr lang="ru-RU" dirty="0" smtClean="0">
              <a:solidFill>
                <a:schemeClr val="accent3">
                  <a:lumMod val="60000"/>
                  <a:lumOff val="40000"/>
                </a:schemeClr>
              </a:solidFill>
            </a:endParaRPr>
          </a:p>
          <a:p>
            <a:r>
              <a:rPr lang="ru-RU" dirty="0" smtClean="0">
                <a:solidFill>
                  <a:schemeClr val="accent3">
                    <a:lumMod val="60000"/>
                    <a:lumOff val="40000"/>
                  </a:schemeClr>
                </a:solidFill>
              </a:rPr>
              <a:t>Воспитайте ребенка успешным!</a:t>
            </a:r>
          </a:p>
          <a:p>
            <a:endParaRPr lang="ru-RU" dirty="0" smtClean="0">
              <a:solidFill>
                <a:schemeClr val="accent3">
                  <a:lumMod val="60000"/>
                  <a:lumOff val="40000"/>
                </a:schemeClr>
              </a:solidFill>
            </a:endParaRPr>
          </a:p>
          <a:p>
            <a:endParaRPr lang="ru-RU" dirty="0">
              <a:solidFill>
                <a:schemeClr val="accent3">
                  <a:lumMod val="60000"/>
                  <a:lumOff val="40000"/>
                </a:schemeClr>
              </a:solidFill>
            </a:endParaRPr>
          </a:p>
          <a:p>
            <a:endParaRPr lang="ru-RU" dirty="0" smtClean="0"/>
          </a:p>
          <a:p>
            <a:endParaRPr lang="ru-RU" dirty="0"/>
          </a:p>
        </p:txBody>
      </p:sp>
    </p:spTree>
    <p:extLst>
      <p:ext uri="{BB962C8B-B14F-4D97-AF65-F5344CB8AC3E}">
        <p14:creationId xmlns:p14="http://schemas.microsoft.com/office/powerpoint/2010/main" val="700390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0"/>
            <a:ext cx="7467600" cy="1428728"/>
          </a:xfrm>
        </p:spPr>
        <p:txBody>
          <a:bodyPr>
            <a:normAutofit fontScale="90000"/>
          </a:bodyPr>
          <a:lstStyle/>
          <a:p>
            <a:pPr algn="ctr"/>
            <a:r>
              <a:rPr lang="ru-RU" b="1" dirty="0" smtClean="0">
                <a:solidFill>
                  <a:schemeClr val="accent1"/>
                </a:solidFill>
              </a:rPr>
              <a:t>Подарите своему ребенку будущее!</a:t>
            </a:r>
            <a:br>
              <a:rPr lang="ru-RU" b="1" dirty="0" smtClean="0">
                <a:solidFill>
                  <a:schemeClr val="accent1"/>
                </a:solidFill>
              </a:rPr>
            </a:br>
            <a:r>
              <a:rPr lang="ru-RU" b="1" dirty="0" smtClean="0">
                <a:solidFill>
                  <a:schemeClr val="accent1"/>
                </a:solidFill>
              </a:rPr>
              <a:t> Дайте пищу его уму, его духу – примеры большого успеха</a:t>
            </a:r>
            <a:r>
              <a:rPr lang="ru-RU" dirty="0" smtClean="0">
                <a:solidFill>
                  <a:schemeClr val="accent1"/>
                </a:solidFill>
              </a:rPr>
              <a:t>.</a:t>
            </a:r>
            <a:endParaRPr lang="ru-RU" dirty="0">
              <a:solidFill>
                <a:schemeClr val="accent1"/>
              </a:solidFill>
            </a:endParaRPr>
          </a:p>
        </p:txBody>
      </p:sp>
      <p:sp>
        <p:nvSpPr>
          <p:cNvPr id="5" name="Содержимое 4"/>
          <p:cNvSpPr>
            <a:spLocks noGrp="1"/>
          </p:cNvSpPr>
          <p:nvPr>
            <p:ph sz="quarter" idx="1"/>
          </p:nvPr>
        </p:nvSpPr>
        <p:spPr/>
        <p:txBody>
          <a:bodyPr/>
          <a:lstStyle/>
          <a:p>
            <a:r>
              <a:rPr lang="ru-RU" dirty="0" smtClean="0"/>
              <a:t>Родители просто не обладают достаточным знанием в области достижения успеха.</a:t>
            </a:r>
          </a:p>
          <a:p>
            <a:endParaRPr lang="ru-RU" dirty="0" smtClean="0"/>
          </a:p>
          <a:p>
            <a:r>
              <a:rPr lang="ru-RU" dirty="0" smtClean="0"/>
              <a:t>Мы</a:t>
            </a:r>
            <a:r>
              <a:rPr lang="ru-RU" dirty="0" smtClean="0"/>
              <a:t>, родители, воспитываем </a:t>
            </a:r>
            <a:r>
              <a:rPr lang="ru-RU" dirty="0" smtClean="0">
                <a:solidFill>
                  <a:schemeClr val="accent3">
                    <a:lumMod val="60000"/>
                    <a:lumOff val="40000"/>
                  </a:schemeClr>
                </a:solidFill>
              </a:rPr>
              <a:t>девять из десяти детей обреченными на несчастную, изуродованную, покалеченную судьбу</a:t>
            </a:r>
            <a:r>
              <a:rPr lang="ru-RU" dirty="0" smtClean="0">
                <a:solidFill>
                  <a:schemeClr val="accent1"/>
                </a:solidFill>
              </a:rPr>
              <a:t>.</a:t>
            </a:r>
            <a:r>
              <a:rPr lang="ru-RU" dirty="0" smtClean="0"/>
              <a:t> Нам в этом успешно «помогают» наша школа, наши институты, ориентируя детей на ординарность, на среднестатистическую норму.</a:t>
            </a: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chemeClr val="accent1"/>
                </a:solidFill>
              </a:rPr>
              <a:t>Неудачи – это хорошо!</a:t>
            </a:r>
            <a:br>
              <a:rPr lang="ru-RU" b="1" dirty="0" smtClean="0">
                <a:solidFill>
                  <a:schemeClr val="accent1"/>
                </a:solidFill>
              </a:rPr>
            </a:br>
            <a:endParaRPr lang="ru-RU" dirty="0">
              <a:solidFill>
                <a:schemeClr val="accent1"/>
              </a:solidFill>
            </a:endParaRPr>
          </a:p>
        </p:txBody>
      </p:sp>
      <p:sp>
        <p:nvSpPr>
          <p:cNvPr id="3" name="Содержимое 2"/>
          <p:cNvSpPr>
            <a:spLocks noGrp="1"/>
          </p:cNvSpPr>
          <p:nvPr>
            <p:ph sz="quarter" idx="1"/>
          </p:nvPr>
        </p:nvSpPr>
        <p:spPr/>
        <p:txBody>
          <a:bodyPr>
            <a:normAutofit fontScale="77500" lnSpcReduction="20000"/>
          </a:bodyPr>
          <a:lstStyle/>
          <a:p>
            <a:r>
              <a:rPr lang="ru-RU" b="1" dirty="0" smtClean="0">
                <a:solidFill>
                  <a:srgbClr val="C00000"/>
                </a:solidFill>
              </a:rPr>
              <a:t>Сильный человек любое испытание и неудачу воспринимает как ступень роста.</a:t>
            </a:r>
          </a:p>
          <a:p>
            <a:endParaRPr lang="ru-RU" b="1" dirty="0" smtClean="0">
              <a:solidFill>
                <a:srgbClr val="C00000"/>
              </a:solidFill>
            </a:endParaRPr>
          </a:p>
          <a:p>
            <a:r>
              <a:rPr lang="ru-RU" dirty="0" smtClean="0"/>
              <a:t>Во всем мире успешные, богатые, здоровые люди относятся к жизненным испытаниям, ударам судьбы одинаково. </a:t>
            </a:r>
            <a:r>
              <a:rPr lang="ru-RU" b="1" dirty="0" smtClean="0">
                <a:solidFill>
                  <a:srgbClr val="C00000"/>
                </a:solidFill>
              </a:rPr>
              <a:t>Их кредо: «Все, что не убивает, делает меня сильней».</a:t>
            </a:r>
          </a:p>
          <a:p>
            <a:pPr>
              <a:buNone/>
            </a:pPr>
            <a:r>
              <a:rPr lang="ru-RU" b="1" dirty="0" smtClean="0">
                <a:solidFill>
                  <a:srgbClr val="C00000"/>
                </a:solidFill>
              </a:rPr>
              <a:t> </a:t>
            </a:r>
          </a:p>
          <a:p>
            <a:r>
              <a:rPr lang="ru-RU" dirty="0" smtClean="0"/>
              <a:t>Чтобы дети не остановились  при первом же поражении необходимо воспитывать их на примерах великих предпринимателей и политиков, таких как </a:t>
            </a:r>
            <a:r>
              <a:rPr lang="ru-RU" dirty="0" err="1" smtClean="0"/>
              <a:t>Соичиро</a:t>
            </a:r>
            <a:r>
              <a:rPr lang="ru-RU" dirty="0" smtClean="0"/>
              <a:t> Хонда, Авраам Линкольн, Генри Форд, выдающихся спортсменов и  именно на реальных историях, на живых примерах вырабатывали в себе правильное отношение к неудаче, правильное отношение к падению! Представляете, насколько изменился бы мир? Насколько больше было бы счастливых состоявшихся судеб, насколько рванула бы вперед вся наша промышленность, культура, наука!</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290"/>
            <a:ext cx="8143932" cy="1928826"/>
          </a:xfrm>
        </p:spPr>
        <p:txBody>
          <a:bodyPr>
            <a:normAutofit/>
          </a:bodyPr>
          <a:lstStyle/>
          <a:p>
            <a:pPr algn="ctr"/>
            <a:r>
              <a:rPr lang="ru-RU" sz="2800" b="1" dirty="0" smtClean="0">
                <a:solidFill>
                  <a:schemeClr val="accent1"/>
                </a:solidFill>
              </a:rPr>
              <a:t>Секрет успеха </a:t>
            </a:r>
            <a:r>
              <a:rPr lang="ru-RU" sz="2800" b="1" dirty="0" err="1" smtClean="0">
                <a:solidFill>
                  <a:schemeClr val="accent1"/>
                </a:solidFill>
              </a:rPr>
              <a:t>Вулворта</a:t>
            </a:r>
            <a:r>
              <a:rPr lang="ru-RU" sz="2800" b="1" dirty="0" smtClean="0">
                <a:solidFill>
                  <a:schemeClr val="accent1"/>
                </a:solidFill>
              </a:rPr>
              <a:t>: </a:t>
            </a:r>
            <a:br>
              <a:rPr lang="ru-RU" sz="2800" b="1" dirty="0" smtClean="0">
                <a:solidFill>
                  <a:schemeClr val="accent1"/>
                </a:solidFill>
              </a:rPr>
            </a:br>
            <a:r>
              <a:rPr lang="ru-RU" sz="2800" b="1" dirty="0" smtClean="0">
                <a:solidFill>
                  <a:schemeClr val="accent1"/>
                </a:solidFill>
              </a:rPr>
              <a:t>«Конечно, вас ждут разочарования.</a:t>
            </a:r>
            <a:br>
              <a:rPr lang="ru-RU" sz="2800" b="1" dirty="0" smtClean="0">
                <a:solidFill>
                  <a:schemeClr val="accent1"/>
                </a:solidFill>
              </a:rPr>
            </a:br>
            <a:r>
              <a:rPr lang="ru-RU" sz="2800" b="1" dirty="0" smtClean="0">
                <a:solidFill>
                  <a:schemeClr val="accent1"/>
                </a:solidFill>
              </a:rPr>
              <a:t> Но всегда надо держаться!»</a:t>
            </a:r>
            <a:r>
              <a:rPr lang="ru-RU" b="1" dirty="0" smtClean="0">
                <a:solidFill>
                  <a:schemeClr val="accent1"/>
                </a:solidFill>
              </a:rPr>
              <a:t/>
            </a:r>
            <a:br>
              <a:rPr lang="ru-RU" b="1" dirty="0" smtClean="0">
                <a:solidFill>
                  <a:schemeClr val="accent1"/>
                </a:solidFill>
              </a:rPr>
            </a:br>
            <a:r>
              <a:rPr lang="ru-RU" dirty="0" smtClean="0"/>
              <a:t> </a:t>
            </a:r>
            <a:endParaRPr lang="ru-RU" dirty="0"/>
          </a:p>
        </p:txBody>
      </p:sp>
      <p:sp>
        <p:nvSpPr>
          <p:cNvPr id="3" name="Содержимое 2"/>
          <p:cNvSpPr>
            <a:spLocks noGrp="1"/>
          </p:cNvSpPr>
          <p:nvPr>
            <p:ph sz="quarter" idx="1"/>
          </p:nvPr>
        </p:nvSpPr>
        <p:spPr>
          <a:xfrm>
            <a:off x="357158" y="1772816"/>
            <a:ext cx="8429684" cy="4752528"/>
          </a:xfrm>
        </p:spPr>
        <p:txBody>
          <a:bodyPr>
            <a:normAutofit fontScale="92500" lnSpcReduction="20000"/>
          </a:bodyPr>
          <a:lstStyle/>
          <a:p>
            <a:pPr marL="0" indent="0">
              <a:buNone/>
            </a:pPr>
            <a:r>
              <a:rPr lang="ru-RU" b="1" i="1" dirty="0" smtClean="0"/>
              <a:t>«Ничто в мире не может заменить </a:t>
            </a:r>
            <a:r>
              <a:rPr lang="ru-RU" b="1" i="1" dirty="0" smtClean="0"/>
              <a:t>настойчивости:</a:t>
            </a:r>
          </a:p>
          <a:p>
            <a:pPr marL="0" indent="0">
              <a:buNone/>
            </a:pPr>
            <a:r>
              <a:rPr lang="ru-RU" b="1" i="1" dirty="0" smtClean="0"/>
              <a:t> </a:t>
            </a:r>
            <a:endParaRPr lang="ru-RU" b="1" i="1" dirty="0" smtClean="0"/>
          </a:p>
          <a:p>
            <a:r>
              <a:rPr lang="ru-RU" b="1" i="1" dirty="0" smtClean="0"/>
              <a:t>Ни талант – нет ничего более частого, чем талантливые люди, не добившиеся успеха. </a:t>
            </a:r>
            <a:endParaRPr lang="ru-RU" b="1" i="1" dirty="0" smtClean="0"/>
          </a:p>
          <a:p>
            <a:endParaRPr lang="ru-RU" b="1" i="1" dirty="0" smtClean="0"/>
          </a:p>
          <a:p>
            <a:r>
              <a:rPr lang="ru-RU" b="1" i="1" dirty="0" smtClean="0"/>
              <a:t>Ни гениальность – неоцененный гений стал банальной присказкой</a:t>
            </a:r>
            <a:r>
              <a:rPr lang="ru-RU" b="1" i="1" dirty="0" smtClean="0"/>
              <a:t>.</a:t>
            </a:r>
          </a:p>
          <a:p>
            <a:endParaRPr lang="ru-RU" b="1" i="1" dirty="0" smtClean="0"/>
          </a:p>
          <a:p>
            <a:r>
              <a:rPr lang="ru-RU" b="1" i="1" dirty="0" smtClean="0"/>
              <a:t> Ни образование – мир полон образованных отщепенцев</a:t>
            </a:r>
            <a:r>
              <a:rPr lang="ru-RU" b="1" i="1" dirty="0" smtClean="0"/>
              <a:t>.</a:t>
            </a:r>
          </a:p>
          <a:p>
            <a:endParaRPr lang="ru-RU" b="1" i="1" dirty="0" smtClean="0"/>
          </a:p>
          <a:p>
            <a:pPr marL="0" indent="0" algn="ctr">
              <a:buNone/>
            </a:pPr>
            <a:r>
              <a:rPr lang="ru-RU" b="1" i="1" dirty="0" smtClean="0">
                <a:solidFill>
                  <a:schemeClr val="accent3">
                    <a:lumMod val="60000"/>
                    <a:lumOff val="40000"/>
                  </a:schemeClr>
                </a:solidFill>
              </a:rPr>
              <a:t> </a:t>
            </a:r>
            <a:r>
              <a:rPr lang="ru-RU" b="1" i="1" u="sng" dirty="0" smtClean="0">
                <a:solidFill>
                  <a:schemeClr val="accent3">
                    <a:lumMod val="60000"/>
                    <a:lumOff val="40000"/>
                  </a:schemeClr>
                </a:solidFill>
              </a:rPr>
              <a:t>Только настойчивость, решимость и тяжелый труд резко меняют человека</a:t>
            </a:r>
            <a:r>
              <a:rPr lang="ru-RU" b="1" i="1" dirty="0" smtClean="0">
                <a:solidFill>
                  <a:schemeClr val="accent3">
                    <a:lumMod val="60000"/>
                    <a:lumOff val="40000"/>
                  </a:schemeClr>
                </a:solidFill>
              </a:rPr>
              <a:t>».</a:t>
            </a:r>
            <a:r>
              <a:rPr lang="ru-RU" b="1" dirty="0" smtClean="0">
                <a:solidFill>
                  <a:schemeClr val="accent3">
                    <a:lumMod val="60000"/>
                    <a:lumOff val="40000"/>
                  </a:schemeClr>
                </a:solidFill>
              </a:rPr>
              <a:t>  </a:t>
            </a:r>
            <a:r>
              <a:rPr lang="ru-RU" dirty="0" smtClean="0">
                <a:solidFill>
                  <a:schemeClr val="accent3">
                    <a:lumMod val="60000"/>
                    <a:lumOff val="40000"/>
                  </a:schemeClr>
                </a:solidFill>
              </a:rPr>
              <a:t/>
            </a:r>
            <a:br>
              <a:rPr lang="ru-RU" dirty="0" smtClean="0">
                <a:solidFill>
                  <a:schemeClr val="accent3">
                    <a:lumMod val="60000"/>
                    <a:lumOff val="40000"/>
                  </a:schemeClr>
                </a:solidFill>
              </a:rPr>
            </a:br>
            <a:endParaRPr lang="ru-RU" dirty="0">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solidFill>
                  <a:schemeClr val="accent1"/>
                </a:solidFill>
              </a:rPr>
              <a:t>Найти правильный подход к неудаче, правильный подход к провалу. </a:t>
            </a:r>
            <a:endParaRPr lang="ru-RU" b="1" dirty="0">
              <a:solidFill>
                <a:schemeClr val="accent1"/>
              </a:solidFill>
            </a:endParaRPr>
          </a:p>
        </p:txBody>
      </p:sp>
      <p:sp>
        <p:nvSpPr>
          <p:cNvPr id="3" name="Содержимое 2"/>
          <p:cNvSpPr>
            <a:spLocks noGrp="1"/>
          </p:cNvSpPr>
          <p:nvPr>
            <p:ph sz="quarter" idx="1"/>
          </p:nvPr>
        </p:nvSpPr>
        <p:spPr>
          <a:xfrm>
            <a:off x="457200" y="1600200"/>
            <a:ext cx="3900486" cy="4572000"/>
          </a:xfrm>
        </p:spPr>
        <p:txBody>
          <a:bodyPr>
            <a:normAutofit fontScale="92500" lnSpcReduction="10000"/>
          </a:bodyPr>
          <a:lstStyle/>
          <a:p>
            <a:pPr marL="0" indent="0" algn="ctr">
              <a:buNone/>
            </a:pPr>
            <a:r>
              <a:rPr lang="ru-RU" b="1" dirty="0" smtClean="0"/>
              <a:t>Запомните формулу успеха </a:t>
            </a:r>
            <a:r>
              <a:rPr lang="ru-RU" b="1" dirty="0" err="1" smtClean="0"/>
              <a:t>Соичиро</a:t>
            </a:r>
            <a:r>
              <a:rPr lang="ru-RU" b="1" dirty="0" smtClean="0"/>
              <a:t> Хонды: </a:t>
            </a:r>
          </a:p>
          <a:p>
            <a:pPr algn="ctr">
              <a:buNone/>
            </a:pPr>
            <a:r>
              <a:rPr lang="ru-RU" b="1" dirty="0" smtClean="0">
                <a:solidFill>
                  <a:schemeClr val="accent3">
                    <a:lumMod val="60000"/>
                    <a:lumOff val="40000"/>
                  </a:schemeClr>
                </a:solidFill>
              </a:rPr>
              <a:t>«Успех приходит только через повторяющиеся </a:t>
            </a:r>
            <a:r>
              <a:rPr lang="ru-RU" b="1" u="sng" dirty="0" smtClean="0">
                <a:solidFill>
                  <a:schemeClr val="accent3">
                    <a:lumMod val="60000"/>
                    <a:lumOff val="40000"/>
                  </a:schemeClr>
                </a:solidFill>
              </a:rPr>
              <a:t>неудачи и самоанализ</a:t>
            </a:r>
            <a:r>
              <a:rPr lang="ru-RU" b="1" dirty="0" smtClean="0">
                <a:solidFill>
                  <a:schemeClr val="accent3">
                    <a:lumMod val="60000"/>
                    <a:lumOff val="40000"/>
                  </a:schemeClr>
                </a:solidFill>
              </a:rPr>
              <a:t>.</a:t>
            </a:r>
          </a:p>
          <a:p>
            <a:pPr algn="ctr">
              <a:buNone/>
            </a:pPr>
            <a:endParaRPr lang="ru-RU" b="1" dirty="0" smtClean="0">
              <a:solidFill>
                <a:schemeClr val="accent3">
                  <a:lumMod val="60000"/>
                  <a:lumOff val="40000"/>
                </a:schemeClr>
              </a:solidFill>
            </a:endParaRPr>
          </a:p>
          <a:p>
            <a:pPr algn="ctr">
              <a:buNone/>
            </a:pPr>
            <a:r>
              <a:rPr lang="ru-RU" b="1" dirty="0" smtClean="0">
                <a:solidFill>
                  <a:schemeClr val="accent1"/>
                </a:solidFill>
              </a:rPr>
              <a:t> Фактически сам успех – это только 1 % работы, </a:t>
            </a:r>
          </a:p>
          <a:p>
            <a:pPr algn="ctr">
              <a:buNone/>
            </a:pPr>
            <a:r>
              <a:rPr lang="ru-RU" b="1" dirty="0" smtClean="0">
                <a:solidFill>
                  <a:schemeClr val="accent1"/>
                </a:solidFill>
              </a:rPr>
              <a:t>остальные 99 % – неудачи».</a:t>
            </a:r>
          </a:p>
          <a:p>
            <a:endParaRPr lang="ru-RU" dirty="0" smtClean="0"/>
          </a:p>
          <a:p>
            <a:pPr>
              <a:buNone/>
            </a:pPr>
            <a:r>
              <a:rPr lang="ru-RU" dirty="0" smtClean="0"/>
              <a:t> </a:t>
            </a:r>
          </a:p>
          <a:p>
            <a:endParaRPr lang="ru-RU" dirty="0"/>
          </a:p>
        </p:txBody>
      </p:sp>
      <p:sp>
        <p:nvSpPr>
          <p:cNvPr id="4" name="Содержимое 3"/>
          <p:cNvSpPr>
            <a:spLocks noGrp="1"/>
          </p:cNvSpPr>
          <p:nvPr>
            <p:ph sz="quarter" idx="2"/>
          </p:nvPr>
        </p:nvSpPr>
        <p:spPr/>
        <p:txBody>
          <a:bodyPr>
            <a:normAutofit fontScale="92500" lnSpcReduction="10000"/>
          </a:bodyPr>
          <a:lstStyle/>
          <a:p>
            <a:pPr algn="ctr">
              <a:buNone/>
            </a:pPr>
            <a:r>
              <a:rPr lang="ru-RU" sz="3000" b="1" dirty="0" smtClean="0">
                <a:solidFill>
                  <a:schemeClr val="accent3">
                    <a:lumMod val="60000"/>
                    <a:lumOff val="40000"/>
                  </a:schemeClr>
                </a:solidFill>
              </a:rPr>
              <a:t>Упорство!</a:t>
            </a:r>
          </a:p>
          <a:p>
            <a:pPr marL="0" indent="0" algn="ctr">
              <a:buNone/>
            </a:pPr>
            <a:r>
              <a:rPr lang="ru-RU" b="1" dirty="0" smtClean="0"/>
              <a:t>Нет никаких быстрых побед или легких удач</a:t>
            </a:r>
            <a:r>
              <a:rPr lang="ru-RU" b="1" dirty="0" smtClean="0"/>
              <a:t>.</a:t>
            </a:r>
          </a:p>
          <a:p>
            <a:pPr marL="0" indent="0" algn="ctr">
              <a:buNone/>
            </a:pPr>
            <a:endParaRPr lang="ru-RU" b="1" dirty="0" smtClean="0"/>
          </a:p>
          <a:p>
            <a:pPr marL="0" indent="0" algn="ctr">
              <a:buNone/>
            </a:pPr>
            <a:r>
              <a:rPr lang="ru-RU" b="1" dirty="0" smtClean="0"/>
              <a:t> </a:t>
            </a:r>
            <a:r>
              <a:rPr lang="ru-RU" b="1" dirty="0" smtClean="0"/>
              <a:t>Только очень </a:t>
            </a:r>
          </a:p>
          <a:p>
            <a:pPr algn="ctr">
              <a:buNone/>
            </a:pPr>
            <a:r>
              <a:rPr lang="ru-RU" b="1" dirty="0" smtClean="0"/>
              <a:t>целеустремленные и упорные личности могут преодолеть постоянные кризисы и ухабы, встречающиеся на пути к цели.</a:t>
            </a:r>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t>
            </a:r>
            <a:endParaRPr lang="ru-RU" dirty="0"/>
          </a:p>
        </p:txBody>
      </p:sp>
      <p:sp>
        <p:nvSpPr>
          <p:cNvPr id="3" name="Содержимое 2"/>
          <p:cNvSpPr>
            <a:spLocks noGrp="1"/>
          </p:cNvSpPr>
          <p:nvPr>
            <p:ph sz="quarter" idx="2"/>
          </p:nvPr>
        </p:nvSpPr>
        <p:spPr/>
        <p:txBody>
          <a:bodyPr>
            <a:normAutofit fontScale="92500" lnSpcReduction="20000"/>
          </a:bodyPr>
          <a:lstStyle/>
          <a:p>
            <a:r>
              <a:rPr lang="ru-RU" dirty="0" smtClean="0">
                <a:solidFill>
                  <a:schemeClr val="accent3">
                    <a:lumMod val="60000"/>
                    <a:lumOff val="40000"/>
                  </a:schemeClr>
                </a:solidFill>
              </a:rPr>
              <a:t>Прежде всего это здоровье, долголетие, достаток, богатство души. </a:t>
            </a:r>
          </a:p>
          <a:p>
            <a:r>
              <a:rPr lang="ru-RU" dirty="0" smtClean="0">
                <a:solidFill>
                  <a:schemeClr val="accent3">
                    <a:lumMod val="60000"/>
                    <a:lumOff val="40000"/>
                  </a:schemeClr>
                </a:solidFill>
              </a:rPr>
              <a:t>Это, конечно, наличие в жизни главных чувств – любви и дружбы.</a:t>
            </a:r>
          </a:p>
          <a:p>
            <a:r>
              <a:rPr lang="ru-RU" dirty="0" smtClean="0">
                <a:solidFill>
                  <a:schemeClr val="accent3">
                    <a:lumMod val="60000"/>
                    <a:lumOff val="40000"/>
                  </a:schemeClr>
                </a:solidFill>
              </a:rPr>
              <a:t> Это ощущение важности твоего дела для общества.</a:t>
            </a:r>
          </a:p>
          <a:p>
            <a:pPr>
              <a:buNone/>
            </a:pPr>
            <a:r>
              <a:rPr lang="ru-RU" dirty="0" smtClean="0">
                <a:solidFill>
                  <a:schemeClr val="accent3">
                    <a:lumMod val="60000"/>
                    <a:lumOff val="40000"/>
                  </a:schemeClr>
                </a:solidFill>
              </a:rPr>
              <a:t> </a:t>
            </a:r>
            <a:endParaRPr lang="ru-RU" dirty="0">
              <a:solidFill>
                <a:schemeClr val="accent3">
                  <a:lumMod val="60000"/>
                  <a:lumOff val="40000"/>
                </a:schemeClr>
              </a:solidFill>
            </a:endParaRPr>
          </a:p>
        </p:txBody>
      </p:sp>
      <p:sp>
        <p:nvSpPr>
          <p:cNvPr id="4" name="Содержимое 3"/>
          <p:cNvSpPr>
            <a:spLocks noGrp="1"/>
          </p:cNvSpPr>
          <p:nvPr>
            <p:ph sz="quarter" idx="4"/>
          </p:nvPr>
        </p:nvSpPr>
        <p:spPr/>
        <p:txBody>
          <a:bodyPr>
            <a:normAutofit fontScale="92500"/>
          </a:bodyPr>
          <a:lstStyle/>
          <a:p>
            <a:r>
              <a:rPr lang="ru-RU" dirty="0" smtClean="0"/>
              <a:t>Большинство людей на земле – несчастны.</a:t>
            </a:r>
          </a:p>
          <a:p>
            <a:r>
              <a:rPr lang="ru-RU" dirty="0" smtClean="0"/>
              <a:t> Счастье для них – это редкие моменты в жизни, подобные проблеску солнца в дождливый пасмурный день, и связаны они в основном с периодом детства. </a:t>
            </a:r>
            <a:endParaRPr lang="ru-RU" dirty="0"/>
          </a:p>
        </p:txBody>
      </p:sp>
      <p:sp>
        <p:nvSpPr>
          <p:cNvPr id="5" name="Текст 4"/>
          <p:cNvSpPr>
            <a:spLocks noGrp="1"/>
          </p:cNvSpPr>
          <p:nvPr>
            <p:ph type="body" sz="quarter" idx="1"/>
          </p:nvPr>
        </p:nvSpPr>
        <p:spPr>
          <a:xfrm>
            <a:off x="428596" y="785794"/>
            <a:ext cx="3657600" cy="1156542"/>
          </a:xfrm>
        </p:spPr>
        <p:txBody>
          <a:bodyPr/>
          <a:lstStyle/>
          <a:p>
            <a:pPr algn="ctr"/>
            <a:r>
              <a:rPr lang="ru-RU" sz="2400" dirty="0" smtClean="0"/>
              <a:t>Что такое счастье?</a:t>
            </a:r>
            <a:endParaRPr lang="ru-RU" sz="2400" dirty="0"/>
          </a:p>
        </p:txBody>
      </p:sp>
      <p:sp>
        <p:nvSpPr>
          <p:cNvPr id="6" name="Текст 5"/>
          <p:cNvSpPr>
            <a:spLocks noGrp="1"/>
          </p:cNvSpPr>
          <p:nvPr>
            <p:ph type="body" sz="quarter" idx="3"/>
          </p:nvPr>
        </p:nvSpPr>
        <p:spPr>
          <a:xfrm>
            <a:off x="4343400" y="642918"/>
            <a:ext cx="4300566" cy="1585170"/>
          </a:xfrm>
        </p:spPr>
        <p:txBody>
          <a:bodyPr/>
          <a:lstStyle/>
          <a:p>
            <a:pPr algn="ctr"/>
            <a:r>
              <a:rPr lang="ru-RU" sz="2400" dirty="0" smtClean="0"/>
              <a:t>Все это – результат родительского воспитания</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2"/>
          </p:nvPr>
        </p:nvSpPr>
        <p:spPr>
          <a:xfrm>
            <a:off x="179512" y="2924944"/>
            <a:ext cx="3351886" cy="2743216"/>
          </a:xfrm>
        </p:spPr>
        <p:txBody>
          <a:bodyPr/>
          <a:lstStyle/>
          <a:p>
            <a:pPr marL="0" indent="0" algn="ctr">
              <a:buNone/>
            </a:pPr>
            <a:r>
              <a:rPr lang="ru-RU" b="1" u="sng" dirty="0" smtClean="0">
                <a:solidFill>
                  <a:schemeClr val="accent3">
                    <a:lumMod val="60000"/>
                    <a:lumOff val="40000"/>
                  </a:schemeClr>
                </a:solidFill>
              </a:rPr>
              <a:t>Мы не знаем элементарные законы управления нашим великим подсознанием!</a:t>
            </a:r>
          </a:p>
          <a:p>
            <a:endParaRPr lang="ru-RU" u="sng" dirty="0">
              <a:solidFill>
                <a:schemeClr val="accent3">
                  <a:lumMod val="60000"/>
                  <a:lumOff val="40000"/>
                </a:schemeClr>
              </a:solidFill>
            </a:endParaRPr>
          </a:p>
        </p:txBody>
      </p:sp>
      <p:sp>
        <p:nvSpPr>
          <p:cNvPr id="4" name="Содержимое 3"/>
          <p:cNvSpPr>
            <a:spLocks noGrp="1"/>
          </p:cNvSpPr>
          <p:nvPr>
            <p:ph sz="quarter" idx="4"/>
          </p:nvPr>
        </p:nvSpPr>
        <p:spPr>
          <a:xfrm>
            <a:off x="3635896" y="2362200"/>
            <a:ext cx="5184576" cy="3886200"/>
          </a:xfrm>
        </p:spPr>
        <p:txBody>
          <a:bodyPr>
            <a:normAutofit/>
          </a:bodyPr>
          <a:lstStyle/>
          <a:p>
            <a:pPr marL="0" indent="0">
              <a:buNone/>
            </a:pPr>
            <a:r>
              <a:rPr lang="ru-RU" dirty="0" smtClean="0"/>
              <a:t>Все дело в нашем воспитании</a:t>
            </a:r>
            <a:r>
              <a:rPr lang="ru-RU" dirty="0" smtClean="0"/>
              <a:t>.</a:t>
            </a:r>
          </a:p>
          <a:p>
            <a:pPr marL="0" indent="0">
              <a:buNone/>
            </a:pPr>
            <a:r>
              <a:rPr lang="ru-RU" dirty="0" smtClean="0"/>
              <a:t> </a:t>
            </a:r>
            <a:r>
              <a:rPr lang="ru-RU" dirty="0" smtClean="0"/>
              <a:t>В принципиальном подходе к развитию наших детей. Мы учим наших детей </a:t>
            </a:r>
            <a:r>
              <a:rPr lang="ru-RU" b="1" u="sng" dirty="0" smtClean="0"/>
              <a:t>плавать,</a:t>
            </a:r>
          </a:p>
          <a:p>
            <a:pPr marL="0" indent="0">
              <a:buNone/>
            </a:pPr>
            <a:r>
              <a:rPr lang="ru-RU" dirty="0" smtClean="0"/>
              <a:t> </a:t>
            </a:r>
            <a:r>
              <a:rPr lang="ru-RU" u="sng" dirty="0" smtClean="0"/>
              <a:t>быть </a:t>
            </a:r>
            <a:r>
              <a:rPr lang="ru-RU" b="1" u="sng" dirty="0" smtClean="0"/>
              <a:t>конкурентоспособными</a:t>
            </a:r>
            <a:r>
              <a:rPr lang="ru-RU" dirty="0" smtClean="0"/>
              <a:t>, мы учим их, на наш взгляд, </a:t>
            </a:r>
            <a:r>
              <a:rPr lang="ru-RU" b="1" u="sng" dirty="0" smtClean="0"/>
              <a:t>быть очень эффективными в жизни</a:t>
            </a:r>
            <a:r>
              <a:rPr lang="ru-RU" dirty="0" smtClean="0"/>
              <a:t>. </a:t>
            </a:r>
            <a:r>
              <a:rPr lang="ru-RU" b="1" u="sng" dirty="0" smtClean="0">
                <a:solidFill>
                  <a:schemeClr val="accent3">
                    <a:lumMod val="60000"/>
                    <a:lumOff val="40000"/>
                  </a:schemeClr>
                </a:solidFill>
              </a:rPr>
              <a:t>Но мы не учим самому главному – куда плыть</a:t>
            </a:r>
            <a:r>
              <a:rPr lang="ru-RU" b="1" u="sng" dirty="0" smtClean="0"/>
              <a:t>. </a:t>
            </a:r>
            <a:endParaRPr lang="ru-RU" b="1" u="sng" dirty="0"/>
          </a:p>
        </p:txBody>
      </p:sp>
      <p:sp>
        <p:nvSpPr>
          <p:cNvPr id="5" name="Текст 4"/>
          <p:cNvSpPr>
            <a:spLocks noGrp="1"/>
          </p:cNvSpPr>
          <p:nvPr>
            <p:ph type="body" sz="quarter" idx="1"/>
          </p:nvPr>
        </p:nvSpPr>
        <p:spPr>
          <a:xfrm>
            <a:off x="500034" y="214290"/>
            <a:ext cx="7543824" cy="1799484"/>
          </a:xfrm>
        </p:spPr>
        <p:txBody>
          <a:bodyPr/>
          <a:lstStyle/>
          <a:p>
            <a:pPr algn="ctr"/>
            <a:r>
              <a:rPr lang="ru-RU" sz="2800" dirty="0" smtClean="0"/>
              <a:t>Почему же девять из десяти старательно воспитанных детей проживают свою жизнь некачественно? </a:t>
            </a:r>
            <a:endParaRPr lang="ru-RU"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700</TotalTime>
  <Words>2112</Words>
  <Application>Microsoft Office PowerPoint</Application>
  <PresentationFormat>Экран (4:3)</PresentationFormat>
  <Paragraphs>292</Paragraphs>
  <Slides>36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Эркер</vt:lpstr>
      <vt:lpstr>Воспитание ребенка успешным</vt:lpstr>
      <vt:lpstr>Презентация подготовлена по книге:</vt:lpstr>
      <vt:lpstr> Книга посвящается самым совершенным жителям нашей планеты – нашим детям. </vt:lpstr>
      <vt:lpstr>Подарите своему ребенку будущее!  Дайте пищу его уму, его духу – примеры большого успеха.</vt:lpstr>
      <vt:lpstr>Неудачи – это хорошо! </vt:lpstr>
      <vt:lpstr>Секрет успеха Вулворта:  «Конечно, вас ждут разочарования.  Но всегда надо держаться!»  </vt:lpstr>
      <vt:lpstr>Найти правильный подход к неудаче, правильный подход к провалу. </vt:lpstr>
      <vt:lpstr>. </vt:lpstr>
      <vt:lpstr>Презентация PowerPoint</vt:lpstr>
      <vt:lpstr>Наше подсознание – настолько мощный инструмент, настолько мощный компьютер, что он запоминает абсолютно все. </vt:lpstr>
      <vt:lpstr>Что же определило успех Фуада Саида -  одного из ведущих финансистов мира? </vt:lpstr>
      <vt:lpstr>Нужно иметь перед собой цель и стремиться к ней </vt:lpstr>
      <vt:lpstr>   Указать цель, научить видеть ее не менее, а даже более важно, чем научить, как плыть к этой цели.  Вы можете учить ребенка плавать разными стилями, учить его управлять современным кораблем или скоростным катером, но, не зная конечной цели, ваш ребенок будет обречен просто скитаться по неизвестным далям.  </vt:lpstr>
      <vt:lpstr>Что такое цель?</vt:lpstr>
      <vt:lpstr>Слова –  это ткань нашей жизни </vt:lpstr>
      <vt:lpstr>Слова – это семена, из которых произрастают наши мысли, наше эмоциональное состояние. </vt:lpstr>
      <vt:lpstr>Совет: делайте три очень важных упражнения: </vt:lpstr>
      <vt:lpstr>1. здоровканье: </vt:lpstr>
      <vt:lpstr> 2. волшебные мантры:  </vt:lpstr>
      <vt:lpstr>3. Вычеркивание плохих слов</vt:lpstr>
      <vt:lpstr>Познавать мир детям нужно через успех </vt:lpstr>
      <vt:lpstr>«Я никогда не сомневался, и это дало мне преимущество перед всем человечеством». Б.Наполеон</vt:lpstr>
      <vt:lpstr>Презентация PowerPoint</vt:lpstr>
      <vt:lpstr>Уверенность не связана с властью.  Не связана с деньгами.  Не связана со славой. </vt:lpstr>
      <vt:lpstr>Почему большинство людей становятся неуверенными, а значит, слабыми и неконкурентоспособными в жизни?  Кто же это делает?</vt:lpstr>
      <vt:lpstr>Уверенному в себе человеку не нужно унижать других, чтобы самому получить любовь и уважение. </vt:lpstr>
      <vt:lpstr>С чего же начать тренировку уверенности? </vt:lpstr>
      <vt:lpstr>Слова , которые придают уверенность</vt:lpstr>
      <vt:lpstr>Второй способ воспитывать уверенность в своем ребенке – это, конечно, осанка. </vt:lpstr>
      <vt:lpstr>третье – это мысли. </vt:lpstr>
      <vt:lpstr>«Для меня нет ничего невозможного», – эти слова были девизом Генри Форда.   </vt:lpstr>
      <vt:lpstr>Осанка счастливого человека</vt:lpstr>
      <vt:lpstr>научив один раз своего ребенка ходить с ровной спиной и с приподнятым подбородком, смело смотреть вперед, вы тем самым научите его мощно воздействовать на других людей своей осанкой, своим взглядом, а значит, мощно воздействовать и на самого себя, на свою судьбу. </vt:lpstr>
      <vt:lpstr>Привейте своему ребенку осанку короля, и тем самым вы измените ему жизнь! Осанка короля, улыбка даст намного больше вашему ребенку, чем все науки, которые он проходит в школе.     </vt:lpstr>
      <vt:lpstr>положительные качества, которые дети приобретают, занимаясь спортом: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Воспитание ребенка успешным</dc:title>
  <cp:lastModifiedBy>Admin</cp:lastModifiedBy>
  <cp:revision>68</cp:revision>
  <dcterms:modified xsi:type="dcterms:W3CDTF">2013-01-05T04:16:29Z</dcterms:modified>
</cp:coreProperties>
</file>