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2" r:id="rId2"/>
    <p:sldId id="287" r:id="rId3"/>
    <p:sldId id="277" r:id="rId4"/>
    <p:sldId id="274" r:id="rId5"/>
    <p:sldId id="271" r:id="rId6"/>
    <p:sldId id="289" r:id="rId7"/>
    <p:sldId id="291" r:id="rId8"/>
    <p:sldId id="283" r:id="rId9"/>
    <p:sldId id="293" r:id="rId10"/>
    <p:sldId id="294" r:id="rId11"/>
    <p:sldId id="305" r:id="rId12"/>
    <p:sldId id="307" r:id="rId13"/>
    <p:sldId id="309" r:id="rId14"/>
    <p:sldId id="299" r:id="rId15"/>
    <p:sldId id="302" r:id="rId16"/>
    <p:sldId id="276" r:id="rId17"/>
    <p:sldId id="303" r:id="rId18"/>
    <p:sldId id="304" r:id="rId19"/>
    <p:sldId id="311" r:id="rId20"/>
    <p:sldId id="26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966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086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386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340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483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959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668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094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229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579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86491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149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&#1057;&#1077;&#1088;&#1090;&#1072;&#1082;&#1080;.wma" TargetMode="Externa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hyperlink" Target="http://talisman.sochi2014.com/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commons.wikimedia.org/wiki/File:Counterdown-2014_Sochi_center.JPG?uselang=ru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samara.ru/screenshots/pic_52793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hyperlink" Target="http://samara.ru/screenshots/pic_52791.jpg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2232248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BD2203"/>
                </a:solidFill>
                <a:latin typeface="Georgia" pitchFamily="18" charset="0"/>
              </a:rPr>
              <a:t>Род имён существительных</a:t>
            </a:r>
          </a:p>
        </p:txBody>
      </p:sp>
      <p:sp>
        <p:nvSpPr>
          <p:cNvPr id="3075" name="Содержимое 3"/>
          <p:cNvSpPr>
            <a:spLocks noGrp="1"/>
          </p:cNvSpPr>
          <p:nvPr>
            <p:ph idx="1"/>
          </p:nvPr>
        </p:nvSpPr>
        <p:spPr>
          <a:xfrm>
            <a:off x="468313" y="2924175"/>
            <a:ext cx="8229600" cy="1225550"/>
          </a:xfrm>
        </p:spPr>
        <p:txBody>
          <a:bodyPr/>
          <a:lstStyle/>
          <a:p>
            <a:pPr algn="ctr">
              <a:buFont typeface="Arial" charset="0"/>
              <a:buNone/>
            </a:pPr>
            <a:endParaRPr lang="ru-RU" sz="3600" b="1" dirty="0" smtClean="0">
              <a:solidFill>
                <a:srgbClr val="0D1DB3"/>
              </a:solidFill>
              <a:latin typeface="Georgia" pitchFamily="18" charset="0"/>
            </a:endParaRPr>
          </a:p>
          <a:p>
            <a:pPr algn="ctr">
              <a:buFont typeface="Arial" charset="0"/>
              <a:buNone/>
            </a:pPr>
            <a:endParaRPr lang="ru-RU" sz="3600" b="1" dirty="0" smtClean="0">
              <a:solidFill>
                <a:srgbClr val="0D1DB3"/>
              </a:solidFill>
              <a:latin typeface="Georgia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dirty="0" smtClean="0">
              <a:solidFill>
                <a:srgbClr val="0D1DB3"/>
              </a:solidFill>
              <a:latin typeface="Georgia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dirty="0" smtClean="0">
              <a:solidFill>
                <a:srgbClr val="0D1DB3"/>
              </a:solidFill>
              <a:latin typeface="Georgia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dirty="0" smtClean="0">
              <a:solidFill>
                <a:srgbClr val="0D1DB3"/>
              </a:solidFill>
              <a:latin typeface="Georgia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dirty="0" smtClean="0">
              <a:solidFill>
                <a:srgbClr val="0D1DB3"/>
              </a:solidFill>
              <a:latin typeface="Georgia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dirty="0" smtClean="0">
              <a:solidFill>
                <a:srgbClr val="0D1DB3"/>
              </a:solidFill>
              <a:latin typeface="Georgia" pitchFamily="18" charset="0"/>
            </a:endParaRPr>
          </a:p>
          <a:p>
            <a:pPr>
              <a:buFont typeface="Arial" charset="0"/>
              <a:buNone/>
            </a:pPr>
            <a:endParaRPr lang="ru-RU" dirty="0" smtClean="0"/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073650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12728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Творческая работа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1412776"/>
            <a:ext cx="7992887" cy="4713387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Город Олимпия был расположен в северо-западной части ___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живописной природы, у слияния рек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Алфей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Кладей. Здесь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находился край богини ___ – жены Зевса. А позднее, в честь побед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над персами, греки построили ____ Зевсу, ставший вскоре главным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___ ансамбля Олимпии. Он был украшен статуями, изображавшими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подвиги ___.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П,п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елопоннес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                                     (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Х,х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)рам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Г,г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)ера                                                           </a:t>
            </a:r>
          </a:p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Г,г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еракл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                                             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С,с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) сооружение        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8541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9" name="Picture 2" descr="C:\Users\KochkonyanMR\Desktop\Новая папка\Др. Греция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Сертаки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2454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171" name="Picture 2" descr="C:\Users\KochkonyanMR\Desktop\Новая папка\Zeus--greek-mythology-687267_1024_76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-250825" y="0"/>
            <a:ext cx="9659938" cy="7245350"/>
          </a:xfrm>
        </p:spPr>
      </p:pic>
    </p:spTree>
    <p:extLst>
      <p:ext uri="{BB962C8B-B14F-4D97-AF65-F5344CB8AC3E}">
        <p14:creationId xmlns:p14="http://schemas.microsoft.com/office/powerpoint/2010/main" val="171980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8195" name="Picture 2" descr="C:\Users\KochkonyanMR\Desktop\Новая папка\Геракл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907705" y="408380"/>
            <a:ext cx="4409476" cy="5717783"/>
          </a:xfrm>
        </p:spPr>
      </p:pic>
    </p:spTree>
    <p:extLst>
      <p:ext uri="{BB962C8B-B14F-4D97-AF65-F5344CB8AC3E}">
        <p14:creationId xmlns:p14="http://schemas.microsoft.com/office/powerpoint/2010/main" val="1446647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229600" cy="2232248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BD2203"/>
                </a:solidFill>
                <a:latin typeface="Georgia" pitchFamily="18" charset="0"/>
              </a:rPr>
              <a:t>ФИЗМИНУТКА</a:t>
            </a:r>
          </a:p>
        </p:txBody>
      </p:sp>
      <p:sp>
        <p:nvSpPr>
          <p:cNvPr id="3075" name="Содержимое 3"/>
          <p:cNvSpPr>
            <a:spLocks noGrp="1"/>
          </p:cNvSpPr>
          <p:nvPr>
            <p:ph idx="1"/>
          </p:nvPr>
        </p:nvSpPr>
        <p:spPr>
          <a:xfrm>
            <a:off x="468313" y="2924175"/>
            <a:ext cx="8229600" cy="1225550"/>
          </a:xfrm>
        </p:spPr>
        <p:txBody>
          <a:bodyPr/>
          <a:lstStyle/>
          <a:p>
            <a:pPr algn="ctr">
              <a:buFont typeface="Arial" charset="0"/>
              <a:buNone/>
            </a:pPr>
            <a:endParaRPr lang="ru-RU" sz="3600" b="1" dirty="0" smtClean="0">
              <a:solidFill>
                <a:srgbClr val="0D1DB3"/>
              </a:solidFill>
              <a:latin typeface="Georgia" pitchFamily="18" charset="0"/>
            </a:endParaRPr>
          </a:p>
          <a:p>
            <a:pPr algn="ctr">
              <a:buFont typeface="Arial" charset="0"/>
              <a:buNone/>
            </a:pPr>
            <a:endParaRPr lang="ru-RU" sz="3600" b="1" dirty="0" smtClean="0">
              <a:solidFill>
                <a:srgbClr val="0D1DB3"/>
              </a:solidFill>
              <a:latin typeface="Georgia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dirty="0" smtClean="0">
              <a:solidFill>
                <a:srgbClr val="0D1DB3"/>
              </a:solidFill>
              <a:latin typeface="Georgia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dirty="0" smtClean="0">
              <a:solidFill>
                <a:srgbClr val="0D1DB3"/>
              </a:solidFill>
              <a:latin typeface="Georgia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dirty="0" smtClean="0">
              <a:solidFill>
                <a:srgbClr val="0D1DB3"/>
              </a:solidFill>
              <a:latin typeface="Georgia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dirty="0" smtClean="0">
              <a:solidFill>
                <a:srgbClr val="0D1DB3"/>
              </a:solidFill>
              <a:latin typeface="Georgia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dirty="0" smtClean="0">
              <a:solidFill>
                <a:srgbClr val="0D1DB3"/>
              </a:solidFill>
              <a:latin typeface="Georgia" pitchFamily="18" charset="0"/>
            </a:endParaRPr>
          </a:p>
          <a:p>
            <a:pPr>
              <a:buFont typeface="Arial" charset="0"/>
              <a:buNone/>
            </a:pPr>
            <a:endParaRPr lang="ru-RU" dirty="0" smtClean="0"/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073650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11444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8009051"/>
              </p:ext>
            </p:extLst>
          </p:nvPr>
        </p:nvGraphicFramePr>
        <p:xfrm>
          <a:off x="1043608" y="2924944"/>
          <a:ext cx="6696744" cy="1759184"/>
        </p:xfrm>
        <a:graphic>
          <a:graphicData uri="http://schemas.openxmlformats.org/drawingml/2006/table">
            <a:tbl>
              <a:tblPr firstRow="1" firstCol="1" bandRow="1"/>
              <a:tblGrid>
                <a:gridCol w="2232015"/>
                <a:gridCol w="2232015"/>
                <a:gridCol w="2232714"/>
              </a:tblGrid>
              <a:tr h="9776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Мужской род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Женский род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Средний род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752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Он мой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Она моя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Оно моё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6" descr="D:\Мои документы\996023cbbfea0d80e1542280cb12acc9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395536" y="404664"/>
            <a:ext cx="1512168" cy="1982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D:\Мои документы\996023cbbfea0d80e1542280cb12acc9.gif"/>
          <p:cNvPicPr>
            <a:picLocks noChangeAspect="1" noChangeArrowheads="1" noCrop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47936" y="557064"/>
            <a:ext cx="1512168" cy="1982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856159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6"/>
          <p:cNvSpPr>
            <a:spLocks noGrp="1"/>
          </p:cNvSpPr>
          <p:nvPr>
            <p:ph type="title"/>
          </p:nvPr>
        </p:nvSpPr>
        <p:spPr>
          <a:xfrm>
            <a:off x="5292725" y="1773238"/>
            <a:ext cx="3851275" cy="1143000"/>
          </a:xfrm>
        </p:spPr>
        <p:txBody>
          <a:bodyPr>
            <a:normAutofit fontScale="90000"/>
          </a:bodyPr>
          <a:lstStyle/>
          <a:p>
            <a:r>
              <a:rPr lang="ru-RU" sz="4000" smtClean="0">
                <a:solidFill>
                  <a:srgbClr val="2B14B8"/>
                </a:solidFill>
                <a:latin typeface="Georgia" pitchFamily="18" charset="0"/>
              </a:rPr>
              <a:t>Талисманы Зимних Олимпийских игр </a:t>
            </a:r>
            <a:br>
              <a:rPr lang="ru-RU" sz="4000" smtClean="0">
                <a:solidFill>
                  <a:srgbClr val="2B14B8"/>
                </a:solidFill>
                <a:latin typeface="Georgia" pitchFamily="18" charset="0"/>
              </a:rPr>
            </a:br>
            <a:r>
              <a:rPr lang="ru-RU" sz="4000" smtClean="0">
                <a:solidFill>
                  <a:srgbClr val="2B14B8"/>
                </a:solidFill>
                <a:latin typeface="Georgia" pitchFamily="18" charset="0"/>
              </a:rPr>
              <a:t>«Сочи – 2014»</a:t>
            </a:r>
          </a:p>
        </p:txBody>
      </p:sp>
      <p:pic>
        <p:nvPicPr>
          <p:cNvPr id="6147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073650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KochkonyanMR\Desktop\Новая папка\0_5ae80_7218d512_ori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0" y="476250"/>
            <a:ext cx="5076825" cy="433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3" descr="C:\Users\KochkonyanMR\Desktop\Новая папка\olimp_logo2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51500" y="4365625"/>
            <a:ext cx="674688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3" descr="C:\Users\KochkonyanMR\Desktop\Новая папка\olimp_logo2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75463" y="4365625"/>
            <a:ext cx="674687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3" descr="C:\Users\KochkonyanMR\Desktop\Новая папка\olimp_logo2.jpg">
            <a:hlinkClick r:id="rId4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101013" y="4365625"/>
            <a:ext cx="673100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81533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Найти существительные, определить род.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/>
              <a:t>1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ряд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: Горный спасатель-альпинист Леопард  живёт в кроне огромного дерева, которое растёт на самой высокой скале в заснеженных горах Кавказа. </a:t>
            </a: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2 ряд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: В доме белого мишки всё сделано изо льда и снега: снежный душ, кровать, компьютер. </a:t>
            </a:r>
          </a:p>
          <a:p>
            <a:pPr marL="0" indent="0">
              <a:buNone/>
            </a:pP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3 ряд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: Зайка – самая активная жительница леса, она любит спорт и помогает  маме.</a:t>
            </a:r>
          </a:p>
          <a:p>
            <a:pPr marL="0" indent="0">
              <a:buNone/>
            </a:pPr>
            <a:r>
              <a:rPr lang="ru-RU" dirty="0"/>
              <a:t>	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42500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129614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Составить словосочетания со словами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56125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i="1" dirty="0">
                <a:latin typeface="Times New Roman" pitchFamily="18" charset="0"/>
                <a:cs typeface="Times New Roman" pitchFamily="18" charset="0"/>
              </a:rPr>
              <a:t>Мозоль, шампунь, медаль, осанка, </a:t>
            </a:r>
            <a:r>
              <a:rPr lang="ru-RU" sz="4800" i="1" dirty="0" smtClean="0">
                <a:latin typeface="Times New Roman" pitchFamily="18" charset="0"/>
                <a:cs typeface="Times New Roman" pitchFamily="18" charset="0"/>
              </a:rPr>
              <a:t>состязание.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3888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clip456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68404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5400" b="1" dirty="0" smtClean="0">
                <a:solidFill>
                  <a:srgbClr val="C40808"/>
                </a:solidFill>
                <a:latin typeface="Times New Roman" pitchFamily="18" charset="0"/>
              </a:rPr>
              <a:t>Наши достижения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dirty="0" smtClean="0"/>
              <a:t>       </a:t>
            </a:r>
            <a:endParaRPr lang="ru-RU" sz="4800" b="1" dirty="0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8114841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4" descr="http://upload.wikimedia.org/wikipedia/commons/thumb/b/b1/Olympic_Rings.svg/800px-Olympic_Rings.svg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206500"/>
            <a:ext cx="9144000" cy="347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 eaLnBrk="1" hangingPunct="1">
              <a:buFont typeface="Arial" charset="0"/>
              <a:buNone/>
              <a:defRPr/>
            </a:pP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94219"/>
      </p:ext>
    </p:extLst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-1189038" y="-603250"/>
            <a:ext cx="12684126" cy="8569325"/>
          </a:xfrm>
        </p:spPr>
      </p:pic>
      <p:pic>
        <p:nvPicPr>
          <p:cNvPr id="15363" name="Picture 2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-531813"/>
            <a:ext cx="9144000" cy="9074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6304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9" descr="olympos-zeus-temple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6923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371600"/>
            <a:ext cx="8839200" cy="41148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8400" b="1" dirty="0" smtClean="0">
                <a:latin typeface="a_AlgeriusNr" pitchFamily="82" charset="-52"/>
              </a:rPr>
              <a:t/>
            </a:r>
            <a:br>
              <a:rPr lang="ru-RU" sz="8400" b="1" dirty="0" smtClean="0">
                <a:latin typeface="a_AlgeriusNr" pitchFamily="82" charset="-52"/>
              </a:rPr>
            </a:br>
            <a:r>
              <a:rPr lang="ru-RU" sz="8400" b="1" dirty="0" smtClean="0">
                <a:latin typeface="a_AlgeriusNr" pitchFamily="82" charset="-52"/>
              </a:rPr>
              <a:t/>
            </a:r>
            <a:br>
              <a:rPr lang="ru-RU" sz="8400" b="1" dirty="0" smtClean="0">
                <a:latin typeface="a_AlgeriusNr" pitchFamily="82" charset="-52"/>
              </a:rPr>
            </a:br>
            <a:r>
              <a:rPr lang="ru-RU" sz="8400" b="1" dirty="0" smtClean="0">
                <a:latin typeface="a_AlgeriusNr" pitchFamily="82" charset="-52"/>
              </a:rPr>
              <a:t/>
            </a:r>
            <a:br>
              <a:rPr lang="ru-RU" sz="8400" b="1" dirty="0" smtClean="0">
                <a:latin typeface="a_AlgeriusNr" pitchFamily="82" charset="-52"/>
              </a:rPr>
            </a:br>
            <a:r>
              <a:rPr lang="ru-RU" sz="8400" b="1" dirty="0" smtClean="0">
                <a:latin typeface="a_AlgeriusNr" pitchFamily="82" charset="-52"/>
              </a:rPr>
              <a:t/>
            </a:r>
            <a:br>
              <a:rPr lang="ru-RU" sz="8400" b="1" dirty="0" smtClean="0">
                <a:latin typeface="a_AlgeriusNr" pitchFamily="82" charset="-52"/>
              </a:rPr>
            </a:br>
            <a:r>
              <a:rPr lang="en-US" sz="6700" b="1" dirty="0" smtClean="0">
                <a:solidFill>
                  <a:srgbClr val="FF3300"/>
                </a:solidFill>
                <a:latin typeface="a_AlgeriusNr" pitchFamily="82" charset="-52"/>
              </a:rPr>
              <a:t>. </a:t>
            </a:r>
            <a:r>
              <a:rPr lang="ru-RU" sz="6700" b="1" dirty="0" smtClean="0">
                <a:solidFill>
                  <a:srgbClr val="FF3300"/>
                </a:solidFill>
                <a:latin typeface="a_AlgeriusNr" pitchFamily="82" charset="-52"/>
              </a:rPr>
              <a:t/>
            </a:r>
            <a:br>
              <a:rPr lang="ru-RU" sz="6700" b="1" dirty="0" smtClean="0">
                <a:solidFill>
                  <a:srgbClr val="FF3300"/>
                </a:solidFill>
                <a:latin typeface="a_AlgeriusNr" pitchFamily="82" charset="-52"/>
              </a:rPr>
            </a:br>
            <a:r>
              <a:rPr lang="ru-RU" sz="6700" b="1" dirty="0" smtClean="0">
                <a:solidFill>
                  <a:srgbClr val="002060"/>
                </a:solidFill>
                <a:latin typeface="a_AlgeriusNr" pitchFamily="82" charset="-52"/>
              </a:rPr>
              <a:t>(776 до н.э. – 394 н.э.)</a:t>
            </a:r>
            <a:r>
              <a:rPr lang="ru-RU" sz="6600" b="1" dirty="0" smtClean="0">
                <a:solidFill>
                  <a:srgbClr val="FF3300"/>
                </a:solidFill>
                <a:latin typeface="a_AlgeriusNr" pitchFamily="82" charset="-52"/>
              </a:rPr>
              <a:t/>
            </a:r>
            <a:br>
              <a:rPr lang="ru-RU" sz="6600" b="1" dirty="0" smtClean="0">
                <a:solidFill>
                  <a:srgbClr val="FF3300"/>
                </a:solidFill>
                <a:latin typeface="a_AlgeriusNr" pitchFamily="82" charset="-52"/>
              </a:rPr>
            </a:br>
            <a:endParaRPr lang="ru-RU" sz="6600" b="1" dirty="0" smtClean="0">
              <a:solidFill>
                <a:srgbClr val="FF3300"/>
              </a:solidFill>
              <a:latin typeface="a_AlgeriusNr" pitchFamily="82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530490399"/>
      </p:ext>
    </p:extLst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07904" y="4725626"/>
            <a:ext cx="3095625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4111625"/>
            <a:ext cx="1871662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0"/>
            <a:ext cx="9144000" cy="2205038"/>
          </a:xfrm>
        </p:spPr>
      </p:pic>
      <p:pic>
        <p:nvPicPr>
          <p:cNvPr id="8" name="Picture 3" descr="Олимпийский девиз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5650" y="2133600"/>
            <a:ext cx="40322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23850" y="2636838"/>
            <a:ext cx="532765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000" b="1">
                <a:solidFill>
                  <a:srgbClr val="FF0000"/>
                </a:solidFill>
                <a:latin typeface="Georgia" pitchFamily="18" charset="0"/>
              </a:rPr>
              <a:t>«Быстрее, </a:t>
            </a:r>
          </a:p>
          <a:p>
            <a:r>
              <a:rPr lang="ru-RU" sz="3000" b="1">
                <a:solidFill>
                  <a:srgbClr val="FF0000"/>
                </a:solidFill>
                <a:latin typeface="Georgia" pitchFamily="18" charset="0"/>
              </a:rPr>
              <a:t>                   выше,</a:t>
            </a:r>
          </a:p>
          <a:p>
            <a:r>
              <a:rPr lang="ru-RU" sz="3000" b="1">
                <a:solidFill>
                  <a:srgbClr val="FF0000"/>
                </a:solidFill>
                <a:latin typeface="Georgia" pitchFamily="18" charset="0"/>
              </a:rPr>
              <a:t>                              сильнее !»</a:t>
            </a:r>
            <a:r>
              <a:rPr lang="ru-RU" sz="3000">
                <a:solidFill>
                  <a:srgbClr val="FF0000"/>
                </a:solidFill>
                <a:latin typeface="Georgia" pitchFamily="18" charset="0"/>
              </a:rPr>
              <a:t> 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651500" y="2349500"/>
            <a:ext cx="2941638" cy="211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5617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400"/>
                            </p:stCondLst>
                            <p:childTnLst>
                              <p:par>
                                <p:cTn id="1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640"/>
                            </p:stCondLst>
                            <p:childTnLst>
                              <p:par>
                                <p:cTn id="2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5073650"/>
            <a:ext cx="9144000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Заголовок 8"/>
          <p:cNvSpPr>
            <a:spLocks noGrp="1"/>
          </p:cNvSpPr>
          <p:nvPr>
            <p:ph type="title"/>
          </p:nvPr>
        </p:nvSpPr>
        <p:spPr>
          <a:xfrm>
            <a:off x="4884738" y="2060575"/>
            <a:ext cx="4259262" cy="1143000"/>
          </a:xfrm>
        </p:spPr>
        <p:txBody>
          <a:bodyPr>
            <a:normAutofit/>
          </a:bodyPr>
          <a:lstStyle/>
          <a:p>
            <a:endParaRPr lang="ru-RU" sz="4000" dirty="0" smtClean="0">
              <a:solidFill>
                <a:srgbClr val="2B14B8"/>
              </a:solidFill>
              <a:latin typeface="Georgia" pitchFamily="18" charset="0"/>
            </a:endParaRPr>
          </a:p>
        </p:txBody>
      </p:sp>
      <p:pic>
        <p:nvPicPr>
          <p:cNvPr id="3075" name="Picture 3" descr="C:\Users\KochkonyanMR\Desktop\Новая папка\Sochi_ok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115616" y="476672"/>
            <a:ext cx="6840760" cy="4248472"/>
          </a:xfrm>
        </p:spPr>
      </p:pic>
    </p:spTree>
    <p:extLst>
      <p:ext uri="{BB962C8B-B14F-4D97-AF65-F5344CB8AC3E}">
        <p14:creationId xmlns:p14="http://schemas.microsoft.com/office/powerpoint/2010/main" val="3831750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5" descr="2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6600" b="1" smtClean="0">
                <a:solidFill>
                  <a:srgbClr val="DA0000"/>
                </a:solidFill>
              </a:rPr>
              <a:t>Олимпийский огонь</a:t>
            </a: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0" y="914400"/>
            <a:ext cx="9144000" cy="5943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6000" dirty="0" smtClean="0">
                <a:solidFill>
                  <a:srgbClr val="F1F626"/>
                </a:solidFill>
                <a:latin typeface="Times New Roman" pitchFamily="18" charset="0"/>
              </a:rPr>
              <a:t> 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6000" b="1" dirty="0" smtClean="0">
                <a:solidFill>
                  <a:srgbClr val="F1F626"/>
                </a:solidFill>
                <a:latin typeface="Times New Roman" pitchFamily="18" charset="0"/>
              </a:rPr>
              <a:t>Это один из символов Олимпийских игр.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6000" b="1" dirty="0" smtClean="0">
                <a:solidFill>
                  <a:srgbClr val="F1F626"/>
                </a:solidFill>
                <a:latin typeface="Times New Roman" pitchFamily="18" charset="0"/>
              </a:rPr>
              <a:t>Традиция была возрождена в 1928 году и сохраняется до сих пор.</a:t>
            </a:r>
          </a:p>
        </p:txBody>
      </p:sp>
    </p:spTree>
    <p:extLst>
      <p:ext uri="{BB962C8B-B14F-4D97-AF65-F5344CB8AC3E}">
        <p14:creationId xmlns:p14="http://schemas.microsoft.com/office/powerpoint/2010/main" val="4085070385"/>
      </p:ext>
    </p:extLst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Часы обратного отсчёта в г. Сочи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http://upload.wikimedia.org/wikipedia/commons/thumb/4/45/Counterdown-2014_Sochi_center.JPG/220px-Counterdown-2014_Sochi_center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28800"/>
            <a:ext cx="5904656" cy="43924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7848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Объект 3" descr="http://samara.ru/screenshots/resized/sz_110-85_crop_52793.jpg">
            <a:hlinkClick r:id="rId2" tooltip="&quot;фото - rus.ruvr.ru&quot;"/>
          </p:cNvPr>
          <p:cNvPicPr>
            <a:picLocks noGrp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3375"/>
            <a:ext cx="4248150" cy="2951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samara.ru/screenshots/resized/sz_110-85_pic_52791.jpg">
            <a:hlinkClick r:id="rId4" tooltip="&quot;фото - rus.ruvr.ru&quot;"/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84984"/>
            <a:ext cx="4248472" cy="2664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3265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2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3384376"/>
          </a:xfrm>
        </p:spPr>
        <p:txBody>
          <a:bodyPr>
            <a:normAutofit fontScale="90000"/>
          </a:bodyPr>
          <a:lstStyle/>
          <a:p>
            <a:r>
              <a:rPr lang="ru-RU" sz="73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Распределительный диктант</a:t>
            </a:r>
            <a:br>
              <a:rPr lang="ru-RU" sz="73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одушевлённые </a:t>
            </a:r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неодушевлённые</a:t>
            </a:r>
            <a:b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сущ.                        </a:t>
            </a:r>
            <a:r>
              <a:rPr lang="ru-RU" sz="40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0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ущ.</a:t>
            </a:r>
            <a:endParaRPr lang="ru-RU" sz="4000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D:\Мои документы\996023cbbfea0d80e1542280cb12acc9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6660232" y="4941168"/>
            <a:ext cx="7048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651272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</TotalTime>
  <Words>209</Words>
  <Application>Microsoft Office PowerPoint</Application>
  <PresentationFormat>Экран (4:3)</PresentationFormat>
  <Paragraphs>53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Род имён существительных</vt:lpstr>
      <vt:lpstr>Презентация PowerPoint</vt:lpstr>
      <vt:lpstr>    .  (776 до н.э. – 394 н.э.) </vt:lpstr>
      <vt:lpstr>Презентация PowerPoint</vt:lpstr>
      <vt:lpstr>Презентация PowerPoint</vt:lpstr>
      <vt:lpstr>Олимпийский огонь</vt:lpstr>
      <vt:lpstr>Часы обратного отсчёта в г. Сочи</vt:lpstr>
      <vt:lpstr>Презентация PowerPoint</vt:lpstr>
      <vt:lpstr>Распределительный диктант  одушевлённые    неодушевлённые сущ.                        сущ.</vt:lpstr>
      <vt:lpstr>Творческая работа</vt:lpstr>
      <vt:lpstr>Презентация PowerPoint</vt:lpstr>
      <vt:lpstr>Презентация PowerPoint</vt:lpstr>
      <vt:lpstr>Презентация PowerPoint</vt:lpstr>
      <vt:lpstr>ФИЗМИНУТКА</vt:lpstr>
      <vt:lpstr>Презентация PowerPoint</vt:lpstr>
      <vt:lpstr>Талисманы Зимних Олимпийских игр  «Сочи – 2014»</vt:lpstr>
      <vt:lpstr>Найти существительные, определить род.</vt:lpstr>
      <vt:lpstr>Составить словосочетания со словами</vt:lpstr>
      <vt:lpstr>Наши достижения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14</cp:revision>
  <dcterms:created xsi:type="dcterms:W3CDTF">2013-02-05T19:17:15Z</dcterms:created>
  <dcterms:modified xsi:type="dcterms:W3CDTF">2013-02-06T19:55:40Z</dcterms:modified>
</cp:coreProperties>
</file>