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5" r:id="rId4"/>
    <p:sldId id="292" r:id="rId5"/>
    <p:sldId id="268" r:id="rId6"/>
    <p:sldId id="269" r:id="rId7"/>
    <p:sldId id="291" r:id="rId8"/>
    <p:sldId id="285" r:id="rId9"/>
    <p:sldId id="278" r:id="rId10"/>
    <p:sldId id="279" r:id="rId11"/>
    <p:sldId id="293" r:id="rId12"/>
    <p:sldId id="286" r:id="rId13"/>
    <p:sldId id="283" r:id="rId14"/>
    <p:sldId id="294" r:id="rId15"/>
    <p:sldId id="298" r:id="rId16"/>
    <p:sldId id="297" r:id="rId17"/>
    <p:sldId id="299" r:id="rId18"/>
    <p:sldId id="296" r:id="rId19"/>
    <p:sldId id="29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6/67/Kyrill&amp;Method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28794" y="1643050"/>
            <a:ext cx="612068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История славянской письменности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714744" y="5000636"/>
            <a:ext cx="5000660" cy="64294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i="1" dirty="0" smtClean="0">
                <a:latin typeface="Book Antiqua" pitchFamily="18" charset="0"/>
              </a:rPr>
              <a:t>     Никитина Елена Анатольевна, </a:t>
            </a:r>
          </a:p>
          <a:p>
            <a:pPr algn="ctr">
              <a:buNone/>
            </a:pPr>
            <a:r>
              <a:rPr lang="ru-RU" sz="1600" i="1" dirty="0" smtClean="0">
                <a:latin typeface="Book Antiqua" pitchFamily="18" charset="0"/>
              </a:rPr>
              <a:t>учитель русского языка и литературы</a:t>
            </a:r>
          </a:p>
          <a:p>
            <a:pPr>
              <a:buNone/>
            </a:pPr>
            <a:endParaRPr lang="ru-RU" sz="2400" dirty="0" smtClean="0">
              <a:latin typeface="Monotype Corsiva" pitchFamily="66" charset="0"/>
            </a:endParaRPr>
          </a:p>
          <a:p>
            <a:pPr>
              <a:buNone/>
            </a:pPr>
            <a:endParaRPr lang="ru-RU" sz="2400" dirty="0" smtClean="0"/>
          </a:p>
          <a:p>
            <a:pPr>
              <a:spcBef>
                <a:spcPts val="0"/>
              </a:spcBef>
              <a:buNone/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571480"/>
            <a:ext cx="2799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Book Antiqua" pitchFamily="18" charset="0"/>
              </a:rPr>
              <a:t> МКОУ </a:t>
            </a:r>
            <a:r>
              <a:rPr lang="ru-RU" i="1" dirty="0" err="1" smtClean="0">
                <a:latin typeface="Book Antiqua" pitchFamily="18" charset="0"/>
              </a:rPr>
              <a:t>Бучальская</a:t>
            </a:r>
            <a:r>
              <a:rPr lang="ru-RU" i="1" dirty="0" smtClean="0">
                <a:latin typeface="Book Antiqua" pitchFamily="18" charset="0"/>
              </a:rPr>
              <a:t> СОШ 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Автоматизированная система распознавания древнерусских скорописных текст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3000396" cy="4224559"/>
          </a:xfrm>
          <a:prstGeom prst="rect">
            <a:avLst/>
          </a:prstGeom>
          <a:noFill/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928794" y="5357826"/>
            <a:ext cx="14287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/>
            <a:r>
              <a:rPr lang="ru-RU" sz="1600" b="1" i="1" dirty="0" smtClean="0">
                <a:effectLst/>
              </a:rPr>
              <a:t>Скоропись</a:t>
            </a:r>
            <a:endParaRPr lang="en-US" sz="1600" dirty="0">
              <a:effectLst/>
              <a:latin typeface="Arial" charset="0"/>
            </a:endParaRPr>
          </a:p>
        </p:txBody>
      </p:sp>
      <p:pic>
        <p:nvPicPr>
          <p:cNvPr id="5" name="Рисунок 4" descr="http://s013.radikal.ru/i322/1111/00/d6c96d6db64f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000108"/>
            <a:ext cx="471490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14810" y="5357826"/>
            <a:ext cx="40078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/>
              <a:t>Остромирово Евангелие, 1057 год</a:t>
            </a:r>
            <a:endParaRPr lang="ru-RU" sz="1600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00364" y="500042"/>
            <a:ext cx="38576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Азбучная молитва</a:t>
            </a: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1027" name="Picture 3" descr="C:\Users\юра\Desktop\hist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000108"/>
            <a:ext cx="3354982" cy="529423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928670"/>
            <a:ext cx="3810000" cy="4860925"/>
          </a:xfr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928670"/>
            <a:ext cx="40243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2285984" y="5786454"/>
            <a:ext cx="46434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>
                <a:latin typeface="Constantia" pitchFamily="18" charset="0"/>
              </a:rPr>
              <a:t>Славянская азбука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для насти ж\1274935755_rr_rsryeriryosr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142976" y="1000108"/>
            <a:ext cx="66214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</a:rPr>
              <a:t>Отгадайте </a:t>
            </a:r>
            <a:r>
              <a:rPr lang="ru-RU" sz="2800" b="1" i="1" dirty="0">
                <a:latin typeface="Times New Roman" pitchFamily="18" charset="0"/>
              </a:rPr>
              <a:t>загадки о буквах алфавита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1428728" y="2143116"/>
            <a:ext cx="53181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latin typeface="Monotype Corsiva" pitchFamily="66" charset="0"/>
              </a:rPr>
              <a:t>1.Чего нет в России, найдётся в Москве, </a:t>
            </a:r>
          </a:p>
          <a:p>
            <a:r>
              <a:rPr lang="ru-RU" sz="2400" b="1" dirty="0">
                <a:latin typeface="Monotype Corsiva" pitchFamily="66" charset="0"/>
              </a:rPr>
              <a:t>нет в Петербурге, а видно в Неве?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7380288" y="2133600"/>
            <a:ext cx="698500" cy="6477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latin typeface="Times New Roman" pitchFamily="18" charset="0"/>
              </a:rPr>
              <a:t>В</a:t>
            </a:r>
            <a:endParaRPr lang="ru-RU" sz="3600" b="1" dirty="0">
              <a:latin typeface="Times New Roman" pitchFamily="18" charset="0"/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1428728" y="3000372"/>
            <a:ext cx="54800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latin typeface="Monotype Corsiva" pitchFamily="66" charset="0"/>
              </a:rPr>
              <a:t>2. У человека одно, у ворона два, у медведя нет ни одного.</a:t>
            </a: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7380288" y="3068638"/>
            <a:ext cx="698500" cy="6477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latin typeface="Times New Roman" pitchFamily="18" charset="0"/>
              </a:rPr>
              <a:t>О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1500166" y="4000504"/>
            <a:ext cx="48180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latin typeface="Monotype Corsiva" pitchFamily="66" charset="0"/>
              </a:rPr>
              <a:t>3. Что стоит между дверью и стеной?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7380288" y="4005263"/>
            <a:ext cx="698500" cy="6477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latin typeface="Times New Roman" pitchFamily="18" charset="0"/>
              </a:rPr>
              <a:t>И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1571604" y="4714884"/>
            <a:ext cx="52864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latin typeface="Monotype Corsiva" pitchFamily="66" charset="0"/>
              </a:rPr>
              <a:t>4.В старости я один раз встречаюсь, в молодости – три раза, в огне не сгорю и в воде не потону.</a:t>
            </a: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7380288" y="4941888"/>
            <a:ext cx="698500" cy="64770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latin typeface="Times New Roman" pitchFamily="18" charset="0"/>
              </a:rPr>
              <a:t>О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 animBg="1"/>
      <p:bldP spid="13329" grpId="0" animBg="1"/>
      <p:bldP spid="13331" grpId="0" animBg="1"/>
      <p:bldP spid="133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71480"/>
            <a:ext cx="8229600" cy="74453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Лингвистические задачи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27587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В старой </a:t>
            </a:r>
            <a:r>
              <a:rPr lang="ru-RU" dirty="0" err="1" smtClean="0"/>
              <a:t>орфографиии</a:t>
            </a:r>
            <a:r>
              <a:rPr lang="ru-RU" dirty="0" smtClean="0"/>
              <a:t> (до 1918 г.) на месте современного </a:t>
            </a:r>
            <a:r>
              <a:rPr lang="ru-RU" b="1" i="1" dirty="0" smtClean="0"/>
              <a:t>и</a:t>
            </a:r>
            <a:r>
              <a:rPr lang="ru-RU" dirty="0" smtClean="0"/>
              <a:t> использовались две буквы: </a:t>
            </a:r>
            <a:r>
              <a:rPr lang="ru-RU" b="1" i="1" dirty="0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en-US" b="1" i="1" dirty="0" err="1" smtClean="0"/>
              <a:t>i</a:t>
            </a:r>
            <a:r>
              <a:rPr lang="ru-RU" dirty="0" smtClean="0"/>
              <a:t>, например: </a:t>
            </a:r>
            <a:r>
              <a:rPr lang="ru-RU" i="1" dirty="0" err="1" smtClean="0"/>
              <a:t>п</a:t>
            </a:r>
            <a:r>
              <a:rPr lang="en-US" i="1" dirty="0" err="1" smtClean="0"/>
              <a:t>i</a:t>
            </a:r>
            <a:r>
              <a:rPr lang="ru-RU" i="1" dirty="0" err="1" smtClean="0"/>
              <a:t>анист</a:t>
            </a:r>
            <a:r>
              <a:rPr lang="ru-RU" i="1" dirty="0" smtClean="0"/>
              <a:t>, </a:t>
            </a:r>
            <a:r>
              <a:rPr lang="ru-RU" i="1" dirty="0" err="1" smtClean="0"/>
              <a:t>ближн</a:t>
            </a:r>
            <a:r>
              <a:rPr lang="en-US" i="1" dirty="0" err="1" smtClean="0"/>
              <a:t>i</a:t>
            </a:r>
            <a:r>
              <a:rPr lang="ru-RU" i="1" dirty="0" err="1" smtClean="0"/>
              <a:t>й</a:t>
            </a:r>
            <a:r>
              <a:rPr lang="ru-RU" i="1" dirty="0" smtClean="0"/>
              <a:t>, </a:t>
            </a:r>
            <a:r>
              <a:rPr lang="ru-RU" i="1" dirty="0" err="1" smtClean="0"/>
              <a:t>здан</a:t>
            </a:r>
            <a:r>
              <a:rPr lang="en-US" i="1" dirty="0" err="1" smtClean="0"/>
              <a:t>i</a:t>
            </a:r>
            <a:r>
              <a:rPr lang="ru-RU" i="1" dirty="0" smtClean="0"/>
              <a:t>е, </a:t>
            </a:r>
            <a:r>
              <a:rPr lang="ru-RU" i="1" dirty="0" err="1" smtClean="0"/>
              <a:t>милл</a:t>
            </a:r>
            <a:r>
              <a:rPr lang="en-US" i="1" dirty="0" err="1" smtClean="0"/>
              <a:t>i</a:t>
            </a:r>
            <a:r>
              <a:rPr lang="ru-RU" i="1" dirty="0" smtClean="0"/>
              <a:t>он, </a:t>
            </a:r>
            <a:r>
              <a:rPr lang="ru-RU" i="1" dirty="0" err="1" smtClean="0"/>
              <a:t>Мар</a:t>
            </a:r>
            <a:r>
              <a:rPr lang="en-US" i="1" dirty="0" err="1" smtClean="0"/>
              <a:t>i</a:t>
            </a:r>
            <a:r>
              <a:rPr lang="ru-RU" i="1" dirty="0" smtClean="0"/>
              <a:t>я</a:t>
            </a:r>
            <a:r>
              <a:rPr lang="ru-RU" dirty="0" smtClean="0"/>
              <a:t>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Как записывались в старой орфографии слова </a:t>
            </a:r>
            <a:r>
              <a:rPr lang="ru-RU" i="1" dirty="0" smtClean="0"/>
              <a:t>июнь, синий</a:t>
            </a:r>
            <a:r>
              <a:rPr lang="ru-RU" dirty="0" smtClean="0"/>
              <a:t>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(А) </a:t>
            </a:r>
            <a:r>
              <a:rPr lang="en-US" dirty="0" err="1" smtClean="0"/>
              <a:t>i</a:t>
            </a:r>
            <a:r>
              <a:rPr lang="ru-RU" dirty="0" err="1" smtClean="0"/>
              <a:t>юнь</a:t>
            </a:r>
            <a:r>
              <a:rPr lang="ru-RU" dirty="0" smtClean="0"/>
              <a:t>, </a:t>
            </a:r>
            <a:r>
              <a:rPr lang="ru-RU" dirty="0" err="1" smtClean="0"/>
              <a:t>син</a:t>
            </a:r>
            <a:r>
              <a:rPr lang="en-US" dirty="0" err="1" smtClean="0"/>
              <a:t>i</a:t>
            </a:r>
            <a:r>
              <a:rPr lang="ru-RU" dirty="0" err="1" smtClean="0"/>
              <a:t>й</a:t>
            </a:r>
            <a:r>
              <a:rPr lang="ru-RU" dirty="0" smtClean="0"/>
              <a:t>    (Б) июнь, </a:t>
            </a:r>
            <a:r>
              <a:rPr lang="ru-RU" dirty="0" err="1" smtClean="0"/>
              <a:t>син</a:t>
            </a:r>
            <a:r>
              <a:rPr lang="en-US" dirty="0" err="1" smtClean="0"/>
              <a:t>i</a:t>
            </a:r>
            <a:r>
              <a:rPr lang="ru-RU" dirty="0" err="1" smtClean="0"/>
              <a:t>й</a:t>
            </a:r>
            <a:r>
              <a:rPr lang="ru-RU" dirty="0" smtClean="0"/>
              <a:t>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(В) </a:t>
            </a:r>
            <a:r>
              <a:rPr lang="en-US" dirty="0" err="1" smtClean="0"/>
              <a:t>i</a:t>
            </a:r>
            <a:r>
              <a:rPr lang="ru-RU" dirty="0" err="1" smtClean="0"/>
              <a:t>юнь</a:t>
            </a:r>
            <a:r>
              <a:rPr lang="ru-RU" dirty="0" smtClean="0"/>
              <a:t>, синий   (Г) </a:t>
            </a:r>
            <a:r>
              <a:rPr lang="en-US" dirty="0" err="1" smtClean="0"/>
              <a:t>i</a:t>
            </a:r>
            <a:r>
              <a:rPr lang="ru-RU" dirty="0" err="1" smtClean="0"/>
              <a:t>юнь</a:t>
            </a:r>
            <a:r>
              <a:rPr lang="ru-RU" dirty="0" smtClean="0"/>
              <a:t>, с</a:t>
            </a:r>
            <a:r>
              <a:rPr lang="en-US" dirty="0" err="1" smtClean="0"/>
              <a:t>i</a:t>
            </a:r>
            <a:r>
              <a:rPr lang="ru-RU" dirty="0" err="1" smtClean="0"/>
              <a:t>н</a:t>
            </a:r>
            <a:r>
              <a:rPr lang="en-US" dirty="0" err="1" smtClean="0"/>
              <a:t>i</a:t>
            </a:r>
            <a:r>
              <a:rPr lang="ru-RU" dirty="0" err="1" smtClean="0"/>
              <a:t>й</a:t>
            </a:r>
            <a:r>
              <a:rPr lang="ru-RU" dirty="0" smtClean="0"/>
              <a:t>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(Д) </a:t>
            </a:r>
            <a:r>
              <a:rPr lang="en-US" dirty="0" err="1" smtClean="0"/>
              <a:t>i</a:t>
            </a:r>
            <a:r>
              <a:rPr lang="ru-RU" dirty="0" err="1" smtClean="0"/>
              <a:t>юнь</a:t>
            </a:r>
            <a:r>
              <a:rPr lang="ru-RU" dirty="0" smtClean="0"/>
              <a:t>, с</a:t>
            </a:r>
            <a:r>
              <a:rPr lang="en-US" dirty="0" err="1" smtClean="0"/>
              <a:t>i</a:t>
            </a:r>
            <a:r>
              <a:rPr lang="ru-RU" dirty="0" err="1" smtClean="0"/>
              <a:t>ний</a:t>
            </a:r>
            <a:endParaRPr lang="ru-RU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38" y="928670"/>
            <a:ext cx="7572428" cy="516733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  В одном из сочинений писателя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19 века М. Н. Загоскина читаем: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“Он вошёл из гостиной в длинный зал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в два света. В нём накрыт был покоем обеденный стол”.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  Что означает здесь слово </a:t>
            </a:r>
            <a:r>
              <a:rPr lang="ru-RU" i="1" dirty="0" smtClean="0"/>
              <a:t>покоем</a:t>
            </a:r>
            <a:r>
              <a:rPr lang="ru-RU" dirty="0" smtClean="0"/>
              <a:t>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(А) без спешки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(Б) чтобы всем было уютно и удобно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(В) для поминок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(Г) в виде буквы П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(Д) длинной скатертью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91513" cy="1079500"/>
          </a:xfrm>
          <a:noFill/>
        </p:spPr>
        <p:txBody>
          <a:bodyPr>
            <a:normAutofit/>
          </a:bodyPr>
          <a:lstStyle/>
          <a:p>
            <a:r>
              <a:rPr lang="ru-RU" sz="3200" dirty="0" smtClean="0">
                <a:effectLst/>
                <a:latin typeface="Book Antiqua" pitchFamily="18" charset="0"/>
              </a:rPr>
              <a:t>Древнерусские буквицы –</a:t>
            </a:r>
            <a:br>
              <a:rPr lang="ru-RU" sz="3200" dirty="0" smtClean="0">
                <a:effectLst/>
                <a:latin typeface="Book Antiqua" pitchFamily="18" charset="0"/>
              </a:rPr>
            </a:br>
            <a:r>
              <a:rPr lang="ru-RU" sz="3200" dirty="0" smtClean="0">
                <a:effectLst/>
                <a:latin typeface="Book Antiqua" pitchFamily="18" charset="0"/>
              </a:rPr>
              <a:t>свидетельство уважения к книге</a:t>
            </a:r>
          </a:p>
        </p:txBody>
      </p:sp>
      <p:pic>
        <p:nvPicPr>
          <p:cNvPr id="12291" name="Picture 5" descr="1621376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2519363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00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3933825"/>
            <a:ext cx="13017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000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3933825"/>
            <a:ext cx="22066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 descr="defaul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3933825"/>
            <a:ext cx="21971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0" descr="p1_0112113451734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2500" y="1484313"/>
            <a:ext cx="13477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1" descr="pict_repress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3800" y="1557338"/>
            <a:ext cx="19923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2" descr="2_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11413" y="2276475"/>
            <a:ext cx="30956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28596" y="857232"/>
            <a:ext cx="450059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800" dirty="0" smtClean="0">
                <a:latin typeface="Book Antiqua" pitchFamily="18" charset="0"/>
              </a:rPr>
              <a:t>Если </a:t>
            </a:r>
            <a:r>
              <a:rPr lang="ru-RU" sz="2800" dirty="0">
                <a:latin typeface="Book Antiqua" pitchFamily="18" charset="0"/>
              </a:rPr>
              <a:t>у народа отнять право или возможность говорить на родном языке, то это будет самым тяжким ударом по его родной культуре. Если у человека отнять книги на родном языке, то он лишится самых важных сокровищ своей </a:t>
            </a:r>
            <a:endParaRPr lang="ru-RU" sz="2800" dirty="0" smtClean="0">
              <a:latin typeface="Book Antiqua" pitchFamily="18" charset="0"/>
            </a:endParaRPr>
          </a:p>
          <a:p>
            <a:pPr eaLnBrk="0" hangingPunct="0"/>
            <a:r>
              <a:rPr lang="ru-RU" sz="2800" dirty="0" smtClean="0">
                <a:latin typeface="Book Antiqua" pitchFamily="18" charset="0"/>
              </a:rPr>
              <a:t>                культуры</a:t>
            </a:r>
            <a:r>
              <a:rPr lang="ru-RU" sz="2800" dirty="0">
                <a:latin typeface="Book Antiqua" pitchFamily="18" charset="0"/>
              </a:rPr>
              <a:t>.</a:t>
            </a:r>
          </a:p>
        </p:txBody>
      </p:sp>
      <p:pic>
        <p:nvPicPr>
          <p:cNvPr id="3" name="Рисунок 1" descr="Святые Кирилл и Мефод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7395" y="1142984"/>
            <a:ext cx="357097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857232"/>
            <a:ext cx="4429156" cy="500066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sz="4000" dirty="0" smtClean="0">
                <a:latin typeface="Monotype Corsiva" pitchFamily="66" charset="0"/>
              </a:rPr>
              <a:t>24 мая — день памяти Кирилла и </a:t>
            </a:r>
            <a:r>
              <a:rPr lang="ru-RU" sz="4000" dirty="0" err="1" smtClean="0">
                <a:latin typeface="Monotype Corsiva" pitchFamily="66" charset="0"/>
              </a:rPr>
              <a:t>Мефодия</a:t>
            </a:r>
            <a:r>
              <a:rPr lang="ru-RU" sz="4000" dirty="0" smtClean="0">
                <a:latin typeface="Monotype Corsiva" pitchFamily="66" charset="0"/>
              </a:rPr>
              <a:t> — стал в России всенародным праздником славянской письменности и культуры.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785794"/>
            <a:ext cx="3761764" cy="557216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357950" y="5857892"/>
            <a:ext cx="12858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Москва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500042"/>
            <a:ext cx="6000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Book Antiqua" pitchFamily="18" charset="0"/>
              </a:rPr>
              <a:t>Чем отличается азбука от алфавита?</a:t>
            </a:r>
          </a:p>
        </p:txBody>
      </p:sp>
      <p:pic>
        <p:nvPicPr>
          <p:cNvPr id="4" name="Рисунок 1" descr="сценарий славянской письменност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3E4C7"/>
              </a:clrFrom>
              <a:clrTo>
                <a:srgbClr val="F3E4C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214423"/>
            <a:ext cx="2792411" cy="367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643042" y="4857760"/>
            <a:ext cx="703264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Алфавит гораздо старше азбуки. В IX веке азбуки не было, и славяне не имели собственных букв.  И поэтому не было и письменности. Славяне не могли написать на своем языке ни книг, ни даже писем друг другу.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1571612"/>
            <a:ext cx="50006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Book Antiqua" pitchFamily="18" charset="0"/>
              </a:rPr>
              <a:t>Слово «</a:t>
            </a:r>
            <a:r>
              <a:rPr lang="ru-RU" sz="2000" b="1" dirty="0" smtClean="0">
                <a:latin typeface="Book Antiqua" pitchFamily="18" charset="0"/>
              </a:rPr>
              <a:t>азбука</a:t>
            </a:r>
            <a:r>
              <a:rPr lang="ru-RU" sz="2000" dirty="0" smtClean="0">
                <a:latin typeface="Book Antiqua" pitchFamily="18" charset="0"/>
              </a:rPr>
              <a:t>» произошло от названий двух первых букв славянской азбуки: </a:t>
            </a:r>
          </a:p>
          <a:p>
            <a:pPr algn="ctr"/>
            <a:r>
              <a:rPr lang="ru-RU" sz="2000" dirty="0" smtClean="0">
                <a:latin typeface="Book Antiqua" pitchFamily="18" charset="0"/>
              </a:rPr>
              <a:t>А (аз) и Б (буки):</a:t>
            </a:r>
          </a:p>
          <a:p>
            <a:pPr algn="ctr"/>
            <a:endParaRPr lang="ru-RU" sz="2000" dirty="0" smtClean="0">
              <a:latin typeface="Book Antiqua" pitchFamily="18" charset="0"/>
            </a:endParaRPr>
          </a:p>
          <a:p>
            <a:pPr algn="ctr"/>
            <a:r>
              <a:rPr lang="ru-RU" sz="2000" dirty="0" smtClean="0">
                <a:latin typeface="Book Antiqua" pitchFamily="18" charset="0"/>
              </a:rPr>
              <a:t>АЗБУКА: АЗ + БУКИ</a:t>
            </a:r>
          </a:p>
          <a:p>
            <a:pPr algn="ctr"/>
            <a:r>
              <a:rPr lang="ru-RU" sz="2000" dirty="0" smtClean="0">
                <a:latin typeface="Book Antiqua" pitchFamily="18" charset="0"/>
              </a:rPr>
              <a:t>а слово «</a:t>
            </a:r>
            <a:r>
              <a:rPr lang="ru-RU" sz="2000" b="1" dirty="0" smtClean="0">
                <a:latin typeface="Book Antiqua" pitchFamily="18" charset="0"/>
              </a:rPr>
              <a:t>алфавит</a:t>
            </a:r>
            <a:r>
              <a:rPr lang="ru-RU" sz="2000" dirty="0" smtClean="0">
                <a:latin typeface="Book Antiqua" pitchFamily="18" charset="0"/>
              </a:rPr>
              <a:t>» происходит из названия двух первых букв греческого алфавита: </a:t>
            </a:r>
          </a:p>
          <a:p>
            <a:pPr algn="ctr"/>
            <a:endParaRPr lang="ru-RU" sz="2000" dirty="0" smtClean="0">
              <a:latin typeface="Book Antiqua" pitchFamily="18" charset="0"/>
            </a:endParaRPr>
          </a:p>
          <a:p>
            <a:pPr algn="ctr"/>
            <a:r>
              <a:rPr lang="ru-RU" sz="2000" dirty="0" smtClean="0">
                <a:latin typeface="Book Antiqua" pitchFamily="18" charset="0"/>
              </a:rPr>
              <a:t>АЛФАВИТ: АЛЬФА + ВИТА</a:t>
            </a:r>
          </a:p>
          <a:p>
            <a:pPr algn="ctr"/>
            <a:r>
              <a:rPr lang="ru-RU" sz="2000" dirty="0" smtClean="0">
                <a:latin typeface="Book Antiqua" pitchFamily="18" charset="0"/>
              </a:rPr>
              <a:t>    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Нестор. &quot;Повесть Временных Лет&quot;. / Эзометрикон+ - материалы + форум - Древнерусская литерату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857232"/>
            <a:ext cx="6615114" cy="514837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868" y="6000768"/>
            <a:ext cx="3148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Повесть временных лет</a:t>
            </a:r>
            <a:endParaRPr lang="ru-RU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Файл:Kyrill&amp;Method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1"/>
            <a:ext cx="4000527" cy="49799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572000" y="785794"/>
            <a:ext cx="40719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latin typeface="Book Antiqua" pitchFamily="18" charset="0"/>
              </a:rPr>
              <a:t>В </a:t>
            </a:r>
            <a:r>
              <a:rPr lang="ru-RU" sz="1600" b="1" dirty="0" smtClean="0">
                <a:latin typeface="Book Antiqua" pitchFamily="18" charset="0"/>
              </a:rPr>
              <a:t>IX</a:t>
            </a:r>
            <a:r>
              <a:rPr lang="ru-RU" sz="1600" dirty="0" smtClean="0">
                <a:latin typeface="Book Antiqua" pitchFamily="18" charset="0"/>
              </a:rPr>
              <a:t> веке в Византии, в городе </a:t>
            </a:r>
            <a:r>
              <a:rPr lang="ru-RU" sz="1600" b="1" dirty="0" err="1" smtClean="0">
                <a:latin typeface="Book Antiqua" pitchFamily="18" charset="0"/>
              </a:rPr>
              <a:t>Солунь</a:t>
            </a:r>
            <a:r>
              <a:rPr lang="ru-RU" sz="1600" dirty="0" smtClean="0">
                <a:latin typeface="Book Antiqua" pitchFamily="18" charset="0"/>
              </a:rPr>
              <a:t> (теперь это город Фессалоники в Греции), жили два брата — </a:t>
            </a:r>
            <a:r>
              <a:rPr lang="ru-RU" sz="1600" b="1" dirty="0" smtClean="0">
                <a:latin typeface="Book Antiqua" pitchFamily="18" charset="0"/>
              </a:rPr>
              <a:t>Константин и </a:t>
            </a:r>
            <a:r>
              <a:rPr lang="ru-RU" sz="1600" b="1" dirty="0" err="1" smtClean="0">
                <a:latin typeface="Book Antiqua" pitchFamily="18" charset="0"/>
              </a:rPr>
              <a:t>Мефодий</a:t>
            </a:r>
            <a:r>
              <a:rPr lang="ru-RU" sz="1600" dirty="0" smtClean="0">
                <a:latin typeface="Book Antiqua" pitchFamily="18" charset="0"/>
              </a:rPr>
              <a:t>. Были они люди мудрые и очень образованные и хорошо знали славянский язык. Этих братьев греческий царь Михаил послал к славянам в ответ на просьбу славянского князя Ростислава</a:t>
            </a:r>
            <a:r>
              <a:rPr lang="ru-RU" sz="1600" dirty="0" smtClean="0">
                <a:latin typeface="Book Antiqua" pitchFamily="18" charset="0"/>
                <a:cs typeface="Arial" pitchFamily="34" charset="0"/>
              </a:rPr>
              <a:t> послать </a:t>
            </a:r>
            <a:r>
              <a:rPr lang="ru-RU" sz="1600" b="1" dirty="0" smtClean="0">
                <a:latin typeface="Book Antiqua" pitchFamily="18" charset="0"/>
                <a:cs typeface="Arial" pitchFamily="34" charset="0"/>
              </a:rPr>
              <a:t>«</a:t>
            </a:r>
            <a:r>
              <a:rPr lang="ru-RU" sz="1600" b="1" i="1" dirty="0" smtClean="0">
                <a:latin typeface="Book Antiqua" pitchFamily="18" charset="0"/>
                <a:cs typeface="Arial" pitchFamily="34" charset="0"/>
              </a:rPr>
              <a:t>учителей, которые бы могли рассказать о книжных словах и о смысле их».</a:t>
            </a:r>
            <a:r>
              <a:rPr lang="ru-RU" sz="1600" b="1" i="1" dirty="0" smtClean="0">
                <a:latin typeface="Book Antiqua" pitchFamily="18" charset="0"/>
              </a:rPr>
              <a:t> </a:t>
            </a:r>
          </a:p>
          <a:p>
            <a:r>
              <a:rPr lang="ru-RU" sz="1600" dirty="0" smtClean="0">
                <a:latin typeface="Book Antiqua" pitchFamily="18" charset="0"/>
              </a:rPr>
              <a:t>И вот братья Константин и </a:t>
            </a:r>
            <a:r>
              <a:rPr lang="ru-RU" sz="1600" dirty="0" err="1" smtClean="0">
                <a:latin typeface="Book Antiqua" pitchFamily="18" charset="0"/>
              </a:rPr>
              <a:t>Мефодий</a:t>
            </a:r>
            <a:r>
              <a:rPr lang="ru-RU" sz="1600" dirty="0" smtClean="0">
                <a:latin typeface="Book Antiqua" pitchFamily="18" charset="0"/>
              </a:rPr>
              <a:t> приехали к славянам, чтобы создать славянскую азбуку, которая впоследствии стала называться кириллицей (в честь Константина, который, приняв монашество, получил имя Кирилл). Совершилось это в 863 году. Отсюда и ведёт своё начало славянская письменность.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500166" y="5929330"/>
            <a:ext cx="23823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en-US" sz="1600" b="1" i="1" dirty="0" err="1">
                <a:effectLst/>
              </a:rPr>
              <a:t>Кирилл</a:t>
            </a:r>
            <a:r>
              <a:rPr lang="en-US" sz="1600" b="1" i="1" dirty="0">
                <a:effectLst/>
              </a:rPr>
              <a:t> и </a:t>
            </a:r>
            <a:r>
              <a:rPr lang="en-US" sz="1600" b="1" i="1" dirty="0" err="1">
                <a:effectLst/>
              </a:rPr>
              <a:t>Мефодий</a:t>
            </a:r>
            <a:r>
              <a:rPr lang="en-US" sz="1600" dirty="0">
                <a:effectLst/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250px-ZographensisColour"/>
          <p:cNvPicPr>
            <a:picLocks noChangeAspect="1" noChangeArrowheads="1"/>
          </p:cNvPicPr>
          <p:nvPr/>
        </p:nvPicPr>
        <p:blipFill>
          <a:blip r:embed="rId2"/>
          <a:srcRect b="13014"/>
          <a:stretch>
            <a:fillRect/>
          </a:stretch>
        </p:blipFill>
        <p:spPr bwMode="auto">
          <a:xfrm>
            <a:off x="785786" y="884741"/>
            <a:ext cx="3106728" cy="430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2358956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000108"/>
            <a:ext cx="4659839" cy="337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714480" y="5286388"/>
            <a:ext cx="68580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 anchor="ctr">
            <a:spAutoFit/>
          </a:bodyPr>
          <a:lstStyle/>
          <a:p>
            <a:pPr algn="just" eaLnBrk="0" hangingPunct="0">
              <a:defRPr/>
            </a:pPr>
            <a:r>
              <a:rPr lang="en-US" sz="1600" dirty="0" err="1">
                <a:effectLst/>
              </a:rPr>
              <a:t>Глаго́лица</a:t>
            </a:r>
            <a:r>
              <a:rPr lang="en-US" sz="1600" dirty="0">
                <a:effectLst/>
              </a:rPr>
              <a:t> — </a:t>
            </a:r>
            <a:r>
              <a:rPr lang="en-US" sz="1600" dirty="0" err="1">
                <a:effectLst/>
              </a:rPr>
              <a:t>одна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из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первых</a:t>
            </a:r>
            <a:r>
              <a:rPr lang="en-US" sz="1600" dirty="0">
                <a:effectLst/>
              </a:rPr>
              <a:t> (</a:t>
            </a:r>
            <a:r>
              <a:rPr lang="en-US" sz="1600" dirty="0" err="1">
                <a:effectLst/>
              </a:rPr>
              <a:t>наряду</a:t>
            </a:r>
            <a:r>
              <a:rPr lang="en-US" sz="1600" dirty="0">
                <a:effectLst/>
              </a:rPr>
              <a:t> с </a:t>
            </a:r>
            <a:r>
              <a:rPr lang="en-US" sz="1600" dirty="0" err="1">
                <a:effectLst/>
              </a:rPr>
              <a:t>кириллицей</a:t>
            </a:r>
            <a:r>
              <a:rPr lang="en-US" sz="1600" dirty="0">
                <a:effectLst/>
              </a:rPr>
              <a:t>) </a:t>
            </a:r>
            <a:r>
              <a:rPr lang="en-US" sz="1600" dirty="0" err="1">
                <a:effectLst/>
              </a:rPr>
              <a:t>славянских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азбук</a:t>
            </a:r>
            <a:r>
              <a:rPr lang="en-US" sz="1600" dirty="0">
                <a:effectLst/>
              </a:rPr>
              <a:t>. </a:t>
            </a:r>
            <a:r>
              <a:rPr lang="en-US" sz="1600" dirty="0" err="1">
                <a:effectLst/>
              </a:rPr>
              <a:t>Предполагается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что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именно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глаголицу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создал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славянский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просветитель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св</a:t>
            </a:r>
            <a:r>
              <a:rPr lang="en-US" sz="1600" dirty="0">
                <a:effectLst/>
              </a:rPr>
              <a:t>. </a:t>
            </a:r>
            <a:r>
              <a:rPr lang="en-US" sz="1600" dirty="0" err="1">
                <a:effectLst/>
              </a:rPr>
              <a:t>Константин</a:t>
            </a:r>
            <a:r>
              <a:rPr lang="en-US" sz="1600" dirty="0">
                <a:effectLst/>
              </a:rPr>
              <a:t> (</a:t>
            </a:r>
            <a:r>
              <a:rPr lang="en-US" sz="1600" dirty="0" err="1">
                <a:effectLst/>
              </a:rPr>
              <a:t>Кирилл</a:t>
            </a:r>
            <a:r>
              <a:rPr lang="en-US" sz="1600" dirty="0">
                <a:effectLst/>
              </a:rPr>
              <a:t>) </a:t>
            </a:r>
            <a:r>
              <a:rPr lang="en-US" sz="1600" dirty="0" err="1">
                <a:effectLst/>
              </a:rPr>
              <a:t>Философ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для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записи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церковных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текстов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на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славянском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языке</a:t>
            </a:r>
            <a:r>
              <a:rPr lang="ru-RU" sz="1600" dirty="0">
                <a:effectLst/>
              </a:rPr>
              <a:t>.</a:t>
            </a:r>
            <a:r>
              <a:rPr lang="en-US" sz="1600" dirty="0">
                <a:effectLst/>
              </a:rPr>
              <a:t> </a:t>
            </a:r>
            <a:endParaRPr lang="en-US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>
            <a:spLocks noGrp="1"/>
          </p:cNvSpPr>
          <p:nvPr>
            <p:ph type="title"/>
          </p:nvPr>
        </p:nvSpPr>
        <p:spPr>
          <a:xfrm>
            <a:off x="2000232" y="428604"/>
            <a:ext cx="5357850" cy="64294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Book Antiqua" pitchFamily="18" charset="0"/>
              </a:rPr>
              <a:t>Глаголица и кириллица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71736" y="1071546"/>
            <a:ext cx="4333875" cy="3198812"/>
          </a:xfrm>
          <a:noFill/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357422" y="4429132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Constantia" pitchFamily="18" charset="0"/>
              </a:rPr>
              <a:t>Древнейшая надпись, обнаруженная в Болгарии: она сделана глаголицей (вверху) и кириллицей.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6_cherty-rezy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4103687" cy="35941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" name="Picture 5" descr="06_cherty-rez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643182"/>
            <a:ext cx="4752975" cy="3586163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214942" y="1500174"/>
            <a:ext cx="2443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Письмена на бересте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arelinform.ru/pic2/30931_600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836712"/>
            <a:ext cx="734481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786182" y="6000768"/>
            <a:ext cx="14510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/>
              <a:t>Кириллица</a:t>
            </a:r>
            <a:endParaRPr lang="ru-RU" sz="1600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newciv.relarn.ru/work/2-09/bukvi/images/book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928670"/>
            <a:ext cx="314327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http://newciv.relarn.ru/work/2-09/bukvi/images/book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827228"/>
            <a:ext cx="3243210" cy="4605358"/>
          </a:xfrm>
          <a:prstGeom prst="rect">
            <a:avLst/>
          </a:prstGeom>
          <a:noFill/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643174" y="5643578"/>
            <a:ext cx="9060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ru-RU" sz="1600" b="1" i="1" dirty="0" smtClean="0">
                <a:effectLst/>
              </a:rPr>
              <a:t>Устав</a:t>
            </a:r>
            <a:endParaRPr lang="en-US" sz="1600" dirty="0">
              <a:effectLst/>
              <a:latin typeface="Arial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215074" y="5643578"/>
            <a:ext cx="14830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ru-RU" sz="1600" b="1" i="1" dirty="0" smtClean="0">
                <a:effectLst/>
              </a:rPr>
              <a:t>Полуустав</a:t>
            </a:r>
            <a:endParaRPr lang="en-US" sz="1600" dirty="0">
              <a:effectLst/>
              <a:latin typeface="Arial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537</Words>
  <Application>Microsoft Office PowerPoint</Application>
  <PresentationFormat>Экран (4:3)</PresentationFormat>
  <Paragraphs>62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Глаголица и кириллица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Лингвистические задачи</vt:lpstr>
      <vt:lpstr>Слайд 16</vt:lpstr>
      <vt:lpstr>Древнерусские буквицы – свидетельство уважения к книге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юра</cp:lastModifiedBy>
  <cp:revision>50</cp:revision>
  <dcterms:created xsi:type="dcterms:W3CDTF">2013-08-20T22:02:58Z</dcterms:created>
  <dcterms:modified xsi:type="dcterms:W3CDTF">2015-02-19T16:26:36Z</dcterms:modified>
</cp:coreProperties>
</file>