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3" r:id="rId4"/>
    <p:sldId id="265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 год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качество знаний</c:v>
                </c:pt>
                <c:pt idx="1">
                  <c:v>уровень заинтересованности предметом</c:v>
                </c:pt>
                <c:pt idx="2">
                  <c:v>участие в олимпиадах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0.25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 год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качество знаний</c:v>
                </c:pt>
                <c:pt idx="1">
                  <c:v>уровень заинтересованности предметом</c:v>
                </c:pt>
                <c:pt idx="2">
                  <c:v>участие в олимпиадах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0.30000000000000032</c:v>
                </c:pt>
                <c:pt idx="1">
                  <c:v>0.30000000000000032</c:v>
                </c:pt>
                <c:pt idx="2">
                  <c:v>0.35000000000000031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год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качество знаний</c:v>
                </c:pt>
                <c:pt idx="1">
                  <c:v>уровень заинтересованности предметом</c:v>
                </c:pt>
                <c:pt idx="2">
                  <c:v>участие в олимпиадах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0.4</c:v>
                </c:pt>
                <c:pt idx="1">
                  <c:v>0.45</c:v>
                </c:pt>
                <c:pt idx="2">
                  <c:v>0.45</c:v>
                </c:pt>
              </c:numCache>
            </c:numRef>
          </c:val>
        </c:ser>
        <c:axId val="83869056"/>
        <c:axId val="83866368"/>
      </c:barChart>
      <c:catAx>
        <c:axId val="83869056"/>
        <c:scaling>
          <c:orientation val="minMax"/>
        </c:scaling>
        <c:axPos val="b"/>
        <c:tickLblPos val="nextTo"/>
        <c:crossAx val="83866368"/>
        <c:crosses val="autoZero"/>
        <c:auto val="1"/>
        <c:lblAlgn val="ctr"/>
        <c:lblOffset val="100"/>
      </c:catAx>
      <c:valAx>
        <c:axId val="83866368"/>
        <c:scaling>
          <c:orientation val="minMax"/>
        </c:scaling>
        <c:axPos val="l"/>
        <c:majorGridlines/>
        <c:numFmt formatCode="0%" sourceLinked="1"/>
        <c:tickLblPos val="nextTo"/>
        <c:crossAx val="83869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МКОУ «</a:t>
            </a:r>
            <a:r>
              <a:rPr lang="ru-RU" sz="3200" dirty="0" err="1" smtClean="0">
                <a:solidFill>
                  <a:srgbClr val="FFFF00"/>
                </a:solidFill>
              </a:rPr>
              <a:t>Самохваловская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ООШ</a:t>
            </a:r>
            <a:r>
              <a:rPr lang="ru-RU" sz="3200" dirty="0" smtClean="0">
                <a:solidFill>
                  <a:srgbClr val="FFFF00"/>
                </a:solidFill>
              </a:rPr>
              <a:t>»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85800" y="52578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Конищева Т.Н. учитель русского языка и литературы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                        2014 год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8" name="Picture 2" descr="Фотография 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19200" y="1752600"/>
            <a:ext cx="3581400" cy="3276600"/>
          </a:xfrm>
          <a:prstGeom prst="rect">
            <a:avLst/>
          </a:prstGeom>
          <a:noFill/>
        </p:spPr>
      </p:pic>
      <p:pic>
        <p:nvPicPr>
          <p:cNvPr id="9" name="Picture 2" descr="D:\Мои документы\20131231_1957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752600"/>
            <a:ext cx="27432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Методы работы педагогики сотрудничества,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применяемые на уроках русского языка: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4114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* «Вертушка»;</a:t>
            </a:r>
          </a:p>
          <a:p>
            <a:pPr>
              <a:buNone/>
            </a:pPr>
            <a:r>
              <a:rPr lang="ru-RU" dirty="0" smtClean="0"/>
              <a:t> * «Пила»;</a:t>
            </a:r>
          </a:p>
          <a:p>
            <a:pPr>
              <a:buNone/>
            </a:pPr>
            <a:r>
              <a:rPr lang="ru-RU" dirty="0" smtClean="0"/>
              <a:t> * Командно – игровая деятельность обучающихся.</a:t>
            </a:r>
            <a:endParaRPr lang="ru-RU" dirty="0"/>
          </a:p>
        </p:txBody>
      </p:sp>
      <p:pic>
        <p:nvPicPr>
          <p:cNvPr id="4" name="Picture 26" descr="http://klub-drug.ru/wp-content/uploads/2011/04/%D0%BA%D0%B0%D1%80%D1%82%D0%B8%D0%BD%D0%BA%D0%B8-%D0%BA%D0%BD%D0%B8%D0%B3-1-150x1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267200"/>
            <a:ext cx="2209800" cy="1962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Принципы технологии сотрудничества: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взаимозависимость членов группы;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личная ответственность каждого члена группы за собственные успехи и успехи группы;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совместная </a:t>
            </a:r>
            <a:r>
              <a:rPr lang="ru-RU" sz="2800" dirty="0" err="1" smtClean="0">
                <a:solidFill>
                  <a:srgbClr val="FFFF00"/>
                </a:solidFill>
              </a:rPr>
              <a:t>учебно</a:t>
            </a:r>
            <a:r>
              <a:rPr lang="ru-RU" sz="2800" dirty="0" smtClean="0">
                <a:solidFill>
                  <a:srgbClr val="FFFF00"/>
                </a:solidFill>
              </a:rPr>
              <a:t> – познавательная деятельность в группе;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общая оценка работы группы.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25602" name="Picture 2" descr="Дети-школьники обсуждают решение задачи, фото № 73894, снято 19 августа 2007 г. (c) Павел Гаврилов / Фотобанк Лор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648200"/>
            <a:ext cx="266700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19200"/>
          </a:xfrm>
        </p:spPr>
        <p:txBody>
          <a:bodyPr/>
          <a:lstStyle/>
          <a:p>
            <a:r>
              <a:rPr lang="ru-RU" sz="2400" dirty="0" smtClean="0"/>
              <a:t>Использование технологии сотрудничества на уроках русского языка (с 2011 – 2013 г) повысило следующие показатели: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371600" y="2133600"/>
          <a:ext cx="6400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Спасибо за внимание!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1746" name="Picture 2" descr="http://go4.imgsmail.ru/imgpreview?key=http%3A//www.design-warez.ru/uploads/posts/2009-11/1259404286_f92317785485.gif&amp;mb=imgdb_preview_13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362200"/>
            <a:ext cx="44196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Анализ опыта работы по теме: «Применение технологии сотрудничества на уроках русского языка».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981200"/>
            <a:ext cx="7239000" cy="41148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Учись, смекай, активным будь!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Педагогика сотрудничества -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type="body" sz="half" idx="4294967295"/>
          </p:nvPr>
        </p:nvSpPr>
        <p:spPr>
          <a:xfrm rot="10800000" flipV="1">
            <a:off x="838200" y="1600200"/>
            <a:ext cx="7620000" cy="4038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  направление в отечественной педагогике 2 - </a:t>
            </a:r>
            <a:r>
              <a:rPr lang="ru-RU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половины 20 в; </a:t>
            </a:r>
            <a:r>
              <a:rPr lang="ru-RU" dirty="0" smtClean="0">
                <a:solidFill>
                  <a:srgbClr val="FFFF00"/>
                </a:solidFill>
              </a:rPr>
              <a:t>представляет собой систему методов и приёмов воспитания и обучения, основанной  на принципах гуманизма и творческого подхода к развитию личности.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klub-drug.ru/wp-content/uploads/2011/04/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648200"/>
            <a:ext cx="21336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Основатели педагогики сотрудничества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idx="1"/>
          </p:nvPr>
        </p:nvSpPr>
        <p:spPr>
          <a:xfrm rot="10800000" flipV="1">
            <a:off x="228600" y="4876801"/>
            <a:ext cx="4268788" cy="685799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Лысенкова</a:t>
            </a:r>
            <a:r>
              <a:rPr lang="ru-RU" dirty="0" smtClean="0">
                <a:solidFill>
                  <a:srgbClr val="FFFF00"/>
                </a:solidFill>
              </a:rPr>
              <a:t> Софья Николаевна (1924 – 2012)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"/>
          </p:nvPr>
        </p:nvSpPr>
        <p:spPr>
          <a:xfrm>
            <a:off x="4724400" y="4876800"/>
            <a:ext cx="4041775" cy="685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Шаталов Виктор Фёдорович (род.1927)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Picture 4" descr="Лысенкова Софья Николаев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81200"/>
            <a:ext cx="2438400" cy="2543175"/>
          </a:xfrm>
          <a:prstGeom prst="rect">
            <a:avLst/>
          </a:prstGeom>
          <a:noFill/>
        </p:spPr>
      </p:pic>
      <p:pic>
        <p:nvPicPr>
          <p:cNvPr id="6" name="Picture 6" descr="Школа Шатало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981200"/>
            <a:ext cx="23622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Основатели педагогики сотрудничества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219200"/>
          </a:xfrm>
        </p:spPr>
        <p:txBody>
          <a:bodyPr/>
          <a:lstStyle/>
          <a:p>
            <a:pPr>
              <a:buNone/>
            </a:pPr>
            <a:r>
              <a:rPr lang="ru-RU" sz="2800" dirty="0" err="1" smtClean="0">
                <a:solidFill>
                  <a:srgbClr val="FFFF00"/>
                </a:solidFill>
              </a:rPr>
              <a:t>Амонашвили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Шалва</a:t>
            </a:r>
            <a:r>
              <a:rPr lang="ru-RU" sz="2800" dirty="0" smtClean="0">
                <a:solidFill>
                  <a:srgbClr val="FFFF00"/>
                </a:solidFill>
              </a:rPr>
              <a:t> Александрович (род.1931)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3" name="Picture 2" descr="MIBF 2011 Shalva Amonashvili 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81200"/>
            <a:ext cx="27432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Сущность технологии сотрудничества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FF00"/>
                </a:solidFill>
              </a:rPr>
              <a:t>Заключается в создании условий для творческого саморазвития личности, для формирования коммуникативных умений, развития языковой компетенции обучающихся.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Picture 6" descr="http://klub-drug.ru/wp-content/uploads/2011/04/school-children_6-150x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27432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Система работы в сотрудничестве включает следующие компоненты: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*диагностику психологической</a:t>
            </a:r>
          </a:p>
          <a:p>
            <a:pPr>
              <a:buNone/>
            </a:pPr>
            <a:r>
              <a:rPr lang="ru-RU" sz="2800" dirty="0" smtClean="0"/>
              <a:t>  совместимости обучающихся для работы</a:t>
            </a:r>
          </a:p>
          <a:p>
            <a:pPr>
              <a:buNone/>
            </a:pPr>
            <a:r>
              <a:rPr lang="ru-RU" sz="2800" dirty="0" smtClean="0"/>
              <a:t>  в группах;</a:t>
            </a:r>
          </a:p>
          <a:p>
            <a:pPr>
              <a:buNone/>
            </a:pPr>
            <a:r>
              <a:rPr lang="ru-RU" sz="2800" dirty="0" smtClean="0"/>
              <a:t>*создание </a:t>
            </a:r>
            <a:r>
              <a:rPr lang="ru-RU" sz="2800" dirty="0" err="1" smtClean="0"/>
              <a:t>психолого</a:t>
            </a:r>
            <a:r>
              <a:rPr lang="ru-RU" sz="2800" dirty="0" smtClean="0"/>
              <a:t> – педагогических</a:t>
            </a:r>
          </a:p>
          <a:p>
            <a:pPr>
              <a:buNone/>
            </a:pPr>
            <a:r>
              <a:rPr lang="ru-RU" sz="2800" dirty="0" smtClean="0"/>
              <a:t>  условий для работы в сотрудничестве;</a:t>
            </a:r>
          </a:p>
          <a:p>
            <a:pPr>
              <a:buNone/>
            </a:pPr>
            <a:r>
              <a:rPr lang="ru-RU" sz="2800" dirty="0" smtClean="0"/>
              <a:t>*проектирование </a:t>
            </a:r>
            <a:r>
              <a:rPr lang="ru-RU" sz="2800" dirty="0" err="1" smtClean="0"/>
              <a:t>учебно</a:t>
            </a:r>
            <a:r>
              <a:rPr lang="ru-RU" sz="2800" dirty="0" smtClean="0"/>
              <a:t> – познавательной</a:t>
            </a:r>
          </a:p>
          <a:p>
            <a:pPr>
              <a:buNone/>
            </a:pPr>
            <a:r>
              <a:rPr lang="ru-RU" sz="2800" dirty="0" smtClean="0"/>
              <a:t>  деятельности через реализацию обучения в</a:t>
            </a:r>
          </a:p>
          <a:p>
            <a:pPr>
              <a:buNone/>
            </a:pPr>
            <a:r>
              <a:rPr lang="ru-RU" sz="2800" dirty="0" smtClean="0"/>
              <a:t>  сотрудничестве.</a:t>
            </a:r>
            <a:endParaRPr lang="ru-RU" sz="2800" dirty="0"/>
          </a:p>
        </p:txBody>
      </p:sp>
      <p:pic>
        <p:nvPicPr>
          <p:cNvPr id="4" name="Picture 30" descr="http://klub-drug.ru/wp-content/uploads/2011/04/Teachers-small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257800"/>
            <a:ext cx="2362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Целевые ориентации педагогики сотрудничества: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переход то педагогики требований к педагогике отношений;</a:t>
            </a:r>
          </a:p>
          <a:p>
            <a:r>
              <a:rPr lang="ru-RU" dirty="0" smtClean="0"/>
              <a:t>гуманно – личностный подход к ребёнку;</a:t>
            </a:r>
          </a:p>
          <a:p>
            <a:r>
              <a:rPr lang="ru-RU" dirty="0" smtClean="0"/>
              <a:t>единство обучения и воспитания.</a:t>
            </a:r>
            <a:endParaRPr lang="ru-RU" dirty="0"/>
          </a:p>
        </p:txBody>
      </p:sp>
      <p:pic>
        <p:nvPicPr>
          <p:cNvPr id="4" name="Picture 28" descr="http://klub-drug.ru/wp-content/uploads/2011/04/student-150x15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267200"/>
            <a:ext cx="2209800" cy="21145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Направления педагогики сотрудничества: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2800" dirty="0" smtClean="0"/>
              <a:t>Гуманно – личностный подход к ребёнку.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Дидактический активизирующий и развивающий комплекс.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Концепция воспитания.</a:t>
            </a:r>
          </a:p>
          <a:p>
            <a:pPr marL="514350" indent="-514350">
              <a:buAutoNum type="arabicPeriod"/>
            </a:pPr>
            <a:r>
              <a:rPr lang="ru-RU" sz="2800" dirty="0" err="1" smtClean="0"/>
              <a:t>Педагогизация</a:t>
            </a:r>
            <a:r>
              <a:rPr lang="ru-RU" sz="2800" dirty="0" smtClean="0"/>
              <a:t> окружающей среды.</a:t>
            </a:r>
            <a:endParaRPr lang="ru-RU" sz="2800" dirty="0"/>
          </a:p>
        </p:txBody>
      </p:sp>
      <p:pic>
        <p:nvPicPr>
          <p:cNvPr id="4" name="Picture 14" descr="http://klub-drug.ru/wp-content/uploads/2011/04/614448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343400"/>
            <a:ext cx="2590800" cy="207645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¦и¦-¦-¦¬¦-¦- ¦-TД¦-TА¦-¦¬¦¦¦-¦¬TП Tл¦б¦-¦-TА¦¦¦-¦¦¦-¦-TЛ¦¦T¬">
  <a:themeElements>
    <a:clrScheme name="Тема Office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Презентация4</Template>
  <TotalTime>736</TotalTime>
  <Words>264</Words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¦и¦-¦-¦¬¦-¦- ¦-TД¦-TА¦-¦¬¦¦¦-¦¬TП Tл¦б¦-¦-TА¦¦¦-¦¦¦-¦-TЛ¦¦T¬</vt:lpstr>
      <vt:lpstr>МКОУ «Самохваловская ООШ»</vt:lpstr>
      <vt:lpstr>Анализ опыта работы по теме: «Применение технологии сотрудничества на уроках русского языка».</vt:lpstr>
      <vt:lpstr>Педагогика сотрудничества - </vt:lpstr>
      <vt:lpstr>Основатели педагогики сотрудничества</vt:lpstr>
      <vt:lpstr>Основатели педагогики сотрудничества</vt:lpstr>
      <vt:lpstr>Сущность технологии сотрудничества</vt:lpstr>
      <vt:lpstr>Система работы в сотрудничестве включает следующие компоненты:</vt:lpstr>
      <vt:lpstr>Целевые ориентации педагогики сотрудничества:</vt:lpstr>
      <vt:lpstr>Направления педагогики сотрудничества:</vt:lpstr>
      <vt:lpstr>Методы работы педагогики сотрудничества,  применяемые на уроках русского языка:</vt:lpstr>
      <vt:lpstr>Принципы технологии сотрудничества:</vt:lpstr>
      <vt:lpstr>Использование технологии сотрудничества на уроках русского языка (с 2011 – 2013 г) повысило следующие показатели: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«Самохваловская СОШ»</dc:title>
  <cp:lastModifiedBy>Admin</cp:lastModifiedBy>
  <cp:revision>72</cp:revision>
  <dcterms:modified xsi:type="dcterms:W3CDTF">2014-09-04T16:49:47Z</dcterms:modified>
</cp:coreProperties>
</file>