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257" r:id="rId4"/>
    <p:sldId id="260" r:id="rId5"/>
    <p:sldId id="278" r:id="rId6"/>
    <p:sldId id="279" r:id="rId7"/>
    <p:sldId id="263" r:id="rId8"/>
    <p:sldId id="261" r:id="rId9"/>
    <p:sldId id="262" r:id="rId10"/>
    <p:sldId id="264" r:id="rId11"/>
    <p:sldId id="265" r:id="rId12"/>
    <p:sldId id="272" r:id="rId13"/>
    <p:sldId id="266" r:id="rId14"/>
    <p:sldId id="267" r:id="rId15"/>
    <p:sldId id="268" r:id="rId16"/>
    <p:sldId id="275" r:id="rId17"/>
    <p:sldId id="276" r:id="rId18"/>
    <p:sldId id="277" r:id="rId19"/>
    <p:sldId id="270" r:id="rId20"/>
    <p:sldId id="280" r:id="rId21"/>
    <p:sldId id="269" r:id="rId22"/>
    <p:sldId id="273" r:id="rId23"/>
    <p:sldId id="274" r:id="rId24"/>
    <p:sldId id="281" r:id="rId25"/>
    <p:sldId id="271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C8BE"/>
    <a:srgbClr val="E2C4B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15" autoAdjust="0"/>
  </p:normalViewPr>
  <p:slideViewPr>
    <p:cSldViewPr>
      <p:cViewPr>
        <p:scale>
          <a:sx n="44" d="100"/>
          <a:sy n="44" d="100"/>
        </p:scale>
        <p:origin x="-1260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64538-D364-4A29-999E-61B0CD3A884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C4C9A-5677-43F0-BF26-2556B97194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258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C4C9A-5677-43F0-BF26-2556B971949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7112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0861F-506E-48F9-AB3E-7FD32974FB3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06721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C2FA9-26BB-449D-9AA2-1329087C87E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66815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5540F-40B8-446E-970A-ECE68B73F5D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73778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5B8C0-F327-4372-8C3F-C93CC017CA9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56797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93CB1-00B0-4B3C-8AD8-C50F9480A27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37664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A81EA-E895-4FB5-A597-1B9FE3659E0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1242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A0144-8994-46C2-ABC8-0ED26386B2C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332036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CE5A5-A478-465D-B253-491BBEDB58A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79901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1CB1-B700-43E4-A850-519251EE701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41790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13443-6F74-4725-99EA-7AE4CC9B46C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79673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4B8A3-A669-4604-93E2-7546A1FE473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56697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1F9F98-5CE4-4A5F-B55C-DB005691697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file:///Q:\misc\business\papers_fly_briefcase_hw.gif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Лариса\Desktop\Подготовка к ЕГЭ\ЕГЭ картинки\5573-e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700808"/>
            <a:ext cx="4580930" cy="45885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Готовимся к заданию 7 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8229600" cy="1143000"/>
          </a:xfrm>
        </p:spPr>
        <p:txBody>
          <a:bodyPr/>
          <a:lstStyle/>
          <a:p>
            <a:r>
              <a:rPr lang="ru-RU" sz="3200" b="1" dirty="0" smtClean="0"/>
              <a:t>Нарушение в построении предложения с несогласованным приложением</a:t>
            </a:r>
            <a:endParaRPr lang="ru-RU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484784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Несогласованные приложения - это собственные существительные, представляющие собой названия (пишутся в кавычках). </a:t>
            </a:r>
          </a:p>
          <a:p>
            <a:pPr algn="just"/>
            <a:r>
              <a:rPr lang="ru-RU" sz="2800" b="1" dirty="0" smtClean="0"/>
              <a:t>Если они употребляются без определяемого существительного,  то склоняются: </a:t>
            </a:r>
          </a:p>
          <a:p>
            <a:pPr algn="just"/>
            <a:r>
              <a:rPr lang="ru-RU" sz="2800" b="1" dirty="0" smtClean="0"/>
              <a:t>В  </a:t>
            </a:r>
            <a:r>
              <a:rPr lang="ru-RU" sz="2800" b="1" i="1" dirty="0" smtClean="0">
                <a:solidFill>
                  <a:srgbClr val="002060"/>
                </a:solidFill>
              </a:rPr>
              <a:t>«Новом мире» </a:t>
            </a:r>
            <a:r>
              <a:rPr lang="ru-RU" sz="2800" b="1" dirty="0" smtClean="0"/>
              <a:t>опубликовали роман Ю. Полякова.</a:t>
            </a:r>
          </a:p>
          <a:p>
            <a:pPr algn="just"/>
            <a:r>
              <a:rPr lang="ru-RU" sz="2800" b="1" dirty="0" smtClean="0"/>
              <a:t>Если они употребляются с определяемым существительным,  то не склоняются: </a:t>
            </a:r>
          </a:p>
          <a:p>
            <a:pPr algn="just"/>
            <a:r>
              <a:rPr lang="ru-RU" sz="2800" b="1" i="1" dirty="0" smtClean="0">
                <a:solidFill>
                  <a:srgbClr val="002060"/>
                </a:solidFill>
              </a:rPr>
              <a:t>В  журнале «Новый мир» </a:t>
            </a:r>
            <a:r>
              <a:rPr lang="ru-RU" sz="2800" b="1" dirty="0" smtClean="0"/>
              <a:t>опубликовали роман Ю. Полякова.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24795481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8229600" cy="1143000"/>
          </a:xfrm>
        </p:spPr>
        <p:txBody>
          <a:bodyPr/>
          <a:lstStyle/>
          <a:p>
            <a:r>
              <a:rPr lang="ru-RU" sz="2400" b="1" dirty="0" smtClean="0"/>
              <a:t>Найдите предложение с </a:t>
            </a:r>
            <a:r>
              <a:rPr lang="ru-RU" sz="2400" b="1" dirty="0" smtClean="0"/>
              <a:t>ошибкой </a:t>
            </a:r>
            <a:r>
              <a:rPr lang="ru-RU" sz="2400" b="1" dirty="0" smtClean="0"/>
              <a:t>в </a:t>
            </a:r>
            <a:r>
              <a:rPr lang="ru-RU" sz="2400" b="1" dirty="0" smtClean="0"/>
              <a:t>использовании  несогласованных приложений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95021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А) Офицер потребовал у станционного смотрителя, что ему нужны лошади.</a:t>
            </a:r>
          </a:p>
          <a:p>
            <a:r>
              <a:rPr lang="ru-RU" sz="2800" b="1" dirty="0" smtClean="0"/>
              <a:t>Б) Лес тянется с севера на юг, состоящий в основном из хвойных пород.</a:t>
            </a:r>
          </a:p>
          <a:p>
            <a:r>
              <a:rPr lang="ru-RU" sz="2800" b="1" dirty="0" smtClean="0"/>
              <a:t>В) Самая высокая степень человеческой мудрости – умение сохранять спокойствие духа вопреки внешних угроз.</a:t>
            </a:r>
          </a:p>
          <a:p>
            <a:r>
              <a:rPr lang="ru-RU" sz="2800" b="1" dirty="0" smtClean="0"/>
              <a:t>Г) Все, кто любят поэзию, знают Фета как тонкого лирика, певца искусства, любви и природы.</a:t>
            </a:r>
          </a:p>
          <a:p>
            <a:r>
              <a:rPr lang="ru-RU" sz="2800" b="1" dirty="0" smtClean="0"/>
              <a:t>Д) Проведение этапа «Формула-1» было под вопросом даже за неделю до старта турнира.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29565054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Построение предложения с однородными членами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56792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3200" b="1" dirty="0" smtClean="0"/>
              <a:t>Не допускается объединение в ряду ОЧП полной и краткой формы прилагательных или причастий:</a:t>
            </a:r>
          </a:p>
          <a:p>
            <a:pPr algn="just"/>
            <a:endParaRPr lang="ru-RU" sz="3200" b="1" dirty="0" smtClean="0"/>
          </a:p>
          <a:p>
            <a:pPr algn="just"/>
            <a:r>
              <a:rPr lang="ru-RU" sz="3200" b="1" dirty="0" smtClean="0"/>
              <a:t> </a:t>
            </a:r>
            <a:r>
              <a:rPr lang="ru-RU" sz="3200" b="1" i="1" dirty="0" smtClean="0"/>
              <a:t>Он умён и великодушный.</a:t>
            </a:r>
          </a:p>
          <a:p>
            <a:pPr algn="just"/>
            <a:endParaRPr lang="ru-RU" sz="3200" b="1" dirty="0" smtClean="0"/>
          </a:p>
          <a:p>
            <a:pPr algn="just">
              <a:buFont typeface="Arial" pitchFamily="34" charset="0"/>
              <a:buChar char="•"/>
            </a:pPr>
            <a:r>
              <a:rPr lang="ru-RU" sz="3200" b="1" dirty="0" smtClean="0"/>
              <a:t>Не рекомендуется объединение инфинитива и существительного: </a:t>
            </a:r>
          </a:p>
          <a:p>
            <a:pPr algn="just">
              <a:buFont typeface="Arial" pitchFamily="34" charset="0"/>
              <a:buChar char="•"/>
            </a:pPr>
            <a:endParaRPr lang="ru-RU" sz="3200" b="1" dirty="0" smtClean="0"/>
          </a:p>
          <a:p>
            <a:pPr algn="just"/>
            <a:r>
              <a:rPr lang="ru-RU" sz="3200" b="1" i="1" smtClean="0"/>
              <a:t>Я люблю чистоту и читать книги</a:t>
            </a:r>
            <a:r>
              <a:rPr lang="ru-RU" sz="3200" b="1" smtClean="0"/>
              <a:t>.</a:t>
            </a:r>
            <a:endParaRPr lang="ru-RU" sz="32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3501008"/>
            <a:ext cx="352839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великодушен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5661248"/>
            <a:ext cx="3456384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чтение книг</a:t>
            </a:r>
            <a:endParaRPr lang="ru-RU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52423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6144" y="332656"/>
            <a:ext cx="8229600" cy="1143000"/>
          </a:xfrm>
        </p:spPr>
        <p:txBody>
          <a:bodyPr/>
          <a:lstStyle/>
          <a:p>
            <a:r>
              <a:rPr lang="ru-RU" b="1" dirty="0" smtClean="0"/>
              <a:t>Построение предложения с однородными членами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412776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dirty="0" smtClean="0"/>
              <a:t>Нарушение порядка слов при использовании двойных сопоставительных союзов (</a:t>
            </a:r>
            <a:r>
              <a:rPr lang="ru-RU" sz="3200" b="1" dirty="0" smtClean="0">
                <a:solidFill>
                  <a:srgbClr val="FF0000"/>
                </a:solidFill>
              </a:rPr>
              <a:t>не только..., но и; не столько..., сколько; как..., так и </a:t>
            </a:r>
            <a:r>
              <a:rPr lang="ru-RU" sz="3200" b="1" dirty="0" err="1" smtClean="0"/>
              <a:t>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др</a:t>
            </a:r>
            <a:r>
              <a:rPr lang="ru-RU" sz="3200" b="1" dirty="0" smtClean="0"/>
              <a:t>)</a:t>
            </a:r>
          </a:p>
          <a:p>
            <a:endParaRPr lang="ru-RU" sz="3200" b="1" dirty="0" smtClean="0"/>
          </a:p>
          <a:p>
            <a:r>
              <a:rPr lang="ru-RU" sz="3200" b="1" i="1" dirty="0" smtClean="0">
                <a:solidFill>
                  <a:srgbClr val="FF0000"/>
                </a:solidFill>
              </a:rPr>
              <a:t>Не только </a:t>
            </a:r>
            <a:r>
              <a:rPr lang="ru-RU" sz="3200" b="1" i="1" dirty="0" smtClean="0"/>
              <a:t>мы, </a:t>
            </a:r>
            <a:r>
              <a:rPr lang="ru-RU" sz="3200" b="1" i="1" dirty="0" smtClean="0">
                <a:solidFill>
                  <a:srgbClr val="FF0000"/>
                </a:solidFill>
              </a:rPr>
              <a:t>но</a:t>
            </a:r>
            <a:r>
              <a:rPr lang="ru-RU" sz="3200" b="1" i="1" dirty="0" smtClean="0"/>
              <a:t> наши дети обрадовались </a:t>
            </a:r>
            <a:r>
              <a:rPr lang="ru-RU" sz="3200" b="1" dirty="0" smtClean="0"/>
              <a:t>(пропущен союз И);</a:t>
            </a:r>
          </a:p>
          <a:p>
            <a:r>
              <a:rPr lang="ru-RU" sz="3200" b="1" i="1" dirty="0" smtClean="0">
                <a:solidFill>
                  <a:srgbClr val="FF0000"/>
                </a:solidFill>
              </a:rPr>
              <a:t>Не только </a:t>
            </a:r>
            <a:r>
              <a:rPr lang="ru-RU" sz="3200" b="1" i="1" dirty="0" smtClean="0"/>
              <a:t>мы, </a:t>
            </a:r>
            <a:r>
              <a:rPr lang="ru-RU" sz="3200" b="1" i="1" dirty="0" smtClean="0">
                <a:solidFill>
                  <a:srgbClr val="FF0000"/>
                </a:solidFill>
              </a:rPr>
              <a:t>а и </a:t>
            </a:r>
            <a:r>
              <a:rPr lang="ru-RU" sz="3200" b="1" i="1" dirty="0" smtClean="0"/>
              <a:t>наши дети обрадовались </a:t>
            </a:r>
            <a:r>
              <a:rPr lang="ru-RU" sz="3200" b="1" dirty="0" smtClean="0"/>
              <a:t> (вместо НО используется А).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4293096"/>
            <a:ext cx="3744416" cy="648072"/>
          </a:xfrm>
          <a:prstGeom prst="rect">
            <a:avLst/>
          </a:prstGeom>
          <a:solidFill>
            <a:srgbClr val="E2C4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5445224"/>
            <a:ext cx="5868144" cy="504056"/>
          </a:xfrm>
          <a:prstGeom prst="rect">
            <a:avLst/>
          </a:prstGeom>
          <a:solidFill>
            <a:srgbClr val="E0C8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95080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Построение предложения с однородными членами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556792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800" b="1" dirty="0" smtClean="0"/>
              <a:t>в употреблении ОЧП встречаются ошибки на управление, если объединенные в сочиненном ряду слова управляют разными формами: </a:t>
            </a:r>
          </a:p>
          <a:p>
            <a:pPr algn="just"/>
            <a:endParaRPr lang="ru-RU" sz="2800" b="1" dirty="0" smtClean="0"/>
          </a:p>
          <a:p>
            <a:pPr algn="just"/>
            <a:r>
              <a:rPr lang="ru-RU" sz="2800" b="1" i="1" dirty="0" smtClean="0"/>
              <a:t>Раскольников </a:t>
            </a:r>
            <a:r>
              <a:rPr lang="ru-RU" sz="2800" b="1" i="1" dirty="0" smtClean="0">
                <a:solidFill>
                  <a:srgbClr val="FF0000"/>
                </a:solidFill>
              </a:rPr>
              <a:t>придумал и восхищается </a:t>
            </a:r>
            <a:r>
              <a:rPr lang="ru-RU" sz="2800" b="1" i="1" dirty="0" smtClean="0"/>
              <a:t>своей теорией.</a:t>
            </a:r>
          </a:p>
          <a:p>
            <a:pPr algn="just"/>
            <a:endParaRPr lang="ru-RU" sz="2800" b="1" i="1" dirty="0" smtClean="0"/>
          </a:p>
          <a:p>
            <a:pPr algn="just">
              <a:buFont typeface="Arial" pitchFamily="34" charset="0"/>
              <a:buChar char="•"/>
            </a:pPr>
            <a:r>
              <a:rPr lang="ru-RU" sz="2800" b="1" dirty="0" smtClean="0"/>
              <a:t>все ОЧП должны стоять в том же падеже, в котором стоит обобщающее слово:  </a:t>
            </a:r>
          </a:p>
          <a:p>
            <a:pPr algn="just"/>
            <a:endParaRPr lang="ru-RU" sz="2800" b="1" dirty="0" smtClean="0"/>
          </a:p>
          <a:p>
            <a:pPr algn="just"/>
            <a:r>
              <a:rPr lang="ru-RU" sz="2800" b="1" i="1" dirty="0" smtClean="0"/>
              <a:t>Жизнь крестьян изображена в произведениях русских </a:t>
            </a:r>
            <a:r>
              <a:rPr lang="ru-RU" sz="2800" b="1" i="1" dirty="0" smtClean="0">
                <a:solidFill>
                  <a:srgbClr val="FF0000"/>
                </a:solidFill>
              </a:rPr>
              <a:t>классиков: Гоголь, Тургенев, Толстой</a:t>
            </a:r>
            <a:r>
              <a:rPr lang="ru-RU" sz="2800" b="1" i="1" dirty="0" smtClean="0"/>
              <a:t>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3356992"/>
            <a:ext cx="91440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Раскольников придумал (что?) свою теорию и восхищается (чем?)ею.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35896" y="6309320"/>
            <a:ext cx="5508104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Гоголя, Тургенева, Толстого. </a:t>
            </a:r>
            <a:endParaRPr lang="ru-RU" sz="2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2089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ru-RU" sz="3200" b="1" dirty="0" smtClean="0"/>
              <a:t>Найдите предложение с </a:t>
            </a:r>
            <a:r>
              <a:rPr lang="ru-RU" sz="3200" b="1" dirty="0" smtClean="0"/>
              <a:t>ошибкой </a:t>
            </a:r>
            <a:r>
              <a:rPr lang="ru-RU" sz="3200" b="1" dirty="0" smtClean="0"/>
              <a:t>в </a:t>
            </a:r>
            <a:r>
              <a:rPr lang="ru-RU" sz="3200" b="1" dirty="0" smtClean="0"/>
              <a:t>употреблении однородных членов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700808"/>
            <a:ext cx="864096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А) Среди научных трудов Ф.И. Буслаева прежде всего следует упомянуть его книгу «Историческую грамматику русского языка».</a:t>
            </a:r>
          </a:p>
          <a:p>
            <a:r>
              <a:rPr lang="ru-RU" sz="2400" b="1" dirty="0" smtClean="0"/>
              <a:t>Б) К.Г. Паустовский интересовался и посвятил природе Мещёрского края своё творчество.</a:t>
            </a:r>
          </a:p>
          <a:p>
            <a:r>
              <a:rPr lang="ru-RU" sz="2400" b="1" dirty="0" smtClean="0"/>
              <a:t>В) Обнаружив в хижинах островитян деревянные таблички, это вызвало большую радость учёных-археологов.</a:t>
            </a:r>
          </a:p>
          <a:p>
            <a:r>
              <a:rPr lang="ru-RU" sz="2400" b="1" dirty="0" smtClean="0"/>
              <a:t>Г) По окончанию производственной практики каждый студент должен написать отчёт о проведённой работе.</a:t>
            </a:r>
          </a:p>
          <a:p>
            <a:r>
              <a:rPr lang="ru-RU" sz="2400" b="1" dirty="0" smtClean="0"/>
              <a:t>Д) В одном из старинных домов, сохранившемся в центре Москвы, бывали великие русские поэты и писатели, композиторы и художники.</a:t>
            </a:r>
          </a:p>
          <a:p>
            <a:pPr algn="ctr"/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28384" y="5733256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Б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545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Построение предложения с деепричастным оборотом</a:t>
            </a:r>
            <a:endParaRPr lang="ru-RU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484785"/>
            <a:ext cx="9144000" cy="467820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Деепричастие - это особая форма глагола,  которая обозначает добавочное действие. А если есть добавочное действие – значит, должно быть слово, которое обозначает основное действие (ищите сказуемое). Подлежащее должно соотноситься и с основным, и с  добавочным действием (один «деятель» совершает два действия).</a:t>
            </a:r>
          </a:p>
          <a:p>
            <a:pPr algn="just"/>
            <a:endParaRPr lang="ru-RU" sz="2800" b="1" dirty="0" smtClean="0"/>
          </a:p>
          <a:p>
            <a:pPr algn="just"/>
            <a:r>
              <a:rPr lang="ru-RU" sz="2800" b="1" i="1" dirty="0" smtClean="0"/>
              <a:t>Глядя в окно, у меня слетела </a:t>
            </a:r>
            <a:r>
              <a:rPr lang="ru-RU" sz="2800" b="1" i="1" u="sng" dirty="0" smtClean="0"/>
              <a:t>шляпа</a:t>
            </a:r>
            <a:r>
              <a:rPr lang="ru-RU" sz="2800" dirty="0" smtClean="0"/>
              <a:t>.</a:t>
            </a:r>
            <a:endParaRPr lang="ru-RU" sz="2800" b="1" dirty="0" smtClean="0"/>
          </a:p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5013176"/>
            <a:ext cx="853244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Когда я глядел в окно, у меня слетела шляпа</a:t>
            </a:r>
            <a:endParaRPr lang="ru-RU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23722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Построение предложения с деепричастным оборотом</a:t>
            </a:r>
            <a:endParaRPr lang="ru-RU" sz="4000" b="1" dirty="0"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274838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Исправьте ошибки</a:t>
            </a:r>
          </a:p>
          <a:p>
            <a:pPr algn="ctr"/>
            <a:endParaRPr lang="ru-RU" sz="3600" b="1" dirty="0" smtClean="0"/>
          </a:p>
          <a:p>
            <a:r>
              <a:rPr lang="ru-RU" sz="3600" b="1" i="1" dirty="0" smtClean="0"/>
              <a:t>Выйдя во двор, мне стало холодно.</a:t>
            </a:r>
          </a:p>
          <a:p>
            <a:endParaRPr lang="ru-RU" sz="3600" b="1" i="1" dirty="0" smtClean="0"/>
          </a:p>
          <a:p>
            <a:r>
              <a:rPr lang="ru-RU" sz="3600" b="1" i="1" dirty="0" smtClean="0"/>
              <a:t>Заблудившись в лесу, мальчик был найден.</a:t>
            </a:r>
            <a:endParaRPr lang="ru-RU" sz="3600" b="1" i="1" dirty="0"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068960"/>
            <a:ext cx="914400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i="1" dirty="0" smtClean="0">
                <a:solidFill>
                  <a:schemeClr val="tx1"/>
                </a:solidFill>
              </a:rPr>
              <a:t>Когда я вышел во двор, мне стало холодно.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437112"/>
            <a:ext cx="914400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i="1" dirty="0" smtClean="0">
                <a:solidFill>
                  <a:schemeClr val="tx1"/>
                </a:solidFill>
              </a:rPr>
              <a:t>Заблудившийся в лесу мальчик был найден.</a:t>
            </a:r>
            <a:endParaRPr lang="ru-RU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22463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76672"/>
            <a:ext cx="8229600" cy="1440160"/>
          </a:xfrm>
        </p:spPr>
        <p:txBody>
          <a:bodyPr/>
          <a:lstStyle/>
          <a:p>
            <a:r>
              <a:rPr lang="ru-RU" sz="3600" b="1" dirty="0" smtClean="0"/>
              <a:t>Найдите предложение с ошибкой в </a:t>
            </a:r>
            <a:r>
              <a:rPr lang="ru-RU" sz="3600" b="1" dirty="0" smtClean="0"/>
              <a:t>использовании деепричастного оборота</a:t>
            </a:r>
            <a:endParaRPr lang="ru-RU" sz="3600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1964353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А) Среди научных трудов Ф.И. Буслаева прежде всего следует упомянуть его книгу «Историческую грамматику русского языка».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Б) К.Г. Паустовский интересовался и посвятил природе Мещёрского края своё творчество.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В) Обнаружив в хижинах островитян деревянные таблички, это вызвало большую радость учёных-археологов.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Г) По окончанию производственной практики каждый студент должен написать отчёт о проведённой работе.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Д) В одном из старинных домов, сохранившемся в центре Москвы, бывали великие русские поэты и писатели, композиторы и художники.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84368" y="3645024"/>
            <a:ext cx="1259632" cy="11304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5102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9" y="260648"/>
            <a:ext cx="8229600" cy="1143000"/>
          </a:xfrm>
        </p:spPr>
        <p:txBody>
          <a:bodyPr/>
          <a:lstStyle/>
          <a:p>
            <a:r>
              <a:rPr lang="ru-RU" sz="4000" b="1" dirty="0" smtClean="0"/>
              <a:t>Предложения с причастным оборотом</a:t>
            </a:r>
            <a:endParaRPr lang="ru-RU" sz="4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772816"/>
            <a:ext cx="88204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Причастие согласуется с определяемым словом в роде, числе и падеже: 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Мы гордимся нашими </a:t>
            </a:r>
            <a:r>
              <a:rPr lang="ru-RU" sz="2400" b="1" dirty="0" smtClean="0">
                <a:solidFill>
                  <a:srgbClr val="FF0000"/>
                </a:solidFill>
              </a:rPr>
              <a:t>хоккеистами</a:t>
            </a:r>
            <a:r>
              <a:rPr lang="ru-RU" sz="2400" b="1" dirty="0" smtClean="0"/>
              <a:t>, </a:t>
            </a:r>
            <a:r>
              <a:rPr lang="ru-RU" sz="2400" b="1" dirty="0" smtClean="0">
                <a:solidFill>
                  <a:srgbClr val="FF0000"/>
                </a:solidFill>
              </a:rPr>
              <a:t>победивших</a:t>
            </a:r>
            <a:r>
              <a:rPr lang="ru-RU" sz="2400" b="1" dirty="0" smtClean="0"/>
              <a:t> сборную Чехии.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780928"/>
            <a:ext cx="914400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Мы гордимся нашими хоккеистами, победившими сборную Чехии.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3789040"/>
            <a:ext cx="9144000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Определяемое слово не должно разрывать причастный оборот, оно может стоять только перед ним или после него: </a:t>
            </a: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rgbClr val="0070C0"/>
                </a:solidFill>
              </a:rPr>
              <a:t>За оставленные </a:t>
            </a:r>
            <a:r>
              <a:rPr lang="ru-RU" sz="2400" b="1" dirty="0" smtClean="0">
                <a:solidFill>
                  <a:srgbClr val="FF0000"/>
                </a:solidFill>
              </a:rPr>
              <a:t>ценные вещи </a:t>
            </a:r>
            <a:r>
              <a:rPr lang="ru-RU" sz="2400" b="1" dirty="0" smtClean="0">
                <a:solidFill>
                  <a:srgbClr val="0070C0"/>
                </a:solidFill>
              </a:rPr>
              <a:t>в гардеробе </a:t>
            </a:r>
            <a:r>
              <a:rPr lang="ru-RU" sz="2400" b="1" dirty="0" smtClean="0">
                <a:solidFill>
                  <a:schemeClr val="tx1"/>
                </a:solidFill>
              </a:rPr>
              <a:t>администрация ответственности не несет.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5373216"/>
            <a:ext cx="914400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За </a:t>
            </a:r>
            <a:r>
              <a:rPr lang="ru-RU" sz="2800" b="1" dirty="0" smtClean="0">
                <a:solidFill>
                  <a:srgbClr val="FF0000"/>
                </a:solidFill>
              </a:rPr>
              <a:t>ценные вещи</a:t>
            </a:r>
            <a:r>
              <a:rPr lang="ru-RU" sz="2800" b="1" dirty="0" smtClean="0">
                <a:solidFill>
                  <a:schemeClr val="tx1"/>
                </a:solidFill>
              </a:rPr>
              <a:t>, </a:t>
            </a:r>
            <a:r>
              <a:rPr lang="ru-RU" sz="2800" b="1" dirty="0" smtClean="0">
                <a:solidFill>
                  <a:srgbClr val="0070C0"/>
                </a:solidFill>
              </a:rPr>
              <a:t>оставленные в гардеробе</a:t>
            </a:r>
            <a:r>
              <a:rPr lang="ru-RU" sz="2800" b="1" dirty="0" smtClean="0">
                <a:solidFill>
                  <a:schemeClr val="tx1"/>
                </a:solidFill>
              </a:rPr>
              <a:t>, администрация ответственности не несет.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30756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9" y="260648"/>
            <a:ext cx="8229600" cy="1143000"/>
          </a:xfrm>
        </p:spPr>
        <p:txBody>
          <a:bodyPr/>
          <a:lstStyle/>
          <a:p>
            <a:r>
              <a:rPr lang="ru-RU" sz="4000" b="1" dirty="0" smtClean="0">
                <a:latin typeface="Comic Sans MS" pitchFamily="66" charset="0"/>
              </a:rPr>
              <a:t>Познакомимся с демоверсией</a:t>
            </a:r>
            <a:endParaRPr lang="ru-RU" sz="4000" b="1" dirty="0"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556792"/>
            <a:ext cx="8352928" cy="3672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 </a:t>
            </a:r>
            <a:r>
              <a:rPr lang="ru-RU" sz="3200" b="1" dirty="0" smtClean="0">
                <a:solidFill>
                  <a:srgbClr val="0070C0"/>
                </a:solidFill>
              </a:rPr>
              <a:t>Установите соответствие между предложениями и допущенными в них грамматическими ошибками: к каждой позиции первого столбца подберите соответствующую позицию из второго столбца</a:t>
            </a:r>
            <a:endParaRPr lang="ru-RU" sz="3200" dirty="0" smtClean="0">
              <a:solidFill>
                <a:srgbClr val="0070C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 Установите соответствие между предложениями и допущенными в них грамматическими ошибками: к каждой позиции первого столбца подберите соответствующую позицию из второго столбца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 Установите соответствие между предложениями и допущенными в них грамматическими ошибками: к каждой позиции первого столбца подберите соответствующую позицию из второго столбца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 Установите соответствие между предложениями и допущенными в них грамматическими ошибками: к каждой позиции первого столбца подберите соответствующую позицию из второго столбца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2446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719064"/>
          </a:xfrm>
        </p:spPr>
        <p:txBody>
          <a:bodyPr/>
          <a:lstStyle/>
          <a:p>
            <a:r>
              <a:rPr lang="ru-RU" sz="3200" b="1" dirty="0" smtClean="0"/>
              <a:t>Найдите  предложение с ошибкой в использовании причастного оборота</a:t>
            </a:r>
            <a:endParaRPr lang="ru-RU" sz="3200" b="1" dirty="0"/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1724569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А) Среди научных трудов Ф.И. Буслаева прежде всего следует упомянуть его книгу «Историческую грамматику русского языка».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Б) К.Г. Паустовский интересовался и посвятил природе Мещёрского края своё творчество.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В) Обнаружив в хижинах островитян деревянные таблички, это вызвало большую радость учёных-археологов.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Г) По окончанию производственной практики каждый студент должен написать отчёт о проведённой работе.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Д) В одном из старинных домов, сохранившемся в центре Москвы, бывали великие русские поэты и писатели, композиторы и художники.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40352" y="3356992"/>
            <a:ext cx="140364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Д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30756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4055" y="260648"/>
            <a:ext cx="8229600" cy="1143000"/>
          </a:xfrm>
        </p:spPr>
        <p:txBody>
          <a:bodyPr/>
          <a:lstStyle/>
          <a:p>
            <a:r>
              <a:rPr lang="ru-RU" sz="4000" b="1" dirty="0" smtClean="0"/>
              <a:t>Построение предложения с косвенной речью</a:t>
            </a:r>
            <a:endParaRPr lang="ru-RU" sz="4000" b="1" dirty="0"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484785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Прямая речь: </a:t>
            </a:r>
          </a:p>
          <a:p>
            <a:r>
              <a:rPr lang="ru-RU" sz="2800" b="1" dirty="0" smtClean="0"/>
              <a:t>Мама сказала: </a:t>
            </a:r>
            <a:r>
              <a:rPr lang="ru-RU" sz="2800" b="1" i="1" dirty="0" smtClean="0">
                <a:solidFill>
                  <a:srgbClr val="002060"/>
                </a:solidFill>
              </a:rPr>
              <a:t>«Сегодня </a:t>
            </a:r>
            <a:r>
              <a:rPr lang="ru-RU" sz="2800" b="1" i="1" dirty="0" smtClean="0">
                <a:solidFill>
                  <a:srgbClr val="FF0000"/>
                </a:solidFill>
              </a:rPr>
              <a:t>я</a:t>
            </a:r>
            <a:r>
              <a:rPr lang="ru-RU" sz="2800" b="1" i="1" dirty="0" smtClean="0">
                <a:solidFill>
                  <a:srgbClr val="002060"/>
                </a:solidFill>
              </a:rPr>
              <a:t> буду поздно».</a:t>
            </a:r>
          </a:p>
          <a:p>
            <a:r>
              <a:rPr lang="ru-RU" sz="2800" b="1" dirty="0" smtClean="0"/>
              <a:t>Косвенная речь:</a:t>
            </a:r>
          </a:p>
          <a:p>
            <a:r>
              <a:rPr lang="ru-RU" sz="2800" b="1" dirty="0" smtClean="0"/>
              <a:t>Мама сказала, </a:t>
            </a:r>
            <a:r>
              <a:rPr lang="ru-RU" sz="2800" b="1" i="1" dirty="0" smtClean="0">
                <a:solidFill>
                  <a:srgbClr val="002060"/>
                </a:solidFill>
              </a:rPr>
              <a:t>что </a:t>
            </a:r>
            <a:r>
              <a:rPr lang="ru-RU" sz="2800" b="1" i="1" dirty="0" smtClean="0">
                <a:solidFill>
                  <a:srgbClr val="FF0000"/>
                </a:solidFill>
              </a:rPr>
              <a:t>она</a:t>
            </a:r>
            <a:r>
              <a:rPr lang="ru-RU" sz="2800" b="1" i="1" dirty="0" smtClean="0">
                <a:solidFill>
                  <a:srgbClr val="002060"/>
                </a:solidFill>
              </a:rPr>
              <a:t> будет поздно.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Использование в придаточной части местоимений 1-го и 2-го лица допустимо только при передаче прямой речи.</a:t>
            </a:r>
          </a:p>
          <a:p>
            <a:r>
              <a:rPr lang="ru-RU" sz="2800" b="1" dirty="0" smtClean="0"/>
              <a:t>Исправим:</a:t>
            </a:r>
          </a:p>
          <a:p>
            <a:r>
              <a:rPr lang="ru-RU" sz="2800" b="1" dirty="0" smtClean="0"/>
              <a:t> </a:t>
            </a:r>
            <a:r>
              <a:rPr lang="ru-RU" sz="2800" b="1" i="1" dirty="0" smtClean="0"/>
              <a:t>Осуждая своих современников, М.Ю. Лермонтов пишет, что «печально я гляжу на наше поколенье».</a:t>
            </a:r>
            <a:endParaRPr lang="ru-RU" sz="28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5373216"/>
            <a:ext cx="9144000" cy="1484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Осуждая своих современников, М.Ю. Лермонтов пишет о том, </a:t>
            </a:r>
            <a:r>
              <a:rPr lang="ru-RU" sz="2800" b="1" i="1" dirty="0" smtClean="0">
                <a:solidFill>
                  <a:srgbClr val="0070C0"/>
                </a:solidFill>
              </a:rPr>
              <a:t>что он печально смотрит на свое поколенье.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03618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Построение предложения с косвенной речью</a:t>
            </a:r>
            <a:endParaRPr lang="ru-RU" sz="3600" b="1" dirty="0"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700808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Одновременное употребление союза </a:t>
            </a:r>
            <a:r>
              <a:rPr lang="ru-RU" sz="2800" b="1" dirty="0" smtClean="0">
                <a:solidFill>
                  <a:srgbClr val="FF0000"/>
                </a:solidFill>
              </a:rPr>
              <a:t>ЧТО</a:t>
            </a:r>
            <a:r>
              <a:rPr lang="ru-RU" sz="2800" b="1" dirty="0" smtClean="0"/>
              <a:t> и частицы </a:t>
            </a:r>
            <a:r>
              <a:rPr lang="ru-RU" sz="2800" b="1" dirty="0" smtClean="0">
                <a:solidFill>
                  <a:srgbClr val="FF0000"/>
                </a:solidFill>
              </a:rPr>
              <a:t>ЛИ</a:t>
            </a:r>
            <a:r>
              <a:rPr lang="ru-RU" sz="2800" b="1" dirty="0" smtClean="0"/>
              <a:t> в придаточной части СПП недопустимо: </a:t>
            </a:r>
          </a:p>
          <a:p>
            <a:endParaRPr lang="ru-RU" sz="2800" b="1" dirty="0" smtClean="0"/>
          </a:p>
          <a:p>
            <a:r>
              <a:rPr lang="ru-RU" sz="2800" b="1" i="1" dirty="0" smtClean="0"/>
              <a:t>Я не заметил, </a:t>
            </a:r>
            <a:r>
              <a:rPr lang="ru-RU" sz="2800" b="1" i="1" dirty="0" smtClean="0">
                <a:solidFill>
                  <a:srgbClr val="FF0000"/>
                </a:solidFill>
              </a:rPr>
              <a:t>что</a:t>
            </a:r>
            <a:r>
              <a:rPr lang="ru-RU" sz="2800" b="1" i="1" dirty="0" smtClean="0"/>
              <a:t> находится </a:t>
            </a:r>
            <a:r>
              <a:rPr lang="ru-RU" sz="2800" b="1" i="1" dirty="0" smtClean="0">
                <a:solidFill>
                  <a:srgbClr val="FF0000"/>
                </a:solidFill>
              </a:rPr>
              <a:t>ли</a:t>
            </a:r>
            <a:r>
              <a:rPr lang="ru-RU" sz="2800" b="1" i="1" dirty="0" smtClean="0"/>
              <a:t> он в комнате</a:t>
            </a:r>
            <a:endParaRPr lang="ru-RU" sz="28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4437112"/>
            <a:ext cx="9144000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Я не заметил, находится </a:t>
            </a:r>
            <a:r>
              <a:rPr lang="ru-RU" sz="2800" b="1" i="1" dirty="0" smtClean="0">
                <a:solidFill>
                  <a:srgbClr val="FF0000"/>
                </a:solidFill>
              </a:rPr>
              <a:t>ли</a:t>
            </a:r>
            <a:r>
              <a:rPr lang="ru-RU" sz="2800" b="1" i="1" dirty="0" smtClean="0">
                <a:solidFill>
                  <a:schemeClr val="tx1"/>
                </a:solidFill>
              </a:rPr>
              <a:t> он в комнате</a:t>
            </a:r>
            <a:r>
              <a:rPr lang="ru-RU" sz="2800" b="1" dirty="0" smtClean="0">
                <a:solidFill>
                  <a:schemeClr val="tx1"/>
                </a:solidFill>
              </a:rPr>
              <a:t>.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84984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/>
          <a:lstStyle/>
          <a:p>
            <a:r>
              <a:rPr lang="ru-RU" sz="3600" b="1" dirty="0" smtClean="0"/>
              <a:t>Найдите предложение с ошибкой в использовании косвенной речи</a:t>
            </a:r>
            <a:endParaRPr lang="ru-RU" sz="3600" b="1" dirty="0">
              <a:latin typeface="Comic Sans MS" pitchFamily="66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556792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А) Погасив свет, в комнате стало темно.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Б) Пушкин бросает вызов обществу, говоря, что «в свой жестокий век восславил я свободу».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В) Международная общественность понимает и озабочена проблемами экономики развивающихся стран.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Г) Благодаря таланта дирижёра удалось ощутить своеобразие музыки П.И. Чайковского.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Д) Тех, кто в ХVIII столетии высказали предположение о возможности передачи энергии по проводам, считали фантазёрами.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948264" y="3356992"/>
            <a:ext cx="1440160" cy="86409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Б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73883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/>
          <a:lstStyle/>
          <a:p>
            <a:r>
              <a:rPr lang="ru-RU" sz="3200" b="1" dirty="0" smtClean="0"/>
              <a:t>Определите, какие грамматические ошибки допущены в предложениях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864569"/>
            <a:ext cx="91440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400" b="1" dirty="0" smtClean="0"/>
              <a:t>А) Получив начальное домашнее образование в Москве, Радищева зачислили в петербургский Пажеский корпус.</a:t>
            </a:r>
          </a:p>
          <a:p>
            <a:r>
              <a:rPr lang="ru-RU" sz="2400" b="1" dirty="0" smtClean="0"/>
              <a:t> Б) Все, кто читал пушкинского «Бориса Годунова», помнит бродягу </a:t>
            </a:r>
            <a:r>
              <a:rPr lang="ru-RU" sz="2400" b="1" dirty="0" err="1" smtClean="0"/>
              <a:t>Варлаама</a:t>
            </a:r>
            <a:r>
              <a:rPr lang="ru-RU" sz="2400" b="1" dirty="0" smtClean="0"/>
              <a:t>.</a:t>
            </a:r>
          </a:p>
          <a:p>
            <a:r>
              <a:rPr lang="ru-RU" sz="2400" b="1" dirty="0" smtClean="0"/>
              <a:t> В) Одному из героев романа, ищущим смысл жизни, открывается путь к внутренней свободе.</a:t>
            </a:r>
          </a:p>
          <a:p>
            <a:r>
              <a:rPr lang="ru-RU" sz="2400" b="1" dirty="0" smtClean="0"/>
              <a:t> Г) Благодаря повышения уровня сервиса в фирменных магазинах стало больше покупателей.</a:t>
            </a:r>
          </a:p>
          <a:p>
            <a:r>
              <a:rPr lang="ru-RU" sz="2400" b="1" dirty="0" smtClean="0"/>
              <a:t> Д) Горячо любящим родную культуру предстаёт перед нами Д.С. Лихачёв в книге «Письмах о добром и прекрасном».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988840"/>
            <a:ext cx="91440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Неправильное построение предложения с деепричастным оборотом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780928"/>
            <a:ext cx="91440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Нарушение связи между подлежащим и сказуемым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3501008"/>
            <a:ext cx="914400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Нарушение в построении предложения с причастным оборотом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4221088"/>
            <a:ext cx="914400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Неправильное употребление падежной формы существительного с предлогом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5013176"/>
            <a:ext cx="914400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Неправильное построение предложения с косвенной речью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73883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5" descr="papers_fly_briefcase_hw">
            <a:hlinkClick r:id="rId2" action="ppaction://hlinkfile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4" name="Прямоугольник 3"/>
          <p:cNvSpPr/>
          <p:nvPr/>
        </p:nvSpPr>
        <p:spPr>
          <a:xfrm>
            <a:off x="323528" y="0"/>
            <a:ext cx="8064896" cy="2016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0" b="1" dirty="0" smtClean="0">
                <a:solidFill>
                  <a:srgbClr val="FF0000"/>
                </a:solidFill>
                <a:latin typeface="Adine Kirnberg" pitchFamily="2" charset="0"/>
              </a:rPr>
              <a:t>Получим </a:t>
            </a:r>
            <a:r>
              <a:rPr lang="ru-RU" sz="14000" b="1" dirty="0" smtClean="0">
                <a:solidFill>
                  <a:srgbClr val="FF0000"/>
                </a:solidFill>
                <a:latin typeface="Adine Kirnberg" pitchFamily="2" charset="0"/>
              </a:rPr>
              <a:t>5</a:t>
            </a:r>
            <a:r>
              <a:rPr lang="ru-RU" sz="9000" b="1" dirty="0" smtClean="0">
                <a:solidFill>
                  <a:srgbClr val="FF0000"/>
                </a:solidFill>
                <a:latin typeface="Adine Kirnberg" pitchFamily="2" charset="0"/>
              </a:rPr>
              <a:t> баллов!</a:t>
            </a:r>
            <a:endParaRPr lang="ru-RU" sz="9000" b="1" dirty="0">
              <a:solidFill>
                <a:srgbClr val="FF0000"/>
              </a:solidFill>
              <a:latin typeface="Adine Kirnberg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0179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412776"/>
            <a:ext cx="4427984" cy="5184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70C0"/>
                </a:solidFill>
              </a:rPr>
              <a:t>А) Многие из тех, кто приезжал в Ялту, побывал в доме-музее Чехова.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Б) Тема детства находит художественное истолкование в картине А. </a:t>
            </a:r>
            <a:r>
              <a:rPr lang="ru-RU" b="1" dirty="0" err="1" smtClean="0">
                <a:solidFill>
                  <a:srgbClr val="0070C0"/>
                </a:solidFill>
              </a:rPr>
              <a:t>Пластова</a:t>
            </a:r>
            <a:r>
              <a:rPr lang="ru-RU" b="1" dirty="0" smtClean="0">
                <a:solidFill>
                  <a:srgbClr val="0070C0"/>
                </a:solidFill>
              </a:rPr>
              <a:t> «Первом снеге».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В) Циолковский писал, что «основная цель моей жизни – продвинуть человечество хоть немного вперёд».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Г) Лесные поляны покрылись яркими звёздочками земляники, обильно цветущими в этом году.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Д) Сделавшись 50 – 100 тысяч лет назад творцом, художником, у первобытного человека изменилось сознание.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1412776"/>
            <a:ext cx="4572000" cy="5445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70C0"/>
                </a:solidFill>
              </a:rPr>
              <a:t>1) неправильное употребление падежной формы существительного с предлогом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2) нарушение связи между подлежащим и сказуемым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3) нарушение в построении предложения с несогласованным приложением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4) ошибка в построении предложения с однородными членами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5) неправильное построение предложения с деепричастным оборотом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6) нарушение в построении предложения с причастным оборотом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7) неправильное построение предложения с косвенной речью</a:t>
            </a:r>
          </a:p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692696"/>
            <a:ext cx="39604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Предложения 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88024" y="764704"/>
            <a:ext cx="39604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Грамматические ошибки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66829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Неправильное употребление падежной формы существительного с предлогом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700808"/>
            <a:ext cx="87484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ü"/>
            </a:pPr>
            <a:r>
              <a:rPr lang="ru-RU" sz="2800" i="1" dirty="0" smtClean="0">
                <a:latin typeface="Arial Black" pitchFamily="34" charset="0"/>
              </a:rPr>
              <a:t>Предлоги СОГЛАСНО, БЛАГОДАРЯ, ВОПРЕКИ,  НАПЕРЕКОР, НАВСТРЕЧУ, ПОДОБНО  только с ДАТЕЛЬНЫМ  падежом</a:t>
            </a:r>
          </a:p>
          <a:p>
            <a:pPr eaLnBrk="1" hangingPunct="1"/>
            <a:r>
              <a:rPr lang="ru-RU" sz="2800" i="1" dirty="0" smtClean="0">
                <a:latin typeface="Arial Black" pitchFamily="34" charset="0"/>
              </a:rPr>
              <a:t>Согласно (чему?) расписанию, благодаря (чему?) погоде, вопреки (чему?) приказу, наперекор (чему?) судьбе, навстречу (кому?) брату, вопреки (чему?) мнению.</a:t>
            </a:r>
          </a:p>
          <a:p>
            <a:pPr eaLnBrk="1" hangingPunct="1"/>
            <a:r>
              <a:rPr lang="ru-RU" sz="2800" i="1" dirty="0" smtClean="0">
                <a:latin typeface="Arial Black" pitchFamily="34" charset="0"/>
              </a:rPr>
              <a:t>Ошибка: согласно распоряжения </a:t>
            </a:r>
          </a:p>
          <a:p>
            <a:pPr eaLnBrk="1" hangingPunct="1"/>
            <a:endParaRPr lang="ru-RU" sz="2800" i="1" dirty="0" smtClean="0"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51920" y="5085184"/>
            <a:ext cx="3096344" cy="57606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распоряжению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66855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Неправильное употребление падежной формы существительного с предлогом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700808"/>
            <a:ext cx="87484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ü"/>
            </a:pPr>
            <a:r>
              <a:rPr lang="ru-RU" sz="2800" i="1" dirty="0" smtClean="0">
                <a:latin typeface="Arial Black" pitchFamily="34" charset="0"/>
              </a:rPr>
              <a:t>Предлог ВО ИЗБЕЖАНИЕ только с РОДИТЕЛЬНЫМ падежом</a:t>
            </a:r>
          </a:p>
          <a:p>
            <a:pPr eaLnBrk="1" hangingPunct="1"/>
            <a:r>
              <a:rPr lang="ru-RU" sz="2800" i="1" dirty="0" smtClean="0">
                <a:latin typeface="Arial Black" pitchFamily="34" charset="0"/>
              </a:rPr>
              <a:t>Во избежание (чего?) неприятностей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800" i="1" dirty="0" smtClean="0">
                <a:latin typeface="Arial Black" pitchFamily="34" charset="0"/>
              </a:rPr>
              <a:t>Предлог ПО  (в значении ПОСЛЕ) только с ПРЕДЛОЖНЫМ падежом</a:t>
            </a:r>
          </a:p>
          <a:p>
            <a:pPr eaLnBrk="1" hangingPunct="1"/>
            <a:r>
              <a:rPr lang="ru-RU" sz="2800" i="1" dirty="0" smtClean="0">
                <a:latin typeface="Arial Black" pitchFamily="34" charset="0"/>
              </a:rPr>
              <a:t>Исправьте:</a:t>
            </a:r>
          </a:p>
          <a:p>
            <a:pPr eaLnBrk="1" hangingPunct="1"/>
            <a:r>
              <a:rPr lang="ru-RU" sz="2800" i="1" dirty="0" smtClean="0">
                <a:latin typeface="Arial Black" pitchFamily="34" charset="0"/>
              </a:rPr>
              <a:t>По окончанию пьесы. По приезду барина.</a:t>
            </a:r>
          </a:p>
          <a:p>
            <a:pPr eaLnBrk="1" hangingPunct="1"/>
            <a:endParaRPr lang="ru-RU" sz="2800" i="1" dirty="0" smtClean="0">
              <a:latin typeface="Arial Black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4365104"/>
            <a:ext cx="2304256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окончании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20072" y="4293096"/>
            <a:ext cx="172819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приезде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66855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Неправильное употребление падежной формы существительного с предлогом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556793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Предлоги ПУТЁМ, ПО МЕРЕ, ПО ЧАСТИ, С ПОМОЩЬЮ, ПО СЛУЧАЮ, ПОД ВИДОМ, ВРОДЕ, В ВИДЕ, ВВИДУ, НАСЧЁТ, ПО ПРИЧИНЕ, ПО ЛИНИИ, В ПРОДОЛЖЕНИЕ, ВСЛЕДСТВИЕ, В ТЕЧЕНИЕ, ЗА НЕИМЕНИЕМ, ЗА ИСКЛЮЧЕНИЕМ употребляются  с родительным падежом (кого? чего?): за исключением (кого?) пятиклассников, вследствие (чего?) болезни.</a:t>
            </a:r>
            <a:endParaRPr lang="ru-RU" sz="3200" b="1" dirty="0"/>
          </a:p>
        </p:txBody>
      </p:sp>
    </p:spTree>
    <p:extLst>
      <p:ext uri="{BB962C8B-B14F-4D97-AF65-F5344CB8AC3E}">
        <p14:creationId xmlns="" xmlns:p14="http://schemas.microsoft.com/office/powerpoint/2010/main" val="20366855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Найди предложение с неправильным употреблением падежной формы существительного с предлогом</a:t>
            </a:r>
            <a:endParaRPr lang="ru-RU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1825660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А) Офицер потребовал у станционного смотрителя, что ему нужны лошади.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Б) Лес тянется с севера на юг, состоящий в основном из хвойных пород.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В) Самая высокая степень человеческой мудрости – умение сохранять спокойствие духа вопреки внешних угроз.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Г) Все, кто любят поэзию, знают Фета как тонкого лирика, певца искусства, любви и природы.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Д) Проведение этапа «Формула-1» было под вопросом даже за неделю до старта турнира.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68344" y="5445224"/>
            <a:ext cx="1224136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В</a:t>
            </a:r>
            <a:endParaRPr lang="ru-RU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68642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/>
          <a:lstStyle/>
          <a:p>
            <a:r>
              <a:rPr lang="ru-RU" dirty="0" smtClean="0"/>
              <a:t>Нарушение связи между подлежащим и сказуемым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227687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Все, кто проспал, пришел с опозданием</a:t>
            </a:r>
          </a:p>
          <a:p>
            <a:endParaRPr lang="ru-RU" sz="3600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3140968"/>
            <a:ext cx="8208912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Соединяем подлежащее со сказуемым: </a:t>
            </a:r>
          </a:p>
          <a:p>
            <a:pPr algn="just"/>
            <a:r>
              <a:rPr lang="ru-RU" sz="2800" b="1" i="1" dirty="0" smtClean="0">
                <a:solidFill>
                  <a:schemeClr val="tx1"/>
                </a:solidFill>
              </a:rPr>
              <a:t>кто проспал, все пришел</a:t>
            </a:r>
            <a:r>
              <a:rPr lang="ru-RU" sz="2800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4221088"/>
            <a:ext cx="7632848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Ошибка: все </a:t>
            </a:r>
            <a:r>
              <a:rPr lang="ru-RU" sz="2800" b="1" i="1" dirty="0" smtClean="0">
                <a:solidFill>
                  <a:schemeClr val="tx1"/>
                </a:solidFill>
              </a:rPr>
              <a:t>пришли</a:t>
            </a:r>
          </a:p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5229200"/>
            <a:ext cx="7560840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Все, кто проспал, пришли с опозданием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6785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z="3200" b="1" dirty="0" smtClean="0"/>
              <a:t>Найди предложение с нарушением связи между подлежащим и сказуемым 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8478" y="1628800"/>
            <a:ext cx="87849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А) Офицер потребовал у станционного смотрителя, что ему нужны лошади.</a:t>
            </a:r>
          </a:p>
          <a:p>
            <a:r>
              <a:rPr lang="ru-RU" sz="2800" b="1" dirty="0" smtClean="0"/>
              <a:t>Б) Лес тянется с севера на юг, состоящий в основном из хвойных пород.</a:t>
            </a:r>
          </a:p>
          <a:p>
            <a:r>
              <a:rPr lang="ru-RU" sz="2800" b="1" dirty="0" smtClean="0"/>
              <a:t>В) Самая высокая степень человеческой мудрости – умение сохранять спокойствие духа вопреки внешних угроз.</a:t>
            </a:r>
          </a:p>
          <a:p>
            <a:r>
              <a:rPr lang="ru-RU" sz="2800" b="1" dirty="0" smtClean="0"/>
              <a:t>Г) Все, кто любят поэзию, знают Фета как тонкого лирика, певца искусства, любви и природы.</a:t>
            </a:r>
          </a:p>
          <a:p>
            <a:r>
              <a:rPr lang="ru-RU" sz="2800" b="1" dirty="0" smtClean="0"/>
              <a:t>Д) Проведение этапа «Формула-1» было под вопросом даже за неделю до старта турнира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4789621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авописание приставок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правописание приставок</Template>
  <TotalTime>601</TotalTime>
  <Words>1718</Words>
  <Application>Microsoft Office PowerPoint</Application>
  <PresentationFormat>Экран (4:3)</PresentationFormat>
  <Paragraphs>169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правописание приставок</vt:lpstr>
      <vt:lpstr>Готовимся к заданию 7 </vt:lpstr>
      <vt:lpstr>Познакомимся с демоверсией</vt:lpstr>
      <vt:lpstr>Слайд 3</vt:lpstr>
      <vt:lpstr>Неправильное употребление падежной формы существительного с предлогом</vt:lpstr>
      <vt:lpstr>Неправильное употребление падежной формы существительного с предлогом</vt:lpstr>
      <vt:lpstr>Неправильное употребление падежной формы существительного с предлогом</vt:lpstr>
      <vt:lpstr>Найди предложение с неправильным употреблением падежной формы существительного с предлогом</vt:lpstr>
      <vt:lpstr>Нарушение связи между подлежащим и сказуемым </vt:lpstr>
      <vt:lpstr>Найди предложение с нарушением связи между подлежащим и сказуемым </vt:lpstr>
      <vt:lpstr>Нарушение в построении предложения с несогласованным приложением</vt:lpstr>
      <vt:lpstr>Найдите предложение с ошибкой в использовании  несогласованных приложений</vt:lpstr>
      <vt:lpstr>Построение предложения с однородными членами</vt:lpstr>
      <vt:lpstr>Построение предложения с однородными членами</vt:lpstr>
      <vt:lpstr>Построение предложения с однородными членами</vt:lpstr>
      <vt:lpstr>Найдите предложение с ошибкой в употреблении однородных членов</vt:lpstr>
      <vt:lpstr>Построение предложения с деепричастным оборотом</vt:lpstr>
      <vt:lpstr>Построение предложения с деепричастным оборотом</vt:lpstr>
      <vt:lpstr>Найдите предложение с ошибкой в использовании деепричастного оборота</vt:lpstr>
      <vt:lpstr>Предложения с причастным оборотом</vt:lpstr>
      <vt:lpstr>Найдите  предложение с ошибкой в использовании причастного оборота</vt:lpstr>
      <vt:lpstr>Построение предложения с косвенной речью</vt:lpstr>
      <vt:lpstr>Построение предложения с косвенной речью</vt:lpstr>
      <vt:lpstr>Найдите предложение с ошибкой в использовании косвенной речи</vt:lpstr>
      <vt:lpstr>Определите, какие грамматические ошибки допущены в предложениях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Готовимся к </dc:title>
  <dc:creator>Лариса</dc:creator>
  <cp:lastModifiedBy>DNA7 X86</cp:lastModifiedBy>
  <cp:revision>30</cp:revision>
  <dcterms:created xsi:type="dcterms:W3CDTF">2011-09-26T15:14:12Z</dcterms:created>
  <dcterms:modified xsi:type="dcterms:W3CDTF">2015-03-05T12:03:07Z</dcterms:modified>
</cp:coreProperties>
</file>