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2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8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Русс. яз.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5-а год.</c:v>
                </c:pt>
                <c:pt idx="1">
                  <c:v>6-а 1 четв.</c:v>
                </c:pt>
                <c:pt idx="2">
                  <c:v>6-а 2 четв.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43</c:v>
                </c:pt>
                <c:pt idx="1">
                  <c:v>43</c:v>
                </c:pt>
                <c:pt idx="2">
                  <c:v>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5-а год.</c:v>
                </c:pt>
                <c:pt idx="1">
                  <c:v>6-а 1 четв.</c:v>
                </c:pt>
                <c:pt idx="2">
                  <c:v>6-а 2 четв.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Литер.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5-а год.</c:v>
                </c:pt>
                <c:pt idx="1">
                  <c:v>6-а 1 четв.</c:v>
                </c:pt>
                <c:pt idx="2">
                  <c:v>6-а 2 четв.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67</c:v>
                </c:pt>
                <c:pt idx="1">
                  <c:v>62</c:v>
                </c:pt>
                <c:pt idx="2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785760"/>
        <c:axId val="150786152"/>
      </c:barChart>
      <c:catAx>
        <c:axId val="150785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0786152"/>
        <c:crosses val="autoZero"/>
        <c:auto val="1"/>
        <c:lblAlgn val="ctr"/>
        <c:lblOffset val="100"/>
        <c:noMultiLvlLbl val="0"/>
      </c:catAx>
      <c:valAx>
        <c:axId val="150786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785760"/>
        <c:crosses val="autoZero"/>
        <c:crossBetween val="between"/>
      </c:valAx>
      <c:spPr>
        <a:solidFill>
          <a:srgbClr val="00B0F0"/>
        </a:solidFill>
      </c:spPr>
    </c:plotArea>
    <c:legend>
      <c:legendPos val="r"/>
      <c:legendEntry>
        <c:idx val="1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Русс. Яз.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5-б год.</c:v>
                </c:pt>
                <c:pt idx="1">
                  <c:v>6-б 1 четв.</c:v>
                </c:pt>
                <c:pt idx="2">
                  <c:v>6-б 2 четв.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</c:v>
                </c:pt>
                <c:pt idx="1">
                  <c:v>12</c:v>
                </c:pt>
                <c:pt idx="2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5-б год.</c:v>
                </c:pt>
                <c:pt idx="1">
                  <c:v>6-б 1 четв.</c:v>
                </c:pt>
                <c:pt idx="2">
                  <c:v>6-б 2 четв.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Литер.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5-б год.</c:v>
                </c:pt>
                <c:pt idx="1">
                  <c:v>6-б 1 четв.</c:v>
                </c:pt>
                <c:pt idx="2">
                  <c:v>6-б 2 четв.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45</c:v>
                </c:pt>
                <c:pt idx="1">
                  <c:v>20</c:v>
                </c:pt>
                <c:pt idx="2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786936"/>
        <c:axId val="150787328"/>
      </c:barChart>
      <c:catAx>
        <c:axId val="150786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0787328"/>
        <c:crosses val="autoZero"/>
        <c:auto val="1"/>
        <c:lblAlgn val="ctr"/>
        <c:lblOffset val="100"/>
        <c:noMultiLvlLbl val="0"/>
      </c:catAx>
      <c:valAx>
        <c:axId val="150787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786936"/>
        <c:crosses val="autoZero"/>
        <c:crossBetween val="between"/>
      </c:valAx>
      <c:spPr>
        <a:solidFill>
          <a:srgbClr val="00B0F0"/>
        </a:solidFill>
      </c:spPr>
    </c:plotArea>
    <c:legend>
      <c:legendPos val="r"/>
      <c:legendEntry>
        <c:idx val="1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41977590374235"/>
          <c:y val="6.0472315526690905E-2"/>
          <c:w val="0.58969532325808682"/>
          <c:h val="0.668510054545140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Русс. правоп.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10 кл. год.</c:v>
                </c:pt>
                <c:pt idx="1">
                  <c:v>11 кл. 1 полуг.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68</c:v>
                </c:pt>
                <c:pt idx="1">
                  <c:v>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Русс. Яз.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10 кл. год.</c:v>
                </c:pt>
                <c:pt idx="1">
                  <c:v>11 кл. 1 полуг.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62</c:v>
                </c:pt>
                <c:pt idx="1">
                  <c:v>62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Литер.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10 кл. год.</c:v>
                </c:pt>
                <c:pt idx="1">
                  <c:v>11 кл. 1 полуг.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81</c:v>
                </c:pt>
                <c:pt idx="1">
                  <c:v>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575048"/>
        <c:axId val="150575440"/>
      </c:barChart>
      <c:catAx>
        <c:axId val="150575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0575440"/>
        <c:crosses val="autoZero"/>
        <c:auto val="1"/>
        <c:lblAlgn val="ctr"/>
        <c:lblOffset val="100"/>
        <c:noMultiLvlLbl val="0"/>
      </c:catAx>
      <c:valAx>
        <c:axId val="150575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575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3F8A5-842B-4BD8-BEA2-240C405F3E5D}" type="datetimeFigureOut">
              <a:rPr lang="ru-RU" smtClean="0"/>
              <a:pPr/>
              <a:t>20.01.2015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6099B-141F-4D77-9350-4B0B2F59A5B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91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099B-141F-4D77-9350-4B0B2F59A5B3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239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89B21-A95A-4724-88C7-E32A5B447577}" type="datetimeFigureOut">
              <a:rPr lang="ru-RU"/>
              <a:pPr>
                <a:defRPr/>
              </a:pPr>
              <a:t>20.01.2015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F8F7C-364E-4A38-93C2-984AC6393E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FC227-C42B-4E6E-99C6-060B28FFE000}" type="datetimeFigureOut">
              <a:rPr lang="ru-RU"/>
              <a:pPr>
                <a:defRPr/>
              </a:pPr>
              <a:t>20.01.2015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37C4C-3782-4982-A3DA-5B135A899E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DD635-00B1-4C05-866B-6054FBCD8988}" type="datetimeFigureOut">
              <a:rPr lang="ru-RU"/>
              <a:pPr>
                <a:defRPr/>
              </a:pPr>
              <a:t>20.01.2015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6B172-1767-4D28-9D6F-17D89DFD77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0249F-6104-48D7-8F82-36FD63C53FA1}" type="datetimeFigureOut">
              <a:rPr lang="ru-RU"/>
              <a:pPr>
                <a:defRPr/>
              </a:pPr>
              <a:t>20.01.2015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447C6-DE28-426C-9822-D1510B0C5A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49073-9A40-4E82-9051-5C5A6ADF6AC7}" type="datetimeFigureOut">
              <a:rPr lang="ru-RU"/>
              <a:pPr>
                <a:defRPr/>
              </a:pPr>
              <a:t>20.01.2015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5AF08-2023-471A-B84C-BD1BB387B5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7C7D2-BE9C-4A15-B1C5-6557F5AB2B9B}" type="datetimeFigureOut">
              <a:rPr lang="ru-RU"/>
              <a:pPr>
                <a:defRPr/>
              </a:pPr>
              <a:t>20.01.2015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E04CE-0F50-48E4-9B39-9F5D92AFB3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11B96-6CDE-49B5-B0FE-405B660D1FF2}" type="datetimeFigureOut">
              <a:rPr lang="ru-RU"/>
              <a:pPr>
                <a:defRPr/>
              </a:pPr>
              <a:t>20.01.2015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06E22-0428-41E5-A029-7E30B3747E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B9FBB-811E-4562-8645-6115F9C8D26B}" type="datetimeFigureOut">
              <a:rPr lang="ru-RU"/>
              <a:pPr>
                <a:defRPr/>
              </a:pPr>
              <a:t>20.01.2015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7D031-0270-4F58-B251-5A50D9D5CE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4D501-6936-49E0-8EC0-12CB0C0CCDCB}" type="datetimeFigureOut">
              <a:rPr lang="ru-RU"/>
              <a:pPr>
                <a:defRPr/>
              </a:pPr>
              <a:t>20.01.2015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D8B6A-AFBF-4782-BB12-BF5F54FA3F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5CEDE-6295-4FCB-880C-17F6C399B484}" type="datetimeFigureOut">
              <a:rPr lang="ru-RU"/>
              <a:pPr>
                <a:defRPr/>
              </a:pPr>
              <a:t>20.01.2015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8A50D-F618-4EF5-BE86-E1441D0BB1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6532F-D90C-499A-B053-83695DB5A2FA}" type="datetimeFigureOut">
              <a:rPr lang="ru-RU"/>
              <a:pPr>
                <a:defRPr/>
              </a:pPr>
              <a:t>20.01.2015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6EF06-85C7-4B2C-93F1-928F061673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33F491-7FCF-4C0B-A308-15E67220A184}" type="datetimeFigureOut">
              <a:rPr lang="ru-RU"/>
              <a:pPr>
                <a:defRPr/>
              </a:pPr>
              <a:t>20.01.2015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B6EBDD-A957-4D35-81BD-7892502B53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nkoboev.Ru_temneyut_oblak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214290"/>
            <a:ext cx="814393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Педагогическая технология-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это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продуманная </a:t>
            </a:r>
          </a:p>
          <a:p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 всех деталях модель совместной </a:t>
            </a:r>
          </a:p>
          <a:p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педагогической деятельности по проектированию, организации и проведению учебного процесса</a:t>
            </a:r>
          </a:p>
          <a:p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 безусловным обеспечением    комфортных условий для учащихся и учителя.</a:t>
            </a:r>
          </a:p>
          <a:p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  </a:t>
            </a:r>
            <a:r>
              <a:rPr lang="ru-RU" sz="3600" dirty="0" smtClean="0"/>
              <a:t>           </a:t>
            </a:r>
            <a:r>
              <a:rPr lang="ru-RU" dirty="0" smtClean="0"/>
              <a:t>( В. М. Монахов)</a:t>
            </a:r>
          </a:p>
          <a:p>
            <a:r>
              <a:rPr lang="ru-RU" sz="2800" dirty="0" smtClean="0"/>
              <a:t>                                                              </a:t>
            </a:r>
          </a:p>
          <a:p>
            <a:r>
              <a:rPr lang="ru-RU" sz="2800" dirty="0" smtClean="0"/>
              <a:t>                                                                              </a:t>
            </a:r>
            <a:r>
              <a:rPr lang="ru-RU" dirty="0" smtClean="0"/>
              <a:t>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7" name="Рисунок 6" descr="a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554" y="4857760"/>
            <a:ext cx="2857500" cy="200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nkoboev.Ru_derevo_na_fone_sumerkov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47040" y="3244334"/>
            <a:ext cx="18473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i="1" dirty="0" smtClean="0">
              <a:solidFill>
                <a:schemeClr val="bg1"/>
              </a:solidFill>
            </a:endParaRPr>
          </a:p>
          <a:p>
            <a:endParaRPr lang="ru-RU" i="1" dirty="0" smtClean="0">
              <a:solidFill>
                <a:schemeClr val="bg1"/>
              </a:solidFill>
            </a:endParaRPr>
          </a:p>
          <a:p>
            <a:endParaRPr lang="ru-RU" i="1" dirty="0" smtClean="0">
              <a:solidFill>
                <a:schemeClr val="bg1"/>
              </a:solidFill>
            </a:endParaRPr>
          </a:p>
          <a:p>
            <a:endParaRPr lang="ru-RU" i="1" dirty="0" smtClean="0">
              <a:solidFill>
                <a:schemeClr val="bg1"/>
              </a:solidFill>
            </a:endParaRPr>
          </a:p>
          <a:p>
            <a:endParaRPr lang="ru-RU" i="1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-призовые места на районных и областных конкурсах сочинений, буклетов</a:t>
            </a:r>
            <a:r>
              <a:rPr kumimoji="0" lang="ru-RU" sz="2800" b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(«Голос ребенка», «Спорт- альтернатива</a:t>
            </a:r>
            <a:r>
              <a:rPr kumimoji="0" lang="ru-RU" sz="2800" b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пагубным привычкам»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 проектов («Дети -детям»);</a:t>
            </a:r>
            <a:endParaRPr kumimoji="0" lang="ru-RU" sz="2800" b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участие на конкурсах чтецов;</a:t>
            </a:r>
            <a:endParaRPr kumimoji="0" lang="ru-RU" sz="2800" b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-участие в международном конкурсе «Русский медвежонок»;</a:t>
            </a:r>
            <a:endParaRPr kumimoji="0" lang="ru-RU" sz="2800" b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в театральном конкурсе «Театр 21 века»</a:t>
            </a:r>
          </a:p>
          <a:p>
            <a:pPr lvl="0" algn="just" eaLnBrk="0" hangingPunct="0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мини-проект «Сказочная книга»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интерактивный проект « Неделя европейских языков»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800" b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142852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Результаты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nkoboev.Ru_oblachnoe_neb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/>
        </p:nvGraphicFramePr>
        <p:xfrm>
          <a:off x="214282" y="214290"/>
          <a:ext cx="4357718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500562" y="142852"/>
          <a:ext cx="4500594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1477818" y="3286124"/>
          <a:ext cx="6142182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nkoboev.Ru_oblachnoe_neb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N028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86346" cy="3286124"/>
          </a:xfrm>
          <a:prstGeom prst="rect">
            <a:avLst/>
          </a:prstGeom>
        </p:spPr>
      </p:pic>
      <p:pic>
        <p:nvPicPr>
          <p:cNvPr id="4" name="Рисунок 3" descr="DSCN029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810" y="3500414"/>
            <a:ext cx="4929190" cy="3357586"/>
          </a:xfrm>
          <a:prstGeom prst="rect">
            <a:avLst/>
          </a:prstGeom>
        </p:spPr>
      </p:pic>
      <p:pic>
        <p:nvPicPr>
          <p:cNvPr id="2050" name="Picture 2" descr="https://pp.vk.me/c617322/v617322320/297f/aJCpLA7Nat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20" y="0"/>
            <a:ext cx="4286280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nkoboev.Ru_nebo_s_oblakami_i_raduzhnyi_bli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0072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214686"/>
            <a:ext cx="4572000" cy="3643314"/>
          </a:xfrm>
          <a:prstGeom prst="rect">
            <a:avLst/>
          </a:prstGeom>
        </p:spPr>
      </p:pic>
      <p:pic>
        <p:nvPicPr>
          <p:cNvPr id="4" name="Рисунок 3" descr="DSC0380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57620" cy="2786058"/>
          </a:xfrm>
          <a:prstGeom prst="rect">
            <a:avLst/>
          </a:prstGeom>
        </p:spPr>
      </p:pic>
      <p:pic>
        <p:nvPicPr>
          <p:cNvPr id="5" name="Рисунок 4" descr="DSCN1286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058" y="0"/>
            <a:ext cx="5214942" cy="3071786"/>
          </a:xfrm>
          <a:prstGeom prst="rect">
            <a:avLst/>
          </a:prstGeom>
        </p:spPr>
      </p:pic>
      <p:pic>
        <p:nvPicPr>
          <p:cNvPr id="6" name="Рисунок 5" descr="DSCN1321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348880"/>
            <a:ext cx="1928794" cy="1285884"/>
          </a:xfrm>
          <a:prstGeom prst="rect">
            <a:avLst/>
          </a:prstGeom>
        </p:spPr>
      </p:pic>
      <p:pic>
        <p:nvPicPr>
          <p:cNvPr id="7" name="Рисунок 6" descr="DSCN1483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3214686"/>
            <a:ext cx="4214810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nkoboev.Ru_nebo_s_oblakami_i_raduzhnyi_bli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135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3000372"/>
            <a:ext cx="4143372" cy="3857628"/>
          </a:xfrm>
          <a:prstGeom prst="rect">
            <a:avLst/>
          </a:prstGeom>
        </p:spPr>
      </p:pic>
      <p:pic>
        <p:nvPicPr>
          <p:cNvPr id="29698" name="Picture 2" descr="https://pp.vk.me/c408631/v408631404/b113/lAeFK40amU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14620"/>
            <a:ext cx="2571736" cy="4143380"/>
          </a:xfrm>
          <a:prstGeom prst="rect">
            <a:avLst/>
          </a:prstGeom>
          <a:noFill/>
        </p:spPr>
      </p:pic>
      <p:pic>
        <p:nvPicPr>
          <p:cNvPr id="29700" name="Picture 4" descr="https://pp.vk.me/c310517/v310517214/7049/bzp3CDv5cT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4967282" cy="2838444"/>
          </a:xfrm>
          <a:prstGeom prst="rect">
            <a:avLst/>
          </a:prstGeom>
          <a:noFill/>
        </p:spPr>
      </p:pic>
      <p:pic>
        <p:nvPicPr>
          <p:cNvPr id="6" name="Рисунок 5" descr="PICT0691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422" y="3000372"/>
            <a:ext cx="2714644" cy="3857628"/>
          </a:xfrm>
          <a:prstGeom prst="rect">
            <a:avLst/>
          </a:prstGeom>
        </p:spPr>
      </p:pic>
      <p:pic>
        <p:nvPicPr>
          <p:cNvPr id="29702" name="Picture 6" descr="https://pp.vk.me/c424324/v424324025/621b/dtrq0uv42Z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9660" y="285728"/>
            <a:ext cx="4324340" cy="2886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nkoboev.Ru_temneyut_oblak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N252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143372" cy="3571876"/>
          </a:xfrm>
          <a:prstGeom prst="rect">
            <a:avLst/>
          </a:prstGeom>
        </p:spPr>
      </p:pic>
      <p:pic>
        <p:nvPicPr>
          <p:cNvPr id="31750" name="Picture 6" descr="https://pp.vk.me/c616617/v616617404/4ef7/CE8J8UgGWVw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142852"/>
            <a:ext cx="4324340" cy="3028942"/>
          </a:xfrm>
          <a:prstGeom prst="rect">
            <a:avLst/>
          </a:prstGeom>
          <a:noFill/>
        </p:spPr>
      </p:pic>
      <p:pic>
        <p:nvPicPr>
          <p:cNvPr id="8" name="Рисунок 7" descr="IMG_142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57562"/>
            <a:ext cx="4357686" cy="3500438"/>
          </a:xfrm>
          <a:prstGeom prst="rect">
            <a:avLst/>
          </a:prstGeom>
        </p:spPr>
      </p:pic>
      <p:pic>
        <p:nvPicPr>
          <p:cNvPr id="9" name="Рисунок 8" descr="IMG_1384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3643314"/>
            <a:ext cx="4429124" cy="3214686"/>
          </a:xfrm>
          <a:prstGeom prst="rect">
            <a:avLst/>
          </a:prstGeom>
        </p:spPr>
      </p:pic>
      <p:pic>
        <p:nvPicPr>
          <p:cNvPr id="31751" name="Графический объект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2643182"/>
            <a:ext cx="318135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ankoboev.Ru_oblaka_i_yarkaya_komet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87758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Адаптивный урок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</a:t>
            </a: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сочетание элементов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различных технологий, создающих комфортную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среду урока. 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ucos767t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85728"/>
            <a:ext cx="2428892" cy="2071692"/>
          </a:xfrm>
          <a:prstGeom prst="rect">
            <a:avLst/>
          </a:prstGeom>
        </p:spPr>
      </p:pic>
      <p:pic>
        <p:nvPicPr>
          <p:cNvPr id="6" name="Рисунок 5" descr="rtr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4000503"/>
            <a:ext cx="3199403" cy="2714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290" y="857232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Благодарю за внимание!</a:t>
            </a:r>
            <a:endParaRPr lang="ru-RU" sz="4800" dirty="0"/>
          </a:p>
        </p:txBody>
      </p:sp>
      <p:pic>
        <p:nvPicPr>
          <p:cNvPr id="7" name="Рисунок 6" descr="GIRL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3643314"/>
            <a:ext cx="1357322" cy="1471619"/>
          </a:xfrm>
          <a:prstGeom prst="rect">
            <a:avLst/>
          </a:prstGeom>
        </p:spPr>
      </p:pic>
      <p:pic>
        <p:nvPicPr>
          <p:cNvPr id="8" name="Рисунок 7" descr="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68" y="5429264"/>
            <a:ext cx="1895475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ирода 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Природа 6</Template>
  <TotalTime>1875</TotalTime>
  <Words>123</Words>
  <Application>Microsoft Office PowerPoint</Application>
  <PresentationFormat>Экран (4:3)</PresentationFormat>
  <Paragraphs>41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Природа 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Леонидович</dc:creator>
  <cp:lastModifiedBy>Леонидович</cp:lastModifiedBy>
  <cp:revision>115</cp:revision>
  <dcterms:created xsi:type="dcterms:W3CDTF">2014-02-12T16:30:57Z</dcterms:created>
  <dcterms:modified xsi:type="dcterms:W3CDTF">2015-01-20T14:54:21Z</dcterms:modified>
</cp:coreProperties>
</file>