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80" r:id="rId2"/>
    <p:sldMasterId id="2147483681" r:id="rId3"/>
    <p:sldMasterId id="2147483685" r:id="rId4"/>
  </p:sldMasterIdLst>
  <p:sldIdLst>
    <p:sldId id="256" r:id="rId5"/>
    <p:sldId id="287" r:id="rId6"/>
    <p:sldId id="288" r:id="rId7"/>
    <p:sldId id="259" r:id="rId8"/>
    <p:sldId id="263" r:id="rId9"/>
    <p:sldId id="258" r:id="rId10"/>
    <p:sldId id="261" r:id="rId11"/>
    <p:sldId id="264" r:id="rId12"/>
    <p:sldId id="262" r:id="rId13"/>
    <p:sldId id="265" r:id="rId14"/>
    <p:sldId id="266" r:id="rId15"/>
    <p:sldId id="267" r:id="rId16"/>
    <p:sldId id="268" r:id="rId17"/>
    <p:sldId id="269" r:id="rId18"/>
    <p:sldId id="270" r:id="rId19"/>
    <p:sldId id="272" r:id="rId20"/>
    <p:sldId id="273" r:id="rId21"/>
    <p:sldId id="274" r:id="rId22"/>
    <p:sldId id="271" r:id="rId23"/>
    <p:sldId id="275" r:id="rId24"/>
  </p:sldIdLst>
  <p:sldSz cx="9144000" cy="6858000" type="screen4x3"/>
  <p:notesSz cx="6858000" cy="9144000"/>
  <p:photoAlbum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28" autoAdjust="0"/>
    <p:restoredTop sz="94682" autoAdjust="0"/>
  </p:normalViewPr>
  <p:slideViewPr>
    <p:cSldViewPr>
      <p:cViewPr varScale="1">
        <p:scale>
          <a:sx n="104" d="100"/>
          <a:sy n="104" d="100"/>
        </p:scale>
        <p:origin x="-1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C2548B-CBF0-439C-A175-CE6B2B4D9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8EE6A-317F-4C97-8FA0-C7BF494DB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50254-73F4-412F-A81A-4A3DBB8B32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D995C-DD2B-4F17-A3A7-3A3529594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B4D0E-8851-44B6-BF11-3EEBBD14B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69B1F-0157-457F-B113-57171215E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AAEBA-E584-4F0F-8B0B-CEFC87977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3E3B2-B04A-4CA5-B268-F91727D02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E55CE-27A5-4279-8D77-D77AD6BA8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DD19E-918C-41E8-92A6-14E2157E7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C8331-8889-48A5-B8A0-1D7240941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7584E-019A-435F-8607-15324CE56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05121-1812-4CCC-9C45-50F54895C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3FB88-6838-45BC-80B3-C0203BFB4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B702B-BE50-4ECF-AFFA-DF58BBA8C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27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73B24A-00E9-460D-BDA4-DA0BD06C1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E54D6-3EF6-46D0-9FFC-1231314B9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F54E9-96E2-4144-A117-F9B9D215A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5CA78-FE68-4919-B3E8-EF22DB7ED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F3D24-FEE5-4A53-BA03-D67F7F6B8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AB425-DA5B-474F-B2F4-DDB6B51B6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CC1AB-080B-456B-9CE5-39F2F0064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4F5F5-0E30-4311-9541-AF509ABA0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E6631-46DA-45A7-ACC7-6EE902F88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08D21-B0B7-49F6-9AAB-A20DDB26C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7577D-A848-4A58-B025-92658E883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5CDB7-A6C9-4670-B959-37ACE1FEC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6ADA09-F12D-47FF-A613-F3D0DEA25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F795F-2552-407D-A914-BB5972CD6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44C52-97DF-4AFA-B32E-DB9B2AE99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2CAB8-679E-4D3C-AED6-C869149BA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8E392-4A4B-4F54-9418-BAB0EE48A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9C042-8ABF-4D08-9405-2521E3A49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9C68C-8CDB-4685-A0B3-B48849135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AA7A4-91C9-4782-ADE5-B10E9D315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06A0E-C2A3-4B91-9C50-F20CEA922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BD70C-0883-4071-9C6D-FC284CC5E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F2C4B-C27C-4266-A5D6-D35E959A4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2B793-2385-4CF2-8824-B6321BB0B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D4FE9-40CF-491D-AF8E-53821E32A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01E85-E5B6-4236-99E9-3D1F3C3D0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2220A-111A-4F14-B159-63056F5A9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BF8F6-779C-4497-BAD3-FFAD6F885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7CE32-037C-43FF-9ACF-184CB0D4C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F994F86-D728-4938-A575-8B2F21E64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2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F2A673B0-4EE8-4190-B202-A1245E0AA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 spd="slow" advTm="10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4820072-0821-4313-80B2-23FBD1D4C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16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9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6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6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3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3" grpId="0"/>
      <p:bldP spid="7169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169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169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169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169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169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06C6EBD-77E4-4EDD-A7DD-92FFECD9A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4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4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64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4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64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4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64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4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64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4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64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268413"/>
            <a:ext cx="7772400" cy="302418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/>
              <a:t>Презентация </a:t>
            </a:r>
            <a:br>
              <a:rPr lang="ru-RU" sz="3200" b="1" dirty="0" smtClean="0"/>
            </a:br>
            <a:r>
              <a:rPr lang="ru-RU" sz="3200" b="1" dirty="0" smtClean="0"/>
              <a:t>в рамках акции «АНТИ-СПИД и</a:t>
            </a:r>
            <a:br>
              <a:rPr lang="ru-RU" sz="3200" b="1" dirty="0" smtClean="0"/>
            </a:br>
            <a:r>
              <a:rPr lang="ru-RU" sz="3200" b="1" dirty="0" smtClean="0"/>
              <a:t>НЕТ НАРКОТИКАМ!»</a:t>
            </a:r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9600" cy="22320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  <a:r>
              <a:rPr lang="ru-RU" smtClean="0">
                <a:latin typeface="Monotype Corsiva" pitchFamily="66" charset="0"/>
              </a:rPr>
              <a:t>1.</a:t>
            </a:r>
            <a:r>
              <a:rPr lang="ru-RU" smtClean="0"/>
              <a:t> </a:t>
            </a:r>
            <a:r>
              <a:rPr lang="ru-RU" sz="4000" b="1" smtClean="0">
                <a:latin typeface="Monotype Corsiva" pitchFamily="66" charset="0"/>
              </a:rPr>
              <a:t>Наркотики привлекают слабых, легкомысленных и стремящихся к легким удовольствиям людей.</a:t>
            </a:r>
            <a:r>
              <a:rPr lang="ru-RU" sz="4800" b="1" smtClean="0">
                <a:latin typeface="Monotype Corsiva" pitchFamily="66" charset="0"/>
              </a:rPr>
              <a:t> </a:t>
            </a:r>
          </a:p>
        </p:txBody>
      </p:sp>
      <p:pic>
        <p:nvPicPr>
          <p:cNvPr id="17411" name="Picture 4" descr="narkoman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213100"/>
            <a:ext cx="295116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8436" name="Picture 4" descr="pg_0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Мор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14288"/>
            <a:ext cx="9124950" cy="684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836613"/>
            <a:ext cx="814705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Существует несколько причин приема наркотика.</a:t>
            </a:r>
            <a:br>
              <a:rPr lang="ru-RU" sz="2800" smtClean="0"/>
            </a:br>
            <a:r>
              <a:rPr lang="ru-RU" sz="2800" i="1" u="sng" smtClean="0"/>
              <a:t>Социальные: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98938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>
                <a:latin typeface="Monotype Corsiva" pitchFamily="66" charset="0"/>
              </a:rPr>
              <a:t>Неблагополучная семья (алкоголизм или наркомания родителей, низкий имущественный уровень, отсутствие эмоционального контакта, неполная семья);</a:t>
            </a:r>
          </a:p>
          <a:p>
            <a:pPr eaLnBrk="1" hangingPunct="1">
              <a:defRPr/>
            </a:pPr>
            <a:r>
              <a:rPr lang="ru-RU" sz="2400" smtClean="0">
                <a:latin typeface="Monotype Corsiva" pitchFamily="66" charset="0"/>
              </a:rPr>
              <a:t>    Широкое распространение злоупотребления психоактивными веществами в данной местности;</a:t>
            </a:r>
          </a:p>
          <a:p>
            <a:pPr eaLnBrk="1" hangingPunct="1">
              <a:defRPr/>
            </a:pPr>
            <a:r>
              <a:rPr lang="ru-RU" sz="2400" smtClean="0">
                <a:latin typeface="Monotype Corsiva" pitchFamily="66" charset="0"/>
              </a:rPr>
              <a:t>    Неадекватная молодежная политика, отсутствие реальной программы досуга, занятости несовершеннолетних;</a:t>
            </a:r>
          </a:p>
          <a:p>
            <a:pPr eaLnBrk="1" hangingPunct="1">
              <a:defRPr/>
            </a:pPr>
            <a:r>
              <a:rPr lang="ru-RU" sz="2400" smtClean="0">
                <a:latin typeface="Monotype Corsiva" pitchFamily="66" charset="0"/>
              </a:rPr>
              <a:t>    Проживание в районах с низким имущественным цензом (районы городского дна) </a:t>
            </a:r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Мор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3141663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u="sng" smtClean="0"/>
              <a:t>Конституционно-биологические:</a:t>
            </a:r>
            <a:r>
              <a:rPr lang="ru-RU" sz="4000" i="1" smtClean="0"/>
              <a:t/>
            </a:r>
            <a:br>
              <a:rPr lang="ru-RU" sz="4000" i="1" smtClean="0"/>
            </a:br>
            <a:endParaRPr lang="ru-RU" sz="4000" i="1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4149725"/>
            <a:ext cx="8281988" cy="1655763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latin typeface="Monotype Corsiva" pitchFamily="66" charset="0"/>
              </a:rPr>
              <a:t>Наследственная отягощенность психическими или наркологическими  заболеваниями.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sp>
        <p:nvSpPr>
          <p:cNvPr id="84996" name="Rectangle 4"/>
          <p:cNvSpPr>
            <a:spLocks noRot="1" noChangeArrowheads="1"/>
          </p:cNvSpPr>
          <p:nvPr/>
        </p:nvSpPr>
        <p:spPr bwMode="auto">
          <a:xfrm>
            <a:off x="684213" y="188913"/>
            <a:ext cx="72009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 b="1" i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Традиционные: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827088" y="549275"/>
            <a:ext cx="727392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Культурное потребление психоактивных веществ в данной местности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Мор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36295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u="sng" smtClean="0"/>
              <a:t>Индивидуально-психологические</a:t>
            </a:r>
            <a:r>
              <a:rPr lang="ru-RU" sz="4000" smtClean="0"/>
              <a:t> :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6370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>
                <a:latin typeface="Monotype Corsiva" pitchFamily="66" charset="0"/>
              </a:rPr>
              <a:t>Подражание более старшим или авторитетным сверстникам;</a:t>
            </a:r>
          </a:p>
          <a:p>
            <a:pPr eaLnBrk="1" hangingPunct="1">
              <a:defRPr/>
            </a:pPr>
            <a:r>
              <a:rPr lang="ru-RU" sz="2800" smtClean="0">
                <a:latin typeface="Monotype Corsiva" pitchFamily="66" charset="0"/>
              </a:rPr>
              <a:t>Попытка нейтрализовать отрицательные эмоциональные переживания;</a:t>
            </a:r>
          </a:p>
          <a:p>
            <a:pPr eaLnBrk="1" hangingPunct="1">
              <a:defRPr/>
            </a:pPr>
            <a:r>
              <a:rPr lang="ru-RU" sz="2800" smtClean="0">
                <a:latin typeface="Monotype Corsiva" pitchFamily="66" charset="0"/>
              </a:rPr>
              <a:t>Стремление соответствовать обычаям значимой для них группы сверстников;</a:t>
            </a:r>
          </a:p>
          <a:p>
            <a:pPr eaLnBrk="1" hangingPunct="1">
              <a:defRPr/>
            </a:pPr>
            <a:r>
              <a:rPr lang="ru-RU" sz="2800" smtClean="0">
                <a:latin typeface="Monotype Corsiva" pitchFamily="66" charset="0"/>
              </a:rPr>
              <a:t>Аномальные черты личности (гедонизм, авантюризм, возбудимость, завышенная или заниженная самооценка, повышенная конформность, неуступчивость характера);</a:t>
            </a:r>
          </a:p>
          <a:p>
            <a:pPr eaLnBrk="1" hangingPunct="1">
              <a:defRPr/>
            </a:pPr>
            <a:endParaRPr lang="ru-RU" sz="2800" smtClean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 descr="Мор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7975" cy="689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i="1" u="sng" smtClean="0"/>
              <a:t>Индивидуально-психологические</a:t>
            </a:r>
            <a:r>
              <a:rPr lang="ru-RU" sz="4000" smtClean="0"/>
              <a:t> :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latin typeface="Monotype Corsiva" pitchFamily="66" charset="0"/>
              </a:rPr>
              <a:t>Протестные реакции (назло),  против старших (родителей, педагогов); </a:t>
            </a:r>
          </a:p>
          <a:p>
            <a:pPr eaLnBrk="1" hangingPunct="1">
              <a:defRPr/>
            </a:pPr>
            <a:r>
              <a:rPr lang="ru-RU" smtClean="0">
                <a:latin typeface="Monotype Corsiva" pitchFamily="66" charset="0"/>
              </a:rPr>
              <a:t>Самодеструктивное поведение;</a:t>
            </a:r>
          </a:p>
          <a:p>
            <a:pPr eaLnBrk="1" hangingPunct="1">
              <a:defRPr/>
            </a:pPr>
            <a:r>
              <a:rPr lang="ru-RU" smtClean="0">
                <a:latin typeface="Monotype Corsiva" pitchFamily="66" charset="0"/>
              </a:rPr>
              <a:t>Любопытство;</a:t>
            </a:r>
          </a:p>
          <a:p>
            <a:pPr eaLnBrk="1" hangingPunct="1">
              <a:defRPr/>
            </a:pPr>
            <a:r>
              <a:rPr lang="ru-RU" smtClean="0">
                <a:latin typeface="Monotype Corsiva" pitchFamily="66" charset="0"/>
              </a:rPr>
              <a:t>Подчинение давлению и угрозам</a:t>
            </a:r>
            <a:r>
              <a:rPr lang="ru-RU" smtClean="0"/>
              <a:t> </a:t>
            </a:r>
          </a:p>
        </p:txBody>
      </p:sp>
      <p:pic>
        <p:nvPicPr>
          <p:cNvPr id="22533" name="Picture 5" descr="00049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4365625"/>
            <a:ext cx="3292475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Два младенц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975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373688"/>
            <a:ext cx="8229600" cy="11811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smtClean="0">
                <a:solidFill>
                  <a:schemeClr val="bg2"/>
                </a:solidFill>
                <a:latin typeface="Monotype Corsiva" pitchFamily="66" charset="0"/>
              </a:rPr>
              <a:t>Вот, что потеряли люди, употребляющие наркотики…</a:t>
            </a:r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Детская любов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0"/>
            <a:ext cx="6480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6092825"/>
            <a:ext cx="8229600" cy="6048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  <a:latin typeface="Monotype Corsiva" pitchFamily="66" charset="0"/>
              </a:rPr>
              <a:t>они потеряли будущее…</a:t>
            </a:r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29600" cy="2692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   </a:t>
            </a:r>
            <a:endParaRPr lang="ru-RU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26627" name="Picture 6" descr="24_aids_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iFeKcIi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7200" b="1" i="1" smtClean="0">
                <a:solidFill>
                  <a:schemeClr val="bg1"/>
                </a:solidFill>
                <a:latin typeface="Monotype Corsiva" pitchFamily="66" charset="0"/>
              </a:rPr>
              <a:t>Я</a:t>
            </a:r>
          </a:p>
          <a:p>
            <a:pPr algn="ctr" eaLnBrk="1" hangingPunct="1">
              <a:buFontTx/>
              <a:buNone/>
            </a:pPr>
            <a:r>
              <a:rPr lang="ru-RU" sz="7200" b="1" i="1" smtClean="0">
                <a:solidFill>
                  <a:schemeClr val="bg1"/>
                </a:solidFill>
                <a:latin typeface="Monotype Corsiva" pitchFamily="66" charset="0"/>
              </a:rPr>
              <a:t>ВЫБИРАЮ</a:t>
            </a:r>
          </a:p>
          <a:p>
            <a:pPr algn="ctr" eaLnBrk="1" hangingPunct="1">
              <a:buFontTx/>
              <a:buNone/>
            </a:pPr>
            <a:r>
              <a:rPr lang="ru-RU" sz="7200" b="1" i="1" smtClean="0">
                <a:solidFill>
                  <a:schemeClr val="bg1"/>
                </a:solidFill>
                <a:latin typeface="Monotype Corsiva" pitchFamily="66" charset="0"/>
              </a:rPr>
              <a:t>ЖИЗНЬ</a:t>
            </a:r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Мор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7104063" cy="10810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МБОУ «Средняя общеобразовательная школа № 20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 имени А. А. Хмелевского»</a:t>
            </a:r>
            <a:endParaRPr lang="ru-RU" sz="2000" b="1" dirty="0" smtClean="0">
              <a:latin typeface="Monotype Corsiva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4000" b="1" dirty="0" smtClean="0">
              <a:latin typeface="Monotype Corsiva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>
              <a:latin typeface="Monotype Corsiva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>
              <a:latin typeface="Monotype Corsiva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>
              <a:latin typeface="Monotype Corsiva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dirty="0" smtClean="0">
              <a:latin typeface="Monotype Corsiva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dirty="0" smtClean="0">
              <a:latin typeface="Monotype Corsiva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b="1" dirty="0" smtClean="0"/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1164118064-_dsc5953_resiz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68438"/>
          </a:xfrm>
        </p:spPr>
        <p:txBody>
          <a:bodyPr/>
          <a:lstStyle/>
          <a:p>
            <a:pPr lvl="2" algn="ctr" eaLnBrk="1" hangingPunct="1">
              <a:buFontTx/>
              <a:buNone/>
            </a:pPr>
            <a:r>
              <a:rPr lang="ru-RU" sz="4800" b="1" smtClean="0">
                <a:solidFill>
                  <a:schemeClr val="bg1"/>
                </a:solidFill>
                <a:latin typeface="Monotype Corsiva" pitchFamily="66" charset="0"/>
              </a:rPr>
              <a:t>Миллионы людей во всем мире живут с ВИЧ и стремятся к тому, чтобы их жизнь была долгой и качественной.</a:t>
            </a:r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1202980607-098897876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755650" y="1438275"/>
            <a:ext cx="230346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Monotype Corsiva" pitchFamily="66" charset="0"/>
              </a:rPr>
              <a:t>Избитая истина "болезнь легче предупредить, чем лечить" относится к СПИДу в большей степени, чем к любому другому заболеванию. 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6156325" y="620713"/>
            <a:ext cx="26463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Monotype Corsiva" pitchFamily="66" charset="0"/>
              </a:rPr>
              <a:t>Самый надежный способ уберечься от СПИДа - это избежать заражения вирусом иммунодефицита человека (ВИЧ).</a:t>
            </a:r>
            <a:r>
              <a:rPr lang="ru-RU"/>
              <a:t> </a:t>
            </a:r>
          </a:p>
        </p:txBody>
      </p:sp>
      <p:pic>
        <p:nvPicPr>
          <p:cNvPr id="11269" name="Picture 7" descr="8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3716338"/>
            <a:ext cx="23812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29600" cy="2735263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latin typeface="Monotype Corsiva" pitchFamily="66" charset="0"/>
              </a:rPr>
              <a:t>СПИД - это последняя стадия заболевания, которое называется ВИЧ-инфекция и вызвано Вирусом Иммунодефицита Человека (ВИЧ). Проникнув в организм, он разрушает важные клетки нашей иммунной системы</a:t>
            </a:r>
            <a:r>
              <a:rPr lang="ru-RU" smtClean="0"/>
              <a:t> </a:t>
            </a:r>
          </a:p>
        </p:txBody>
      </p:sp>
      <p:pic>
        <p:nvPicPr>
          <p:cNvPr id="12291" name="Picture 4" descr="185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2997200"/>
            <a:ext cx="30956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95288" y="1196975"/>
            <a:ext cx="468153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>
                <a:latin typeface="Monotype Corsiva" pitchFamily="66" charset="0"/>
              </a:rPr>
              <a:t>Эпидемия СПИДа длится более 20 лет: считается, что первые массовые случаи заражения ВИЧ-инфекцией произошли в конце 1970-х годов. Хотя с тех пор ВИЧ был изучен лучше, чем любой вирус в мире, миллионы людей продолжают умирать от СПИДа, и миллионам людей ставится диагноз ВИЧ-инфекция. От невежества и слепого страха перед неизвестной болезнью человечество пришло к частичной победе науки над вирусом, а здравого смысла - над истерией и спидофобией.</a:t>
            </a:r>
          </a:p>
        </p:txBody>
      </p:sp>
      <p:pic>
        <p:nvPicPr>
          <p:cNvPr id="13315" name="Picture 7" descr="44466098_44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1844675"/>
            <a:ext cx="307657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 descr="1189465457_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1476375" y="333375"/>
            <a:ext cx="6192838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СПИД относится к числу пяти главных болезней-убийц, уносящих наибольшее число жизней на нашей планете. Эпидемия продолжает расти, охватывая все новые регионы. За эти годы изменились не только знания о ВИЧ и СПИДе, но и отношение общества к этой проблеме.</a:t>
            </a:r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182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052513"/>
            <a:ext cx="3011487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453707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smtClean="0">
                <a:latin typeface="Monotype Corsiva" pitchFamily="66" charset="0"/>
              </a:rPr>
              <a:t>Наркотики и ВИЧ-инфекция типичная зараза!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4800" smtClean="0">
              <a:latin typeface="Monotype Corsiva" pitchFamily="66" charset="0"/>
            </a:endParaRPr>
          </a:p>
          <a:p>
            <a:pPr eaLnBrk="1" hangingPunct="1">
              <a:defRPr/>
            </a:pPr>
            <a:r>
              <a:rPr lang="ru-RU" sz="4800" smtClean="0">
                <a:latin typeface="Monotype Corsiva" pitchFamily="66" charset="0"/>
              </a:rPr>
              <a:t>Наркотики порождают наркоманию, а ВИЧ-инфекция приводит к заболеванию СПИДом </a:t>
            </a:r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1189465457_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411413" y="152400"/>
            <a:ext cx="53276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Опасность наркомании заключается в том, что она приводит к глубокому физическому и психическому истощению организма, а затем — к преждевременной гибели.</a:t>
            </a:r>
            <a:r>
              <a:rPr lang="ru-RU" sz="2400" b="1">
                <a:solidFill>
                  <a:schemeClr val="bg1"/>
                </a:solidFill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378</TotalTime>
  <Words>446</Words>
  <Application>Microsoft Office PowerPoint</Application>
  <PresentationFormat>Экран (4:3)</PresentationFormat>
  <Paragraphs>45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Garamond</vt:lpstr>
      <vt:lpstr>Arial</vt:lpstr>
      <vt:lpstr>Tahoma</vt:lpstr>
      <vt:lpstr>Wingdings</vt:lpstr>
      <vt:lpstr>Calibri</vt:lpstr>
      <vt:lpstr>Monotype Corsiva</vt:lpstr>
      <vt:lpstr>Океан</vt:lpstr>
      <vt:lpstr>Оформление по умолчанию</vt:lpstr>
      <vt:lpstr>Течение</vt:lpstr>
      <vt:lpstr>Текстура</vt:lpstr>
      <vt:lpstr>Презентация  в рамках акции «АНТИ-СПИД и НЕТ НАРКОТИКАМ!»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Существует несколько причин приема наркотика. Социальные: </vt:lpstr>
      <vt:lpstr>Конституционно-биологические: </vt:lpstr>
      <vt:lpstr>Индивидуально-психологические :</vt:lpstr>
      <vt:lpstr>Индивидуально-психологические :</vt:lpstr>
      <vt:lpstr>Слайд 16</vt:lpstr>
      <vt:lpstr>Слайд 17</vt:lpstr>
      <vt:lpstr>Слайд 18</vt:lpstr>
      <vt:lpstr>Слайд 19</vt:lpstr>
      <vt:lpstr>Слайд 20</vt:lpstr>
    </vt:vector>
  </TitlesOfParts>
  <Company>Genacvale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JONJUA</dc:creator>
  <cp:lastModifiedBy>User</cp:lastModifiedBy>
  <cp:revision>12</cp:revision>
  <dcterms:created xsi:type="dcterms:W3CDTF">2008-11-12T18:25:07Z</dcterms:created>
  <dcterms:modified xsi:type="dcterms:W3CDTF">2015-03-05T06:50:33Z</dcterms:modified>
</cp:coreProperties>
</file>