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87" r:id="rId4"/>
    <p:sldId id="288" r:id="rId5"/>
    <p:sldId id="289" r:id="rId6"/>
    <p:sldId id="290" r:id="rId7"/>
    <p:sldId id="257" r:id="rId8"/>
    <p:sldId id="291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32656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Конкурсное задание </a:t>
            </a:r>
          </a:p>
          <a:p>
            <a:pPr lvl="1" algn="ctr"/>
            <a:r>
              <a:rPr lang="ru-RU" sz="3600" b="1" dirty="0" smtClean="0">
                <a:solidFill>
                  <a:srgbClr val="0000FF"/>
                </a:solidFill>
                <a:latin typeface="Georgia" pitchFamily="18" charset="0"/>
              </a:rPr>
              <a:t>«Образовательный проект»</a:t>
            </a:r>
            <a:endParaRPr lang="ru-RU" sz="3600" b="1" dirty="0">
              <a:solidFill>
                <a:srgbClr val="0000FF"/>
              </a:solidFill>
              <a:latin typeface="Georgia" pitchFamily="18" charset="0"/>
            </a:endParaRPr>
          </a:p>
        </p:txBody>
      </p:sp>
      <p:pic>
        <p:nvPicPr>
          <p:cNvPr id="7170" name="Picture 2" descr="MAGMETALL.RU - Поймать &quot;Большого пеликана&quot;"/>
          <p:cNvPicPr>
            <a:picLocks noChangeAspect="1" noChangeArrowheads="1"/>
          </p:cNvPicPr>
          <p:nvPr/>
        </p:nvPicPr>
        <p:blipFill>
          <a:blip r:embed="rId2" cstate="print"/>
          <a:srcRect l="12625" r="4632"/>
          <a:stretch>
            <a:fillRect/>
          </a:stretch>
        </p:blipFill>
        <p:spPr bwMode="auto">
          <a:xfrm>
            <a:off x="179512" y="188640"/>
            <a:ext cx="2592288" cy="2016224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66800" y="2438400"/>
            <a:ext cx="7391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Социализация личности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процессе изучения английского языка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 их помощью можно решать какую- либо </a:t>
            </a:r>
            <a:r>
              <a:rPr lang="ru-RU" sz="4800" b="1" dirty="0" smtClean="0">
                <a:solidFill>
                  <a:schemeClr val="bg1"/>
                </a:solidFill>
              </a:rPr>
              <a:t>одну задачу</a:t>
            </a:r>
            <a:r>
              <a:rPr lang="ru-RU" sz="4800" dirty="0" smtClean="0">
                <a:solidFill>
                  <a:schemeClr val="bg1"/>
                </a:solidFill>
              </a:rPr>
              <a:t>, например совершенствовать грамматические, лексические навыки и т.д.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chemeClr val="bg1"/>
                </a:solidFill>
              </a:rPr>
              <a:t>А так же целый комплекс задач: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формировать речевые умения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развивать наблюдательность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развивать внимание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развивать творческие способности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и т.д.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Игры: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Индивидуальные и тихие игры (выполняются в любой момент урока);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коллективные ( желательно проводить в конце урока).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Ролевая игра: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Представляет условное воспроизведение ее участниками реальной практической деятельности людей, создает условия </a:t>
            </a:r>
            <a:r>
              <a:rPr lang="ru-RU" b="1" dirty="0" smtClean="0">
                <a:solidFill>
                  <a:schemeClr val="bg1"/>
                </a:solidFill>
              </a:rPr>
              <a:t>реального общения;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    Эффективность обучения здесь обусловлена  в первую очередь взрывом мотивации, повышением интереса к предмету.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Ролевая игра «Знакомство»: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Hello!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Hello! What is your name?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My name is Jill. What is your name?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My name is Ann. How old are you?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I`m seven. How old are you?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I am eight. Can you dance?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Yes, I can. Can you draw?</a:t>
            </a:r>
            <a:endParaRPr lang="ru-RU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Yes, I can. Bye, Jill.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dirty="0" smtClean="0">
                <a:solidFill>
                  <a:schemeClr val="bg1"/>
                </a:solidFill>
              </a:rPr>
              <a:t>Bye, Ann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Проектная методика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ru-RU" sz="4400" dirty="0" smtClean="0">
                <a:solidFill>
                  <a:schemeClr val="bg1"/>
                </a:solidFill>
              </a:rPr>
              <a:t>направлена на то, чтобы развить активное самостоятельное мышление ребенка и научить его не просто запоминать и воспроизводить знания, а уметь применять их на практике.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Интеллектуальные умения: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Работать с текстом;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анализировать информацию;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делать обобщения;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делать выводы;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 умение работать с разнообразным   справочным материалом.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 творческим умениям относятся: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 умение вести дискуссию;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слушать и слышать собеседника;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отстаивать свою точку зрения;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умение лаконично излагать мысль.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Этапы:</a:t>
            </a:r>
            <a:endParaRPr lang="ru-RU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0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 первом этапе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разрабатываю план проектной работы и продумываю систему коммуникативных упражнений, обеспечивающую ее речевой уровень.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Второй этап 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обеспечивает языковые и речевые умения школьников: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начале используются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клише типа: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 think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It seems to me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т.д.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итоге</a:t>
                      </a:r>
                      <a:r>
                        <a:rPr lang="ru-RU" sz="18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дискуссии учащимся предлагаются фразы согласия (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 think so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Right. That’s true.)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и несогласия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(Sorry, I don’t think so. I’m afraid you are wrong.) 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обобщения сказанного</a:t>
                      </a: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(On the whole. In general</a:t>
                      </a:r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       Третий этап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защита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обсуждение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проекта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«Модельный метод обучения»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i="1" dirty="0" smtClean="0">
                <a:solidFill>
                  <a:schemeClr val="bg1"/>
                </a:solidFill>
              </a:rPr>
              <a:t>Занятия в виде деловых игр: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урок-суд;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урок-аукцион;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</a:rPr>
              <a:t> урок-пресс-конференция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школа - Екатерина Викторовна Брызгал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428999"/>
            <a:ext cx="4572000" cy="3429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1000" y="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Интеграция России в европейское сообщество способствует расширению спектра дружественных и профессиональных контактов. 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ставит перед образованием задачу развития таких качеств личности, как толерантность, открытость, коммуникабельность. Общество нуждается в личности нового типа, конкурентоспособного, нравственно зрелого человека, способного творчески мыслить и работать в условиях поликультурного мира.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Урок-пресс-конференция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  способствует развитию у учащихся навыков работы с дополнительной литературой;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воспитывают любознательность;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развивает умение делать дело в коллективе;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 проявляется товарищеская взаимопомощь.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Технологии перспективно-опережающего обучения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дает предоставление каждому  школьнику самостоятельно определять пути, способы, средства поиска истины или результата.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Технологии исследовательского обучения(обучение школьников основам исследовательской деятельности)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В них используются следующие методы: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Наблюдения</a:t>
            </a:r>
            <a:r>
              <a:rPr lang="ru-RU" sz="2800" dirty="0" smtClean="0">
                <a:solidFill>
                  <a:schemeClr val="bg1"/>
                </a:solidFill>
              </a:rPr>
              <a:t> (в том числе и летнее)   например, ведение календаря погоды( на начальной ступени обучения);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использование знаний</a:t>
            </a:r>
            <a:r>
              <a:rPr lang="ru-RU" sz="2800" dirty="0" smtClean="0">
                <a:solidFill>
                  <a:schemeClr val="bg1"/>
                </a:solidFill>
              </a:rPr>
              <a:t>, приобретенных на уроках математики, биологии,  литературы, музыки, истории, географии, русского языка;</a:t>
            </a:r>
          </a:p>
          <a:p>
            <a:pPr>
              <a:buFont typeface="Wingdings" pitchFamily="2" charset="2"/>
              <a:buChar char="Ø"/>
            </a:pPr>
            <a:r>
              <a:rPr lang="ru-RU" sz="2800" u="sng" dirty="0" smtClean="0">
                <a:solidFill>
                  <a:schemeClr val="bg1"/>
                </a:solidFill>
              </a:rPr>
              <a:t>метод интегрированного обучения</a:t>
            </a:r>
            <a:r>
              <a:rPr lang="ru-RU" sz="2800" dirty="0" smtClean="0">
                <a:solidFill>
                  <a:schemeClr val="bg1"/>
                </a:solidFill>
              </a:rPr>
              <a:t>(создает новые условия деятельности учителей и учащихся и активизирует мыслительную деятельность).</a:t>
            </a:r>
          </a:p>
          <a:p>
            <a:pPr>
              <a:buFont typeface="Wingdings" pitchFamily="2" charset="2"/>
              <a:buChar char="Ø"/>
            </a:pP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Главной целью учебно-воспитательного процесса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</a:t>
            </a:r>
            <a:r>
              <a:rPr lang="ru-RU" sz="4800" dirty="0" smtClean="0">
                <a:solidFill>
                  <a:schemeClr val="bg1"/>
                </a:solidFill>
              </a:rPr>
              <a:t>является обучение детей с помощью методов сохранения и укрепления своего здоровья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</a:t>
            </a:r>
            <a:r>
              <a:rPr lang="ru-RU" b="1" dirty="0" err="1" smtClean="0">
                <a:solidFill>
                  <a:schemeClr val="bg1"/>
                </a:solidFill>
              </a:rPr>
              <a:t>эмпатии</a:t>
            </a:r>
            <a:r>
              <a:rPr lang="ru-RU" b="1" dirty="0" smtClean="0">
                <a:solidFill>
                  <a:schemeClr val="bg1"/>
                </a:solidFill>
              </a:rPr>
              <a:t> (вживания)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chemeClr val="bg1"/>
                </a:solidFill>
              </a:rPr>
              <a:t>означает "</a:t>
            </a:r>
            <a:r>
              <a:rPr lang="ru-RU" sz="4400" dirty="0" err="1" smtClean="0">
                <a:solidFill>
                  <a:schemeClr val="bg1"/>
                </a:solidFill>
              </a:rPr>
              <a:t>вчувствование</a:t>
            </a:r>
            <a:r>
              <a:rPr lang="ru-RU" sz="4400" dirty="0" smtClean="0">
                <a:solidFill>
                  <a:schemeClr val="bg1"/>
                </a:solidFill>
              </a:rPr>
              <a:t>” человека в состояние другого объекта, "вселения” учеников в изучаемые объекты окружающего мира, попытка почувствовать и познать его изнутри.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Example: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</a:t>
            </a:r>
            <a:r>
              <a:rPr lang="en-US" b="1" dirty="0" smtClean="0">
                <a:solidFill>
                  <a:schemeClr val="bg1"/>
                </a:solidFill>
              </a:rPr>
              <a:t>Teacher: </a:t>
            </a:r>
            <a:r>
              <a:rPr lang="en-US" dirty="0" smtClean="0">
                <a:solidFill>
                  <a:schemeClr val="bg1"/>
                </a:solidFill>
              </a:rPr>
              <a:t>Imagine yourself that you are ‘Tornado”. How can you describe yourself, what are your feelings? Name your adjectives, verbs, your </a:t>
            </a:r>
            <a:r>
              <a:rPr lang="en-US" dirty="0" err="1" smtClean="0">
                <a:solidFill>
                  <a:schemeClr val="bg1"/>
                </a:solidFill>
              </a:rPr>
              <a:t>favourite</a:t>
            </a:r>
            <a:r>
              <a:rPr lang="en-US" dirty="0" smtClean="0">
                <a:solidFill>
                  <a:schemeClr val="bg1"/>
                </a:solidFill>
              </a:rPr>
              <a:t> season, places you occur, your weather.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  </a:t>
            </a:r>
            <a:r>
              <a:rPr lang="en-US" b="1" dirty="0" smtClean="0">
                <a:solidFill>
                  <a:schemeClr val="bg1"/>
                </a:solidFill>
              </a:rPr>
              <a:t>Student: </a:t>
            </a:r>
            <a:r>
              <a:rPr lang="en-US" dirty="0" smtClean="0">
                <a:solidFill>
                  <a:schemeClr val="bg1"/>
                </a:solidFill>
              </a:rPr>
              <a:t>— I am Tornado. I am the most terrible of all storms. I am dangerous, violent, strong, cruel, noisy and destructive. I destroy houses, carry away cars and telephone boxes. I occur in the springs, throughout the world, but mostly in the United States, especially in the central states. I occur in the afternoon or in the early evening in a hot day. Large clouds appear in the sky. They become darker and darker. The sounds of thunder, bright flashes of lighting! I form a funnel and begin to twist. My funnel touches the ground, it picks up everything it can.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"</a:t>
            </a:r>
            <a:r>
              <a:rPr lang="ru-RU" b="1" dirty="0" err="1" smtClean="0">
                <a:solidFill>
                  <a:schemeClr val="bg1"/>
                </a:solidFill>
              </a:rPr>
              <a:t>Mind-Map</a:t>
            </a:r>
            <a:r>
              <a:rPr lang="ru-RU" b="1" dirty="0" smtClean="0">
                <a:solidFill>
                  <a:schemeClr val="bg1"/>
                </a:solidFill>
              </a:rPr>
              <a:t>”(Карта памяти)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является простой технологией записи мыслей, идей, разговоров;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Запись происходит быстро, ассоциативно;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Тема находится в центре;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Сначала возникает слово, идея, мысль;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Идёт поток идей, их количество неограниченно, они все фиксируются, начинаем их записывать сверху слева и заканчиваем справа внизу.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ru-RU" b="1" dirty="0" smtClean="0">
                <a:solidFill>
                  <a:schemeClr val="bg1"/>
                </a:solidFill>
              </a:rPr>
              <a:t>Метод "</a:t>
            </a:r>
            <a:r>
              <a:rPr lang="en-US" b="1" dirty="0" smtClean="0">
                <a:solidFill>
                  <a:schemeClr val="bg1"/>
                </a:solidFill>
              </a:rPr>
              <a:t>Brain Storming</a:t>
            </a:r>
            <a:r>
              <a:rPr lang="ru-RU" b="1" dirty="0" smtClean="0">
                <a:solidFill>
                  <a:schemeClr val="bg1"/>
                </a:solidFill>
              </a:rPr>
              <a:t>”(Мозговой штурм)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  Путём мозговой атаки учащиеся называют всё, что они знают и думают по озвученной теме, проблеме;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все идеи принимаются, независимо от того, правильны они или нет;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роль учителя — роль проводника, заставляя учащихся размышлять, при этом внимательно выслушивая их соображения.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en-US" sz="6700" b="1" i="1" dirty="0" smtClean="0">
                <a:solidFill>
                  <a:schemeClr val="bg1"/>
                </a:solidFill>
              </a:rPr>
              <a:t>Example: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   </a:t>
            </a:r>
            <a:r>
              <a:rPr lang="en-US" sz="4800" b="1" dirty="0" smtClean="0">
                <a:solidFill>
                  <a:schemeClr val="bg1"/>
                </a:solidFill>
              </a:rPr>
              <a:t>Teacher:</a:t>
            </a:r>
            <a:r>
              <a:rPr lang="en-US" sz="4800" dirty="0" smtClean="0">
                <a:solidFill>
                  <a:schemeClr val="bg1"/>
                </a:solidFill>
              </a:rPr>
              <a:t> What comes to mind when you hear the expression: What is a calendar?</a:t>
            </a:r>
            <a:endParaRPr lang="ru-RU" sz="4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Cluster-Method</a:t>
            </a:r>
            <a:r>
              <a:rPr lang="ru-RU" b="1" dirty="0" smtClean="0">
                <a:solidFill>
                  <a:schemeClr val="bg1"/>
                </a:solidFill>
              </a:rPr>
              <a:t> (гроздь)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-служит для стимулирования мыслительной деятельности.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Технологии составления: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Ключевое слово;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Запись слов, спонтанно приходящих в голову, записываются вокруг основного слова. Они обводятся и соединяются с основным словом.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Каждое новое слово образует собой новое ядро, которое вызывает дальнейшие ассоциации. Таким образом, создаются ассоциативные цепочки.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Взаимосвязанные понятия соединяются линиями.</a:t>
            </a:r>
          </a:p>
          <a:p>
            <a:pPr>
              <a:buNone/>
            </a:pP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8600" y="609600"/>
            <a:ext cx="487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Концепции модернизации российского образования наряду с русским языком, историей, правом  также подчеркивается роль иностранного языка, как дисциплины, обеспечивающей успешную социализацию учащихся. Высокий уровень владения не только родным, но и иностранным языком, в том числе и английским, правильная речь – сегодня это одна из визитных карточек интеллигентного и образованного человека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века.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фразы Записи с меткой фразы Дневник Ludmila5929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62000"/>
            <a:ext cx="4226052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bg1"/>
                </a:solidFill>
              </a:rPr>
              <a:t>Синквейн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это стихотворение, которое требует синтеза информации и материала в кратких выражениях, что позволяет описывать или рефлектировать по какому-либо поводу.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b="1" i="1" dirty="0" smtClean="0">
                <a:solidFill>
                  <a:schemeClr val="bg1"/>
                </a:solidFill>
              </a:rPr>
              <a:t>Слово "</a:t>
            </a:r>
            <a:r>
              <a:rPr lang="ru-RU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b="1" i="1" dirty="0" smtClean="0">
                <a:solidFill>
                  <a:schemeClr val="bg1"/>
                </a:solidFill>
              </a:rPr>
              <a:t>”</a:t>
            </a:r>
            <a:r>
              <a:rPr lang="ru-RU" dirty="0" smtClean="0">
                <a:solidFill>
                  <a:schemeClr val="bg1"/>
                </a:solidFill>
              </a:rPr>
              <a:t> происходит от французского, означающего — пять. </a:t>
            </a:r>
            <a:r>
              <a:rPr lang="ru-RU" b="1" i="1" dirty="0" err="1" smtClean="0">
                <a:solidFill>
                  <a:schemeClr val="bg1"/>
                </a:solidFill>
              </a:rPr>
              <a:t>Синквейн</a:t>
            </a:r>
            <a:r>
              <a:rPr lang="ru-RU" dirty="0" smtClean="0">
                <a:solidFill>
                  <a:schemeClr val="bg1"/>
                </a:solidFill>
              </a:rPr>
              <a:t> — это стихотворение, состоящее из пяти строк.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Правило написания </a:t>
            </a:r>
            <a:r>
              <a:rPr lang="ru-RU" b="1" dirty="0" err="1" smtClean="0">
                <a:solidFill>
                  <a:schemeClr val="bg1"/>
                </a:solidFill>
              </a:rPr>
              <a:t>синквейна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 первой строчке тема называется одним словом (обычно существительным).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Вторая строчка — это описание темы в двух словах (двумя прилагательными).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Третья строчка — это описание действия в рамках этой темы тремя словами.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Четвертая строка — фраза из четырех строк, показывающая отношение к теме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Последняя строка — это синоним из одного слова, который повторяет суть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Как это делать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2800" dirty="0" smtClean="0">
                <a:solidFill>
                  <a:schemeClr val="bg1"/>
                </a:solidFill>
              </a:rPr>
              <a:t>Название (обычно существительное)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Earth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Описание (обычно прилагательное)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Beautiful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blue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Действия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Live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produce</a:t>
            </a:r>
            <a:r>
              <a:rPr lang="ru-RU" sz="2800" i="1" u="sng" dirty="0" smtClean="0">
                <a:solidFill>
                  <a:schemeClr val="bg1"/>
                </a:solidFill>
              </a:rPr>
              <a:t>,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pollute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Чувство (фраза) </a:t>
            </a:r>
            <a:r>
              <a:rPr lang="en-US" sz="2800" i="1" u="sng" dirty="0" smtClean="0">
                <a:solidFill>
                  <a:schemeClr val="bg1"/>
                </a:solidFill>
              </a:rPr>
              <a:t>Can be kind, can hurt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Повторение сути </a:t>
            </a:r>
            <a:r>
              <a:rPr lang="ru-RU" sz="2800" i="1" u="sng" dirty="0" err="1" smtClean="0">
                <a:solidFill>
                  <a:schemeClr val="bg1"/>
                </a:solidFill>
              </a:rPr>
              <a:t>Planet</a:t>
            </a:r>
            <a:endParaRPr lang="ru-RU" sz="2800" i="1" u="sng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"Знаем /хотим узнать / узнали”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Этот приём применим для чтения или прослушивания лекции. Учащимся предлагается начертить таблицу из трёх колонок: "Знаем /хотим узнать /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узнали”. Такая же таблица находится и </a:t>
            </a:r>
            <a:r>
              <a:rPr lang="ru-RU" sz="2800" u="sng" dirty="0" smtClean="0">
                <a:solidFill>
                  <a:schemeClr val="bg1"/>
                </a:solidFill>
              </a:rPr>
              <a:t>на доске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"Знаем” </a:t>
            </a:r>
            <a:r>
              <a:rPr lang="ru-RU" sz="2800" dirty="0" smtClean="0">
                <a:solidFill>
                  <a:schemeClr val="bg1"/>
                </a:solidFill>
              </a:rPr>
              <a:t>заносятся главнейшие сведения по заявленной теме (после обсуждения темы).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 Хотим узнать” </a:t>
            </a:r>
            <a:r>
              <a:rPr lang="ru-RU" sz="2800" dirty="0" smtClean="0">
                <a:solidFill>
                  <a:schemeClr val="bg1"/>
                </a:solidFill>
              </a:rPr>
              <a:t>заносятся спорные идеи и вопросы и всё что учащиеся хотят узнать по данной теме. 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</a:rPr>
              <a:t>В колонку </a:t>
            </a:r>
            <a:r>
              <a:rPr lang="ru-RU" sz="2800" b="1" dirty="0" smtClean="0">
                <a:solidFill>
                  <a:schemeClr val="bg1"/>
                </a:solidFill>
              </a:rPr>
              <a:t>" Узнали” </a:t>
            </a:r>
            <a:r>
              <a:rPr lang="ru-RU" sz="2800" dirty="0" smtClean="0">
                <a:solidFill>
                  <a:schemeClr val="bg1"/>
                </a:solidFill>
              </a:rPr>
              <a:t>учащиеся записывают всё, что они почерпнули из текста, располагая ответы параллельно соответствующим вопросам из второй колонки, а прочую новую информацию надо расположить ниже. Затем идёт обмен соображениями со всей группой. Итоги заносятся в колонку.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Example:</a:t>
            </a:r>
            <a:r>
              <a:rPr lang="en-US" b="1" dirty="0" smtClean="0">
                <a:solidFill>
                  <a:schemeClr val="bg1"/>
                </a:solidFill>
              </a:rPr>
              <a:t> Text "Clean Air at home”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7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know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 want to know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Now I know how to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768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Factories, cars cause air pollution</a:t>
                      </a:r>
                      <a:endParaRPr lang="ru-RU" sz="12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else causes air pollution?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We cause air pollution using cleaning products; dust, paint, insect sprays, cigarette smoke, steam from cooking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"Учимся вместе” (</a:t>
            </a:r>
            <a:r>
              <a:rPr lang="ru-RU" b="1" dirty="0" err="1" smtClean="0">
                <a:solidFill>
                  <a:schemeClr val="bg1"/>
                </a:solidFill>
              </a:rPr>
              <a:t>Learning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Together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Возможности использования: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 работе с текстом;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 изучении грамматики.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bg1"/>
                </a:solidFill>
              </a:rPr>
              <a:t>     </a:t>
            </a:r>
            <a:r>
              <a:rPr lang="ru-RU" sz="2900" b="1" i="1" u="sng" dirty="0" smtClean="0">
                <a:solidFill>
                  <a:schemeClr val="bg1"/>
                </a:solidFill>
              </a:rPr>
              <a:t>Как это делать при работе с текстом</a:t>
            </a:r>
            <a:endParaRPr lang="ru-RU" sz="2900" i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bg1"/>
                </a:solidFill>
              </a:rPr>
              <a:t>     </a:t>
            </a:r>
            <a:r>
              <a:rPr lang="ru-RU" sz="2900" i="1" dirty="0" err="1" smtClean="0">
                <a:solidFill>
                  <a:schemeClr val="bg1"/>
                </a:solidFill>
              </a:rPr>
              <a:t>Взаимообучение</a:t>
            </a:r>
            <a:r>
              <a:rPr lang="ru-RU" sz="2900" i="1" dirty="0" smtClean="0">
                <a:solidFill>
                  <a:schemeClr val="bg1"/>
                </a:solidFill>
              </a:rPr>
              <a:t> происходит в группах из 4-7 человек. Всем раздаются экземпляры одного и того же текста. Учащиеся по очереди играют роль учителя. После прочтения абзаца, " </a:t>
            </a:r>
            <a:r>
              <a:rPr lang="ru-RU" sz="2900" b="1" i="1" dirty="0" smtClean="0">
                <a:solidFill>
                  <a:schemeClr val="bg1"/>
                </a:solidFill>
              </a:rPr>
              <a:t>учитель” делает следующее</a:t>
            </a:r>
            <a:r>
              <a:rPr lang="ru-RU" sz="2900" dirty="0" smtClean="0">
                <a:solidFill>
                  <a:schemeClr val="bg1"/>
                </a:solidFill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Суммирует содержание абзаца;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Придумывает вопрос по тексту, просит на него ответить;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Растолковывает то, что для других осталось неясным; 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Даёт прогноз возможного содержания следующего абзаца;</a:t>
            </a:r>
          </a:p>
          <a:p>
            <a:pPr lvl="0">
              <a:buFont typeface="Wingdings" pitchFamily="2" charset="2"/>
              <a:buChar char="Ø"/>
            </a:pPr>
            <a:r>
              <a:rPr lang="ru-RU" sz="2900" dirty="0" smtClean="0">
                <a:solidFill>
                  <a:schemeClr val="bg1"/>
                </a:solidFill>
              </a:rPr>
              <a:t>Даёт задание на чтение следующего абзаца.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u="sng" dirty="0" smtClean="0">
                <a:solidFill>
                  <a:schemeClr val="bg1"/>
                </a:solidFill>
              </a:rPr>
              <a:t>Как это делать при работе с грамматическим материалом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bg1"/>
                </a:solidFill>
              </a:rPr>
              <a:t>Например, при изучении темы </a:t>
            </a:r>
            <a:r>
              <a:rPr lang="ru-RU" dirty="0" err="1" smtClean="0">
                <a:solidFill>
                  <a:schemeClr val="bg1"/>
                </a:solidFill>
              </a:rPr>
              <a:t>The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Past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perfect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Tense</a:t>
            </a:r>
            <a:r>
              <a:rPr lang="ru-RU" dirty="0" smtClean="0">
                <a:solidFill>
                  <a:schemeClr val="bg1"/>
                </a:solidFill>
              </a:rPr>
              <a:t> классу предлагается заполнить таблицу с графами:  "Случаи употребления”/ "Указатели” / "Схемы”.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u="sng" dirty="0" smtClean="0">
                <a:solidFill>
                  <a:schemeClr val="bg1"/>
                </a:solidFill>
              </a:rPr>
              <a:t>Класс делится на три группы. Каждая выполняет свою функцию: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Группа получает карточки с типовыми предложениями по теме;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Первая группа выявляет основные случаи употребления времени— описывает действия;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Вторая — находит указатели, слова-помощники;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Третья — составляет схемы утвердительного, отрицательного и вопросительного предложений.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467" y="228600"/>
            <a:ext cx="3349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Социализация - 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685800" y="990600"/>
            <a:ext cx="7696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человека на протяжении всей его жизни во взаимодействии с окружающей средой в процессе усвоения и воспроизводства социальных норм и культурных ценностей, а также саморазвития и самореализации в том обществе, к которому он принадлежит.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Социализация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процесс, в ходе которого культура общества передается детям.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81000" y="-30777"/>
            <a:ext cx="83058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обусловлены рядом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противоречий: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осложненной социальной ситуацией детства и необходимостью обеспечить школьнику наиболее оптимальное развитие личности в соответствии с наклонностями, задатками и общественными запросами;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между повышением спроса на качественное образование, ростом информационных потоков и недостаточным использованием языка как универсального инструмента познания мира и общения людей;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 между постоянно усложняющимися условиями существования и недостаточным уровнем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социализированности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81000" y="150912"/>
            <a:ext cx="84582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ель проекта: </a:t>
            </a:r>
            <a:endParaRPr lang="ru-RU" sz="2000" b="1" u="sng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создание образовательной среды, способствующей социализации личности  детей в процессе изучения английскому языку и формированию определенного уровня социальных умений, что позволило бы им развить и реализовать свои способности.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Успешному достижению цели будет способствовать решение ряда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задач: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Создание условий для приобретения учащимися позитивного социального опыта. Такой опыт может приобретаться в ходе взаимодействия в учебных ситуациях, включая коммуникативные ситуации на уроках английского языка и может оказывать формирующее воздействие на личность учащегося и на его коммуникативную компетенцию.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Содержание обучения должно быть таким, чтобы в максимальном объеме обеспечить образовательные потребности детей и развить, а в некоторых случаях и сформировать социальную компетенцию.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Создание комфортной среды, способствующей максимальному проявлению индивидуальных особенностей каждого учащегося.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 проекта: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Для  </a:t>
            </a:r>
            <a:r>
              <a:rPr lang="ru-RU" sz="2400" b="1" dirty="0" smtClean="0">
                <a:solidFill>
                  <a:srgbClr val="C00000"/>
                </a:solidFill>
              </a:rPr>
              <a:t>повышения эффективности образовательного процесса при проведении уроков английского языка </a:t>
            </a:r>
            <a:r>
              <a:rPr lang="ru-RU" sz="2400" b="1" dirty="0" smtClean="0">
                <a:solidFill>
                  <a:srgbClr val="C00000"/>
                </a:solidFill>
              </a:rPr>
              <a:t>применяются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образовательные технологии учитывая возрастные особенности детей: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Проектная методика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«Модельный метод обучения» (занятия в виде деловых игр, уроки типа: урок-суд, урок-аукцион, урок-пресс-конференция)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Технологии перспективно-опережающего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Технологии исследовательского обучения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сохранения и укрепления здоровья: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bg1"/>
                </a:solidFill>
              </a:rPr>
              <a:t>Здоровьесберегающая</a:t>
            </a:r>
            <a:r>
              <a:rPr lang="ru-RU" sz="2000" dirty="0" smtClean="0">
                <a:solidFill>
                  <a:schemeClr val="bg1"/>
                </a:solidFill>
              </a:rPr>
              <a:t> образовательная технология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</a:rPr>
              <a:t>технология активизации возможностей личности и коллектива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</a:t>
            </a:r>
            <a:r>
              <a:rPr lang="ru-RU" sz="2000" dirty="0" err="1" smtClean="0">
                <a:solidFill>
                  <a:schemeClr val="bg1"/>
                </a:solidFill>
              </a:rPr>
              <a:t>эмпатии</a:t>
            </a:r>
            <a:r>
              <a:rPr lang="ru-RU" sz="2000" dirty="0" smtClean="0">
                <a:solidFill>
                  <a:schemeClr val="bg1"/>
                </a:solidFill>
              </a:rPr>
              <a:t> (вживания)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</a:t>
            </a:r>
            <a:r>
              <a:rPr lang="ru-RU" sz="2000" dirty="0" err="1" smtClean="0">
                <a:solidFill>
                  <a:schemeClr val="bg1"/>
                </a:solidFill>
              </a:rPr>
              <a:t>Mind-Map</a:t>
            </a:r>
            <a:r>
              <a:rPr lang="ru-RU" sz="2000" dirty="0" smtClean="0">
                <a:solidFill>
                  <a:schemeClr val="bg1"/>
                </a:solidFill>
              </a:rPr>
              <a:t>”(Карта памяти)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</a:t>
            </a:r>
            <a:r>
              <a:rPr lang="en-US" sz="2000" dirty="0" smtClean="0">
                <a:solidFill>
                  <a:schemeClr val="bg1"/>
                </a:solidFill>
              </a:rPr>
              <a:t>Brain Storming</a:t>
            </a:r>
            <a:r>
              <a:rPr lang="ru-RU" sz="2000" dirty="0" smtClean="0">
                <a:solidFill>
                  <a:schemeClr val="bg1"/>
                </a:solidFill>
              </a:rPr>
              <a:t>”(Мозговой штурм)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bg1"/>
                </a:solidFill>
              </a:rPr>
              <a:t>Cluster-Method</a:t>
            </a:r>
            <a:r>
              <a:rPr lang="ru-RU" sz="2000" dirty="0" smtClean="0">
                <a:solidFill>
                  <a:schemeClr val="bg1"/>
                </a:solidFill>
              </a:rPr>
              <a:t> (гроздь)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chemeClr val="bg1"/>
                </a:solidFill>
              </a:rPr>
              <a:t>Синквейн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Метод "Знаем /хотим узнать / узнали”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"Учимся вместе” (</a:t>
            </a:r>
            <a:r>
              <a:rPr lang="ru-RU" sz="2000" dirty="0" err="1" smtClean="0">
                <a:solidFill>
                  <a:schemeClr val="bg1"/>
                </a:solidFill>
              </a:rPr>
              <a:t>Learning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Together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chemeClr val="bg1"/>
                </a:solidFill>
              </a:rPr>
              <a:t>Игры: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позволяют осуществлять дифференцированный подход к учащимся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вовлекают каждого школьника в работу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bg1"/>
                </a:solidFill>
              </a:rPr>
              <a:t>учитывают его интересы, склонности, уровень подготовки по языку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1822</Words>
  <Application>Microsoft Office PowerPoint</Application>
  <PresentationFormat>Экран (4:3)</PresentationFormat>
  <Paragraphs>175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Реализация проекта: Для  повышения эффективности образовательного процесса при проведении уроков английского языка применяются образовательные технологии учитывая возрастные особенности детей: </vt:lpstr>
      <vt:lpstr>Слайд 8</vt:lpstr>
      <vt:lpstr>Игры: </vt:lpstr>
      <vt:lpstr>С их помощью можно решать какую- либо одну задачу, например совершенствовать грамматические, лексические навыки и т.д. </vt:lpstr>
      <vt:lpstr>  А так же целый комплекс задач:   </vt:lpstr>
      <vt:lpstr>Игры:</vt:lpstr>
      <vt:lpstr>Ролевая игра:</vt:lpstr>
      <vt:lpstr>Ролевая игра «Знакомство»:</vt:lpstr>
      <vt:lpstr>Проектная методика </vt:lpstr>
      <vt:lpstr>Интеллектуальные умения:</vt:lpstr>
      <vt:lpstr>К творческим умениям относятся:</vt:lpstr>
      <vt:lpstr>Этапы:</vt:lpstr>
      <vt:lpstr>«Модельный метод обучения»</vt:lpstr>
      <vt:lpstr>Урок-пресс-конференция</vt:lpstr>
      <vt:lpstr>Технологии перспективно-опережающего обучения</vt:lpstr>
      <vt:lpstr>Технологии исследовательского обучения(обучение школьников основам исследовательской деятельности)</vt:lpstr>
      <vt:lpstr>Главной целью учебно-воспитательного процесса</vt:lpstr>
      <vt:lpstr>Метод эмпатии (вживания)</vt:lpstr>
      <vt:lpstr>Example: </vt:lpstr>
      <vt:lpstr>Метод "Mind-Map”(Карта памяти)</vt:lpstr>
      <vt:lpstr> Метод "Brain Storming”(Мозговой штурм) </vt:lpstr>
      <vt:lpstr> Example: </vt:lpstr>
      <vt:lpstr>Cluster-Method (гроздь)</vt:lpstr>
      <vt:lpstr>Синквейн</vt:lpstr>
      <vt:lpstr>Правило написания синквейна </vt:lpstr>
      <vt:lpstr>Как это делать </vt:lpstr>
      <vt:lpstr>Метод "Знаем /хотим узнать / узнали” </vt:lpstr>
      <vt:lpstr>Example: Text "Clean Air at home”  </vt:lpstr>
      <vt:lpstr>"Учимся вместе” (Learning Together) </vt:lpstr>
      <vt:lpstr>Как это делать при работе с грамматическим материалом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выступления:</dc:title>
  <dc:creator>Мишка</dc:creator>
  <cp:lastModifiedBy>Светлана Валерьевна</cp:lastModifiedBy>
  <cp:revision>37</cp:revision>
  <dcterms:created xsi:type="dcterms:W3CDTF">2006-08-16T00:00:00Z</dcterms:created>
  <dcterms:modified xsi:type="dcterms:W3CDTF">2015-03-04T10:30:45Z</dcterms:modified>
</cp:coreProperties>
</file>