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875" r:id="rId2"/>
    <p:sldId id="876" r:id="rId3"/>
    <p:sldId id="877" r:id="rId4"/>
    <p:sldId id="936" r:id="rId5"/>
    <p:sldId id="260" r:id="rId6"/>
    <p:sldId id="873" r:id="rId7"/>
    <p:sldId id="961" r:id="rId8"/>
    <p:sldId id="950" r:id="rId9"/>
    <p:sldId id="856" r:id="rId10"/>
    <p:sldId id="949" r:id="rId11"/>
    <p:sldId id="951" r:id="rId12"/>
    <p:sldId id="639" r:id="rId13"/>
    <p:sldId id="641" r:id="rId14"/>
    <p:sldId id="642" r:id="rId15"/>
    <p:sldId id="643" r:id="rId16"/>
    <p:sldId id="647" r:id="rId17"/>
    <p:sldId id="653" r:id="rId18"/>
    <p:sldId id="956" r:id="rId19"/>
    <p:sldId id="958" r:id="rId20"/>
    <p:sldId id="957" r:id="rId21"/>
    <p:sldId id="965" r:id="rId22"/>
    <p:sldId id="518" r:id="rId23"/>
    <p:sldId id="959" r:id="rId24"/>
    <p:sldId id="857" r:id="rId25"/>
    <p:sldId id="858" r:id="rId26"/>
    <p:sldId id="859" r:id="rId27"/>
    <p:sldId id="860" r:id="rId28"/>
    <p:sldId id="861" r:id="rId29"/>
    <p:sldId id="862" r:id="rId30"/>
    <p:sldId id="863" r:id="rId31"/>
    <p:sldId id="864" r:id="rId32"/>
    <p:sldId id="865" r:id="rId33"/>
    <p:sldId id="413" r:id="rId34"/>
  </p:sldIdLst>
  <p:sldSz cx="9144000" cy="6858000" type="screen4x3"/>
  <p:notesSz cx="9866313" cy="67246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  <a:srgbClr val="CCECFF"/>
    <a:srgbClr val="FFFFFF"/>
    <a:srgbClr val="006666"/>
    <a:srgbClr val="00FFFF"/>
    <a:srgbClr val="3366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774" autoAdjust="0"/>
    <p:restoredTop sz="94786" autoAdjust="0"/>
  </p:normalViewPr>
  <p:slideViewPr>
    <p:cSldViewPr>
      <p:cViewPr>
        <p:scale>
          <a:sx n="70" d="100"/>
          <a:sy n="70" d="100"/>
        </p:scale>
        <p:origin x="-131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7651" y="1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992AF-80C9-4BB5-B0F0-D9A3EDAA1FDC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7651" y="6387065"/>
            <a:ext cx="4276334" cy="336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F9289-D1CF-4277-BDE4-35004D71A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5402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9" y="0"/>
            <a:ext cx="4275402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2788" y="504825"/>
            <a:ext cx="3360737" cy="252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4209"/>
            <a:ext cx="7893050" cy="302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87250"/>
            <a:ext cx="4275402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9" y="6387250"/>
            <a:ext cx="4275402" cy="3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82AE63-4AA1-4ED9-B2C7-89E808244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3CB8-5F4B-4DF5-8DCC-7DFEE6073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71CF-18C0-4ACD-AED5-3084F2EA8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D3D5-DE36-4622-8920-4BA9B60F2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30FA-8D77-4243-A98E-1285867B7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5F7C8-175D-48DC-8139-FCDFD87A7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EE2E3-ADD1-4CD6-B416-A06C13E41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55C2-518A-4814-A94C-030305125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2345E-8C78-417D-9F9A-2DEF1B267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95BA-0ED6-4C57-933A-AEEC36C36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B5F11-CC51-4FE4-B5EA-EE1BDA5C7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4A286-244C-4E4D-AABD-F8C33A65A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AD41-A757-463F-86B3-FE1564A96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07E7CEB-A017-475E-8BCC-B4319BA8D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25000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spbdk.ru/xml_content/img/71503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iki.iteach.ru/images/9/93/%d0%a0%d0%b8%d1%81%d1%83%d0%bd%d0%be%d0%ba5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://www.char.ru/books/p55036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knigisosklada.ru/images/books/2346/big/2346410.jpg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htivo.ru/getpic3d/16775388/350/714534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utr.tv/_img/news/big/biblio-03-02-b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333375"/>
            <a:ext cx="8247860" cy="10795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ГБОУ ДППО центр повышения квалификации специалистов  «Информационно-методический центр»</a:t>
            </a:r>
            <a:b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Колпинского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 Санкт-Петербурга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1500166" y="1857364"/>
            <a:ext cx="6786610" cy="2298704"/>
          </a:xfrm>
          <a:prstGeom prst="rect">
            <a:avLst/>
          </a:prstGeom>
          <a:solidFill>
            <a:schemeClr val="accent2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Охрана труда</a:t>
            </a:r>
            <a:endParaRPr lang="ru-RU" sz="32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работников</a:t>
            </a:r>
            <a:endParaRPr lang="ru-RU" sz="32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образовательных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учреждений</a:t>
            </a:r>
            <a:endParaRPr lang="ru-RU" sz="32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2928926" y="4572008"/>
            <a:ext cx="4067175" cy="1223962"/>
          </a:xfrm>
          <a:prstGeom prst="rect">
            <a:avLst/>
          </a:prstGeom>
          <a:solidFill>
            <a:schemeClr val="accent2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Скоропостижная  Марина  Ивановна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методист  по охране  труда 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76238" y="231775"/>
            <a:ext cx="65119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/>
              <a:t>ст. 217. </a:t>
            </a:r>
            <a:r>
              <a:rPr lang="ru-RU" sz="2200" b="1">
                <a:solidFill>
                  <a:srgbClr val="FF0000"/>
                </a:solidFill>
              </a:rPr>
              <a:t>Служба охраны труда в организации</a:t>
            </a:r>
            <a:r>
              <a:rPr lang="ru-RU" sz="2200" b="1"/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388" y="260350"/>
            <a:ext cx="8424862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7675" y="1217613"/>
            <a:ext cx="2154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Структура службы ОТ</a:t>
            </a:r>
          </a:p>
          <a:p>
            <a:endParaRPr lang="ru-RU" sz="1200" b="1"/>
          </a:p>
          <a:p>
            <a:endParaRPr lang="ru-RU" sz="1200" b="1"/>
          </a:p>
          <a:p>
            <a:r>
              <a:rPr lang="ru-RU" sz="1200" b="1"/>
              <a:t>Численность работников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916238" y="1196975"/>
            <a:ext cx="1800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определяется работодателем</a:t>
            </a:r>
          </a:p>
          <a:p>
            <a:r>
              <a:rPr lang="ru-RU" sz="1200" b="1"/>
              <a:t>с учетом </a:t>
            </a:r>
            <a:endParaRPr lang="en-US" sz="1200" b="1"/>
          </a:p>
          <a:p>
            <a:r>
              <a:rPr lang="ru-RU" sz="1200" b="1"/>
              <a:t>рекоменд. ФОИВ</a:t>
            </a:r>
          </a:p>
          <a:p>
            <a:r>
              <a:rPr lang="ru-RU" sz="1200" b="1"/>
              <a:t>по нормативно-правовому</a:t>
            </a:r>
          </a:p>
          <a:p>
            <a:r>
              <a:rPr lang="ru-RU" sz="1200" b="1"/>
              <a:t>регулированию в сфере труда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843213" y="1125538"/>
            <a:ext cx="1657350" cy="165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331913" y="148431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1619250" y="14843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268538" y="1341438"/>
            <a:ext cx="57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484438" y="1916113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787900" y="1125538"/>
            <a:ext cx="1670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устанавливаются</a:t>
            </a:r>
          </a:p>
          <a:p>
            <a:r>
              <a:rPr lang="ru-RU" sz="1200" b="1"/>
              <a:t>ФОИВ, осуществл. </a:t>
            </a:r>
          </a:p>
          <a:p>
            <a:r>
              <a:rPr lang="ru-RU" sz="1200" b="1"/>
              <a:t>функции по </a:t>
            </a:r>
          </a:p>
          <a:p>
            <a:r>
              <a:rPr lang="ru-RU" sz="1200" b="1"/>
              <a:t>выработке </a:t>
            </a:r>
          </a:p>
          <a:p>
            <a:r>
              <a:rPr lang="ru-RU" sz="1200" b="1"/>
              <a:t>гос.  политики и </a:t>
            </a:r>
          </a:p>
          <a:p>
            <a:r>
              <a:rPr lang="ru-RU" sz="1200" b="1"/>
              <a:t>нормат.-правовому</a:t>
            </a:r>
          </a:p>
          <a:p>
            <a:r>
              <a:rPr lang="ru-RU" sz="1200" b="1"/>
              <a:t>регулированию</a:t>
            </a:r>
          </a:p>
          <a:p>
            <a:r>
              <a:rPr lang="ru-RU" sz="1200" b="1"/>
              <a:t>в сфере труда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787900" y="1125538"/>
            <a:ext cx="1657350" cy="165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732588" y="836613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Перечень услуг,</a:t>
            </a:r>
          </a:p>
          <a:p>
            <a:r>
              <a:rPr lang="ru-RU" sz="1200" b="1"/>
              <a:t>для оказания которых</a:t>
            </a:r>
          </a:p>
          <a:p>
            <a:r>
              <a:rPr lang="ru-RU" sz="1200" b="1"/>
              <a:t>необходима </a:t>
            </a:r>
          </a:p>
          <a:p>
            <a:r>
              <a:rPr lang="ru-RU" sz="1200" b="1"/>
              <a:t>аккредитация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732588" y="836613"/>
            <a:ext cx="1943100" cy="790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732588" y="17002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Правила аккредитации 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732588" y="1700213"/>
            <a:ext cx="1943100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6443663" y="148431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6443663" y="191611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8675688" y="1341438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>
            <a:off x="8675688" y="191611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964613" y="1341438"/>
            <a:ext cx="0" cy="2951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23850" y="3716338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  </a:t>
            </a:r>
            <a:r>
              <a:rPr lang="ru-RU" sz="1200" b="1">
                <a:solidFill>
                  <a:srgbClr val="0000FF"/>
                </a:solidFill>
              </a:rPr>
              <a:t>Отсутствие</a:t>
            </a:r>
          </a:p>
          <a:p>
            <a:r>
              <a:rPr lang="ru-RU" sz="1200" b="1">
                <a:solidFill>
                  <a:srgbClr val="0000FF"/>
                </a:solidFill>
              </a:rPr>
              <a:t>у работодателя</a:t>
            </a:r>
            <a:r>
              <a:rPr lang="ru-RU" sz="1200" b="1"/>
              <a:t> 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323850" y="3644900"/>
            <a:ext cx="1368425" cy="576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339975" y="3284538"/>
            <a:ext cx="1238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solidFill>
                  <a:srgbClr val="0000FF"/>
                </a:solidFill>
              </a:rPr>
              <a:t>службы 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охраны труда</a:t>
            </a:r>
          </a:p>
          <a:p>
            <a:pPr algn="ctr"/>
            <a:endParaRPr lang="ru-RU" sz="1200" b="1">
              <a:solidFill>
                <a:srgbClr val="0000FF"/>
              </a:solidFill>
            </a:endParaRPr>
          </a:p>
          <a:p>
            <a:pPr algn="ctr"/>
            <a:endParaRPr lang="ru-RU" sz="1200" b="1">
              <a:solidFill>
                <a:srgbClr val="0000FF"/>
              </a:solidFill>
            </a:endParaRPr>
          </a:p>
          <a:p>
            <a:pPr algn="ctr"/>
            <a:endParaRPr lang="ru-RU" sz="1200" b="1">
              <a:solidFill>
                <a:srgbClr val="0000FF"/>
              </a:solidFill>
            </a:endParaRPr>
          </a:p>
          <a:p>
            <a:pPr algn="ctr">
              <a:lnSpc>
                <a:spcPct val="10000"/>
              </a:lnSpc>
            </a:pPr>
            <a:endParaRPr lang="ru-RU" sz="1200" b="1">
              <a:solidFill>
                <a:srgbClr val="0000FF"/>
              </a:solidFill>
            </a:endParaRP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 штатного  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специалиста 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по ОТ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2339975" y="3284538"/>
            <a:ext cx="1368425" cy="5048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339975" y="4149725"/>
            <a:ext cx="1152525" cy="719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>
            <a:off x="1692275" y="3933825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1979613" y="34290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 flipV="1">
            <a:off x="1979613" y="342900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flipH="1" flipV="1">
            <a:off x="1979613" y="429260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995738" y="3789363"/>
            <a:ext cx="134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  </a:t>
            </a:r>
            <a:r>
              <a:rPr lang="ru-RU" sz="1200" b="1"/>
              <a:t>их функции</a:t>
            </a:r>
          </a:p>
          <a:p>
            <a:r>
              <a:rPr lang="ru-RU" sz="1200" b="1"/>
              <a:t>осуществляют</a:t>
            </a:r>
            <a:r>
              <a:rPr lang="ru-RU" sz="12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3995738" y="3716338"/>
            <a:ext cx="1223962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3708400" y="3500438"/>
            <a:ext cx="2889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3492500" y="4292600"/>
            <a:ext cx="574675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5795963" y="3141663"/>
            <a:ext cx="1562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200" b="1">
              <a:solidFill>
                <a:srgbClr val="0000FF"/>
              </a:solidFill>
            </a:endParaRPr>
          </a:p>
          <a:p>
            <a:endParaRPr lang="ru-RU" sz="1200" b="1">
              <a:solidFill>
                <a:srgbClr val="0000FF"/>
              </a:solidFill>
            </a:endParaRPr>
          </a:p>
          <a:p>
            <a:endParaRPr lang="ru-RU" sz="1200" b="1">
              <a:solidFill>
                <a:srgbClr val="0000FF"/>
              </a:solidFill>
            </a:endParaRPr>
          </a:p>
          <a:p>
            <a:r>
              <a:rPr lang="ru-RU" sz="1200" b="1">
                <a:solidFill>
                  <a:srgbClr val="0000FF"/>
                </a:solidFill>
              </a:rPr>
              <a:t>работодатель –</a:t>
            </a:r>
          </a:p>
          <a:p>
            <a:r>
              <a:rPr lang="ru-RU" sz="1200" b="1">
                <a:solidFill>
                  <a:srgbClr val="0000FF"/>
                </a:solidFill>
              </a:rPr>
              <a:t>индивидуальный</a:t>
            </a:r>
          </a:p>
          <a:p>
            <a:r>
              <a:rPr lang="ru-RU" sz="1200" b="1">
                <a:solidFill>
                  <a:srgbClr val="0000FF"/>
                </a:solidFill>
              </a:rPr>
              <a:t>предприниматель</a:t>
            </a:r>
          </a:p>
          <a:p>
            <a:endParaRPr lang="ru-RU" sz="1200" b="1">
              <a:solidFill>
                <a:srgbClr val="0000FF"/>
              </a:solidFill>
            </a:endParaRPr>
          </a:p>
          <a:p>
            <a:r>
              <a:rPr lang="ru-RU" sz="1200" b="1">
                <a:solidFill>
                  <a:srgbClr val="0000FF"/>
                </a:solidFill>
              </a:rPr>
              <a:t>другой</a:t>
            </a:r>
          </a:p>
          <a:p>
            <a:r>
              <a:rPr lang="ru-RU" sz="1200" b="1">
                <a:solidFill>
                  <a:srgbClr val="0000FF"/>
                </a:solidFill>
              </a:rPr>
              <a:t>уполномоченный</a:t>
            </a:r>
          </a:p>
          <a:p>
            <a:r>
              <a:rPr lang="ru-RU" sz="1200" b="1">
                <a:solidFill>
                  <a:srgbClr val="0000FF"/>
                </a:solidFill>
              </a:rPr>
              <a:t>работодателем</a:t>
            </a:r>
          </a:p>
          <a:p>
            <a:r>
              <a:rPr lang="ru-RU" sz="1200" b="1">
                <a:solidFill>
                  <a:srgbClr val="0000FF"/>
                </a:solidFill>
              </a:rPr>
              <a:t>работник</a:t>
            </a:r>
          </a:p>
          <a:p>
            <a:endParaRPr lang="ru-RU" sz="1200" b="1">
              <a:solidFill>
                <a:srgbClr val="0000FF"/>
              </a:solidFill>
            </a:endParaRPr>
          </a:p>
          <a:p>
            <a:r>
              <a:rPr lang="ru-RU" sz="1200" b="1">
                <a:solidFill>
                  <a:srgbClr val="0000FF"/>
                </a:solidFill>
              </a:rPr>
              <a:t>организация</a:t>
            </a:r>
            <a:endParaRPr lang="en-US" sz="1200" b="1">
              <a:solidFill>
                <a:srgbClr val="0000FF"/>
              </a:solidFill>
            </a:endParaRPr>
          </a:p>
          <a:p>
            <a:pPr>
              <a:lnSpc>
                <a:spcPct val="10000"/>
              </a:lnSpc>
            </a:pPr>
            <a:endParaRPr lang="ru-RU" sz="1200" b="1">
              <a:solidFill>
                <a:srgbClr val="0000FF"/>
              </a:solidFill>
            </a:endParaRPr>
          </a:p>
          <a:p>
            <a:r>
              <a:rPr lang="ru-RU" sz="1200" b="1">
                <a:solidFill>
                  <a:srgbClr val="0000FF"/>
                </a:solidFill>
              </a:rPr>
              <a:t>(специалист</a:t>
            </a:r>
            <a:r>
              <a:rPr lang="ru-RU" sz="1200" b="1"/>
              <a:t>)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5580063" y="3860800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5867400" y="5373688"/>
            <a:ext cx="1079500" cy="215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5219700" y="407670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3" name="Line 40"/>
          <p:cNvSpPr>
            <a:spLocks noChangeShapeType="1"/>
          </p:cNvSpPr>
          <p:nvPr/>
        </p:nvSpPr>
        <p:spPr bwMode="auto">
          <a:xfrm flipH="1">
            <a:off x="5580063" y="38608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4" name="Line 41"/>
          <p:cNvSpPr>
            <a:spLocks noChangeShapeType="1"/>
          </p:cNvSpPr>
          <p:nvPr/>
        </p:nvSpPr>
        <p:spPr bwMode="auto">
          <a:xfrm flipH="1">
            <a:off x="5580063" y="4581525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5" name="Line 42"/>
          <p:cNvSpPr>
            <a:spLocks noChangeShapeType="1"/>
          </p:cNvSpPr>
          <p:nvPr/>
        </p:nvSpPr>
        <p:spPr bwMode="auto">
          <a:xfrm flipH="1">
            <a:off x="5580063" y="5445125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6" name="Line 43"/>
          <p:cNvSpPr>
            <a:spLocks noChangeShapeType="1"/>
          </p:cNvSpPr>
          <p:nvPr/>
        </p:nvSpPr>
        <p:spPr bwMode="auto">
          <a:xfrm flipH="1">
            <a:off x="4572000" y="5516563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7" name="Text Box 44"/>
          <p:cNvSpPr txBox="1">
            <a:spLocks noChangeArrowheads="1"/>
          </p:cNvSpPr>
          <p:nvPr/>
        </p:nvSpPr>
        <p:spPr bwMode="auto">
          <a:xfrm>
            <a:off x="3687763" y="5681663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обязательная</a:t>
            </a:r>
          </a:p>
          <a:p>
            <a:r>
              <a:rPr lang="ru-RU" sz="1200" b="1"/>
              <a:t>аккредитация </a:t>
            </a:r>
          </a:p>
        </p:txBody>
      </p:sp>
      <p:sp>
        <p:nvSpPr>
          <p:cNvPr id="21548" name="Rectangle 45"/>
          <p:cNvSpPr>
            <a:spLocks noChangeArrowheads="1"/>
          </p:cNvSpPr>
          <p:nvPr/>
        </p:nvSpPr>
        <p:spPr bwMode="auto">
          <a:xfrm>
            <a:off x="3635375" y="5661025"/>
            <a:ext cx="1368425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9" name="Line 46"/>
          <p:cNvSpPr>
            <a:spLocks noChangeShapeType="1"/>
          </p:cNvSpPr>
          <p:nvPr/>
        </p:nvSpPr>
        <p:spPr bwMode="auto">
          <a:xfrm>
            <a:off x="4572000" y="55165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0" name="Line 47"/>
          <p:cNvSpPr>
            <a:spLocks noChangeShapeType="1"/>
          </p:cNvSpPr>
          <p:nvPr/>
        </p:nvSpPr>
        <p:spPr bwMode="auto">
          <a:xfrm flipH="1">
            <a:off x="6877050" y="5661025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1" name="Line 48"/>
          <p:cNvSpPr>
            <a:spLocks noChangeShapeType="1"/>
          </p:cNvSpPr>
          <p:nvPr/>
        </p:nvSpPr>
        <p:spPr bwMode="auto">
          <a:xfrm>
            <a:off x="7380288" y="4076700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2" name="Text Box 49"/>
          <p:cNvSpPr txBox="1">
            <a:spLocks noChangeArrowheads="1"/>
          </p:cNvSpPr>
          <p:nvPr/>
        </p:nvSpPr>
        <p:spPr bwMode="auto">
          <a:xfrm>
            <a:off x="7596188" y="3933825"/>
            <a:ext cx="1258887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b="1"/>
              <a:t>оказывающие</a:t>
            </a:r>
          </a:p>
          <a:p>
            <a:pPr>
              <a:lnSpc>
                <a:spcPct val="110000"/>
              </a:lnSpc>
            </a:pPr>
            <a:r>
              <a:rPr lang="en-US" sz="1200" b="1"/>
              <a:t> </a:t>
            </a:r>
            <a:r>
              <a:rPr lang="ru-RU" sz="1200" b="1"/>
              <a:t>услуги</a:t>
            </a:r>
          </a:p>
          <a:p>
            <a:pPr>
              <a:lnSpc>
                <a:spcPct val="110000"/>
              </a:lnSpc>
            </a:pPr>
            <a:r>
              <a:rPr lang="ru-RU" sz="1200" b="1"/>
              <a:t>в области ОТ</a:t>
            </a:r>
          </a:p>
        </p:txBody>
      </p:sp>
      <p:sp>
        <p:nvSpPr>
          <p:cNvPr id="21553" name="Rectangle 50"/>
          <p:cNvSpPr>
            <a:spLocks noChangeArrowheads="1"/>
          </p:cNvSpPr>
          <p:nvPr/>
        </p:nvSpPr>
        <p:spPr bwMode="auto">
          <a:xfrm>
            <a:off x="7667625" y="4221163"/>
            <a:ext cx="647700" cy="144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4" name="Line 51"/>
          <p:cNvSpPr>
            <a:spLocks noChangeShapeType="1"/>
          </p:cNvSpPr>
          <p:nvPr/>
        </p:nvSpPr>
        <p:spPr bwMode="auto">
          <a:xfrm flipH="1">
            <a:off x="7380288" y="40767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5" name="Line 52"/>
          <p:cNvSpPr>
            <a:spLocks noChangeShapeType="1"/>
          </p:cNvSpPr>
          <p:nvPr/>
        </p:nvSpPr>
        <p:spPr bwMode="auto">
          <a:xfrm flipH="1">
            <a:off x="8316913" y="429260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6" name="Text Box 53"/>
          <p:cNvSpPr txBox="1">
            <a:spLocks noChangeArrowheads="1"/>
          </p:cNvSpPr>
          <p:nvPr/>
        </p:nvSpPr>
        <p:spPr bwMode="auto">
          <a:xfrm>
            <a:off x="7596188" y="4797425"/>
            <a:ext cx="13509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привлекаемые</a:t>
            </a:r>
          </a:p>
          <a:p>
            <a:r>
              <a:rPr lang="ru-RU" sz="1200" b="1"/>
              <a:t>работодателем</a:t>
            </a:r>
          </a:p>
          <a:p>
            <a:r>
              <a:rPr lang="ru-RU" sz="1200" b="1"/>
              <a:t>по гражданско-</a:t>
            </a:r>
          </a:p>
          <a:p>
            <a:r>
              <a:rPr lang="ru-RU" sz="1200" b="1"/>
              <a:t>правовому</a:t>
            </a:r>
          </a:p>
          <a:p>
            <a:r>
              <a:rPr lang="ru-RU" sz="1200" b="1"/>
              <a:t>договору </a:t>
            </a:r>
          </a:p>
        </p:txBody>
      </p:sp>
      <p:sp>
        <p:nvSpPr>
          <p:cNvPr id="21557" name="Line 54"/>
          <p:cNvSpPr>
            <a:spLocks noChangeShapeType="1"/>
          </p:cNvSpPr>
          <p:nvPr/>
        </p:nvSpPr>
        <p:spPr bwMode="auto">
          <a:xfrm flipH="1">
            <a:off x="7380288" y="49418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8" name="Line 55"/>
          <p:cNvSpPr>
            <a:spLocks noChangeShapeType="1"/>
          </p:cNvSpPr>
          <p:nvPr/>
        </p:nvSpPr>
        <p:spPr bwMode="auto">
          <a:xfrm flipH="1">
            <a:off x="6948488" y="544512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9" name="Rectangle 56"/>
          <p:cNvSpPr>
            <a:spLocks noChangeArrowheads="1"/>
          </p:cNvSpPr>
          <p:nvPr/>
        </p:nvSpPr>
        <p:spPr bwMode="auto">
          <a:xfrm>
            <a:off x="6732588" y="2276475"/>
            <a:ext cx="1943100" cy="647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b="1"/>
              <a:t>Порядок проведения </a:t>
            </a:r>
          </a:p>
          <a:p>
            <a:pPr>
              <a:lnSpc>
                <a:spcPct val="80000"/>
              </a:lnSpc>
            </a:pPr>
            <a:r>
              <a:rPr lang="ru-RU" sz="1200" b="1"/>
              <a:t>контроля за деятельн.</a:t>
            </a:r>
          </a:p>
          <a:p>
            <a:pPr>
              <a:lnSpc>
                <a:spcPct val="80000"/>
              </a:lnSpc>
            </a:pPr>
            <a:r>
              <a:rPr lang="ru-RU" sz="1200" b="1"/>
              <a:t>аккредит. организаций</a:t>
            </a:r>
            <a:r>
              <a:rPr lang="ru-RU"/>
              <a:t> </a:t>
            </a:r>
          </a:p>
        </p:txBody>
      </p:sp>
      <p:sp>
        <p:nvSpPr>
          <p:cNvPr id="21560" name="Text Box 59"/>
          <p:cNvSpPr txBox="1">
            <a:spLocks noChangeArrowheads="1"/>
          </p:cNvSpPr>
          <p:nvPr/>
        </p:nvSpPr>
        <p:spPr bwMode="auto">
          <a:xfrm>
            <a:off x="3924300" y="3068638"/>
            <a:ext cx="1584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b="1">
                <a:solidFill>
                  <a:srgbClr val="0000FF"/>
                </a:solidFill>
              </a:rPr>
              <a:t>руководитель</a:t>
            </a:r>
          </a:p>
          <a:p>
            <a:pPr>
              <a:lnSpc>
                <a:spcPct val="80000"/>
              </a:lnSpc>
            </a:pPr>
            <a:r>
              <a:rPr lang="ru-RU" sz="1200" b="1">
                <a:solidFill>
                  <a:srgbClr val="0000FF"/>
                </a:solidFill>
              </a:rPr>
              <a:t>организации</a:t>
            </a:r>
          </a:p>
        </p:txBody>
      </p:sp>
      <p:sp>
        <p:nvSpPr>
          <p:cNvPr id="21561" name="Line 60"/>
          <p:cNvSpPr>
            <a:spLocks noChangeShapeType="1"/>
          </p:cNvSpPr>
          <p:nvPr/>
        </p:nvSpPr>
        <p:spPr bwMode="auto">
          <a:xfrm>
            <a:off x="4572000" y="34290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2" name="Rectangle 61"/>
          <p:cNvSpPr>
            <a:spLocks noChangeArrowheads="1"/>
          </p:cNvSpPr>
          <p:nvPr/>
        </p:nvSpPr>
        <p:spPr bwMode="auto">
          <a:xfrm>
            <a:off x="6443663" y="3068638"/>
            <a:ext cx="2303462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b="1"/>
              <a:t>Порядок приостановления </a:t>
            </a:r>
          </a:p>
          <a:p>
            <a:pPr>
              <a:lnSpc>
                <a:spcPct val="80000"/>
              </a:lnSpc>
            </a:pPr>
            <a:r>
              <a:rPr lang="ru-RU" sz="1200" b="1"/>
              <a:t>или отзыва аккредитации</a:t>
            </a:r>
            <a:endParaRPr lang="ru-RU"/>
          </a:p>
        </p:txBody>
      </p:sp>
      <p:sp>
        <p:nvSpPr>
          <p:cNvPr id="21563" name="Line 62"/>
          <p:cNvSpPr>
            <a:spLocks noChangeShapeType="1"/>
          </p:cNvSpPr>
          <p:nvPr/>
        </p:nvSpPr>
        <p:spPr bwMode="auto">
          <a:xfrm>
            <a:off x="8748713" y="32845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4" name="Line 63"/>
          <p:cNvSpPr>
            <a:spLocks noChangeShapeType="1"/>
          </p:cNvSpPr>
          <p:nvPr/>
        </p:nvSpPr>
        <p:spPr bwMode="auto">
          <a:xfrm>
            <a:off x="6443663" y="2565400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5" name="Line 64"/>
          <p:cNvSpPr>
            <a:spLocks noChangeShapeType="1"/>
          </p:cNvSpPr>
          <p:nvPr/>
        </p:nvSpPr>
        <p:spPr bwMode="auto">
          <a:xfrm>
            <a:off x="8675688" y="2636838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6" name="Line 65"/>
          <p:cNvSpPr>
            <a:spLocks noChangeShapeType="1"/>
          </p:cNvSpPr>
          <p:nvPr/>
        </p:nvSpPr>
        <p:spPr bwMode="auto">
          <a:xfrm flipH="1">
            <a:off x="5724525" y="32845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7" name="Line 66"/>
          <p:cNvSpPr>
            <a:spLocks noChangeShapeType="1"/>
          </p:cNvSpPr>
          <p:nvPr/>
        </p:nvSpPr>
        <p:spPr bwMode="auto">
          <a:xfrm flipV="1">
            <a:off x="5724525" y="2781300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806450" y="333375"/>
            <a:ext cx="8229600" cy="704850"/>
          </a:xfrm>
        </p:spPr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</a:rPr>
              <a:t>Ст. 218 ТК РФ. Комитет (комиссия) по охране труда</a:t>
            </a:r>
            <a:endParaRPr lang="ru-RU" b="1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088" y="3811588"/>
            <a:ext cx="8066087" cy="27162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200"/>
              </a:spcBef>
              <a:defRPr/>
            </a:pPr>
            <a:r>
              <a:rPr lang="ru-RU" b="1">
                <a:solidFill>
                  <a:srgbClr val="C00000"/>
                </a:solidFill>
              </a:rPr>
              <a:t>ОРГАНИЗУЕТ: </a:t>
            </a:r>
          </a:p>
          <a:p>
            <a:pPr>
              <a:spcBef>
                <a:spcPts val="200"/>
              </a:spcBef>
              <a:defRPr/>
            </a:pPr>
            <a:r>
              <a:rPr lang="ru-RU">
                <a:solidFill>
                  <a:srgbClr val="000000"/>
                </a:solidFill>
              </a:rPr>
              <a:t>1</a:t>
            </a:r>
            <a:r>
              <a:rPr lang="ru-RU" b="1" i="1">
                <a:solidFill>
                  <a:srgbClr val="000000"/>
                </a:solidFill>
              </a:rPr>
              <a:t>) совместные действия работодателя и работников по:</a:t>
            </a:r>
          </a:p>
          <a:p>
            <a:pPr>
              <a:spcBef>
                <a:spcPts val="200"/>
              </a:spcBef>
              <a:buFontTx/>
              <a:buChar char="-"/>
              <a:defRPr/>
            </a:pPr>
            <a:r>
              <a:rPr lang="ru-RU">
                <a:solidFill>
                  <a:srgbClr val="000000"/>
                </a:solidFill>
              </a:rPr>
              <a:t> обеспечению требований охраны труда </a:t>
            </a:r>
          </a:p>
          <a:p>
            <a:pPr>
              <a:spcBef>
                <a:spcPts val="200"/>
              </a:spcBef>
              <a:buFontTx/>
              <a:buChar char="-"/>
              <a:defRPr/>
            </a:pPr>
            <a:r>
              <a:rPr lang="ru-RU">
                <a:solidFill>
                  <a:srgbClr val="000000"/>
                </a:solidFill>
              </a:rPr>
              <a:t> предупреждению производственного травматизма                                     и профессиональных заболеваний</a:t>
            </a:r>
          </a:p>
          <a:p>
            <a:pPr>
              <a:spcBef>
                <a:spcPts val="200"/>
              </a:spcBef>
              <a:defRPr/>
            </a:pPr>
            <a:r>
              <a:rPr lang="ru-RU" b="1">
                <a:solidFill>
                  <a:srgbClr val="002060"/>
                </a:solidFill>
              </a:rPr>
              <a:t>2) проведение проверок условий и охраны труда на рабочих местах и информирование работников о результатах </a:t>
            </a:r>
          </a:p>
          <a:p>
            <a:pPr>
              <a:spcBef>
                <a:spcPts val="200"/>
              </a:spcBef>
              <a:defRPr/>
            </a:pPr>
            <a:r>
              <a:rPr lang="ru-RU" b="1">
                <a:solidFill>
                  <a:srgbClr val="000000"/>
                </a:solidFill>
              </a:rPr>
              <a:t>3) сбор предложений к разделу коллективного договора (соглашения) об охране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404813"/>
            <a:ext cx="8137525" cy="576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088" y="1484313"/>
            <a:ext cx="8066087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СОЗДАЮТСЯ:</a:t>
            </a:r>
            <a:r>
              <a:rPr lang="ru-RU" dirty="0"/>
              <a:t>   по инициативе работодателя и (или) работников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088" y="2276475"/>
            <a:ext cx="8066087" cy="923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СОСТАВ</a:t>
            </a:r>
            <a:r>
              <a:rPr lang="ru-RU" b="1" dirty="0"/>
              <a:t>:   </a:t>
            </a:r>
            <a:r>
              <a:rPr lang="ru-RU" dirty="0"/>
              <a:t>на паритетной основе входят представители работодателя и представители выборного органа первичной профсоюзной организации или иного представительного органа работников.</a:t>
            </a:r>
          </a:p>
        </p:txBody>
      </p:sp>
      <p:sp>
        <p:nvSpPr>
          <p:cNvPr id="27655" name="Line 66"/>
          <p:cNvSpPr>
            <a:spLocks noChangeShapeType="1"/>
          </p:cNvSpPr>
          <p:nvPr/>
        </p:nvSpPr>
        <p:spPr bwMode="auto">
          <a:xfrm>
            <a:off x="468313" y="765175"/>
            <a:ext cx="0" cy="4392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32"/>
          <p:cNvSpPr>
            <a:spLocks noChangeShapeType="1"/>
          </p:cNvSpPr>
          <p:nvPr/>
        </p:nvSpPr>
        <p:spPr bwMode="auto">
          <a:xfrm>
            <a:off x="468313" y="765175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Line 32"/>
          <p:cNvSpPr>
            <a:spLocks noChangeShapeType="1"/>
          </p:cNvSpPr>
          <p:nvPr/>
        </p:nvSpPr>
        <p:spPr bwMode="auto">
          <a:xfrm>
            <a:off x="468313" y="1700213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8" name="Line 32"/>
          <p:cNvSpPr>
            <a:spLocks noChangeShapeType="1"/>
          </p:cNvSpPr>
          <p:nvPr/>
        </p:nvSpPr>
        <p:spPr bwMode="auto">
          <a:xfrm>
            <a:off x="468313" y="2781300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9" name="Line 32"/>
          <p:cNvSpPr>
            <a:spLocks noChangeShapeType="1"/>
          </p:cNvSpPr>
          <p:nvPr/>
        </p:nvSpPr>
        <p:spPr bwMode="auto">
          <a:xfrm>
            <a:off x="468313" y="5157788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60350"/>
            <a:ext cx="7772400" cy="1008063"/>
          </a:xfrm>
          <a:gradFill rotWithShape="0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НОРМАТИВНО-ПРАВОВАЯ ОСНОВА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ОРГАНИЗАЦИИ ОБУЧЕНИЯ РАБОТНИКОВ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ОХРАНЕ ТРУДА</a:t>
            </a:r>
            <a:r>
              <a:rPr lang="ru-RU" sz="1800" smtClean="0"/>
              <a:t> 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3850" y="3236913"/>
            <a:ext cx="82804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Порядок обучения по охране труда и проверки знаний требований охраны труда работников организаций. </a:t>
            </a:r>
            <a:r>
              <a:rPr lang="ru-RU" sz="1600" b="1" i="1"/>
              <a:t>Утв. пост. Минтруда России и Минобразования России от 13 января 2003 г. № 1/29</a:t>
            </a:r>
            <a:r>
              <a:rPr lang="ru-RU" sz="2000"/>
              <a:t> 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23850" y="4549775"/>
            <a:ext cx="8280400" cy="64611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ГОСТ 12.0.004-90 «ССБТ. Организация обучения безопасности труда. Общие положения»</a:t>
            </a:r>
            <a:r>
              <a:rPr lang="ru-RU"/>
              <a:t> 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323850" y="1412875"/>
            <a:ext cx="8280400" cy="7191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Трудовой кодекс РФ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ст. 212, 76, 214, 219, 225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323850" y="5589588"/>
            <a:ext cx="8064500" cy="9080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Методические рекомендации по разработке государственных </a:t>
            </a:r>
          </a:p>
          <a:p>
            <a:r>
              <a:rPr lang="ru-RU" b="1"/>
              <a:t>нормативных  требований охраны труда. </a:t>
            </a:r>
          </a:p>
          <a:p>
            <a:r>
              <a:rPr lang="ru-RU" sz="1600" b="1" i="1"/>
              <a:t>Утв.пост. Минтруда России от 17 декабря 2002 г. № 80 (Раздел </a:t>
            </a:r>
            <a:r>
              <a:rPr lang="en-US" sz="1600" b="1" i="1"/>
              <a:t>V</a:t>
            </a:r>
            <a:r>
              <a:rPr lang="ru-RU" sz="1600" b="1" i="1"/>
              <a:t>)</a:t>
            </a:r>
            <a:endParaRPr lang="ru-RU" b="1"/>
          </a:p>
        </p:txBody>
      </p:sp>
      <p:pic>
        <p:nvPicPr>
          <p:cNvPr id="28679" name="Picture 8" descr="i?id=50433096-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908050"/>
            <a:ext cx="1238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9" descr="i?id=53641557-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15888"/>
            <a:ext cx="1171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0" descr="i?id=173473955-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2075" y="5157788"/>
            <a:ext cx="14319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2349500"/>
            <a:ext cx="8280400" cy="7191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Федеральный закон от 29.12.2012 № 273-ФЗ «Об образовании в РФ»</a:t>
            </a:r>
          </a:p>
          <a:p>
            <a:pPr>
              <a:defRPr/>
            </a:pPr>
            <a:r>
              <a:rPr lang="ru-RU" sz="16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П.10 ст. 48 «</a:t>
            </a:r>
            <a:r>
              <a:rPr lang="ru-RU" sz="1600" b="1" i="1">
                <a:solidFill>
                  <a:srgbClr val="000066"/>
                </a:solidFill>
                <a:latin typeface="Arial" pitchFamily="34" charset="0"/>
              </a:rPr>
              <a:t>Обязанности и ответственность педагогических работников»</a:t>
            </a:r>
            <a:endParaRPr lang="ru-RU" sz="1600" b="1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76200" y="107950"/>
            <a:ext cx="8997950" cy="719138"/>
            <a:chOff x="48" y="144"/>
            <a:chExt cx="5668" cy="453"/>
          </a:xfrm>
        </p:grpSpPr>
        <p:sp>
          <p:nvSpPr>
            <p:cNvPr id="29761" name="Text Box 3"/>
            <p:cNvSpPr txBox="1">
              <a:spLocks noChangeArrowheads="1"/>
            </p:cNvSpPr>
            <p:nvPr/>
          </p:nvSpPr>
          <p:spPr bwMode="auto">
            <a:xfrm>
              <a:off x="104" y="151"/>
              <a:ext cx="55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000" b="1"/>
                <a:t>Структурная схема процесса обучения работников по охране труда</a:t>
              </a:r>
            </a:p>
            <a:p>
              <a:pPr algn="ctr"/>
              <a:r>
                <a:rPr lang="ru-RU" sz="2000" b="1"/>
                <a:t> (служащих и рабочих)</a:t>
              </a:r>
            </a:p>
          </p:txBody>
        </p:sp>
        <p:sp>
          <p:nvSpPr>
            <p:cNvPr id="29762" name="Rectangle 4"/>
            <p:cNvSpPr>
              <a:spLocks noChangeArrowheads="1"/>
            </p:cNvSpPr>
            <p:nvPr/>
          </p:nvSpPr>
          <p:spPr bwMode="auto">
            <a:xfrm>
              <a:off x="48" y="144"/>
              <a:ext cx="5668" cy="453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6057900" y="1304925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Инструктаж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по охране труда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0" y="1141413"/>
            <a:ext cx="42545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Специальное обучение по охране труда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по соответствующей программе,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утвержденной руководителем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организации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26988" y="1141413"/>
            <a:ext cx="421005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4410075" y="5929313"/>
            <a:ext cx="4581525" cy="900112"/>
            <a:chOff x="2572" y="3726"/>
            <a:chExt cx="2886" cy="567"/>
          </a:xfrm>
        </p:grpSpPr>
        <p:sp>
          <p:nvSpPr>
            <p:cNvPr id="29759" name="Text Box 9"/>
            <p:cNvSpPr txBox="1">
              <a:spLocks noChangeArrowheads="1"/>
            </p:cNvSpPr>
            <p:nvPr/>
          </p:nvSpPr>
          <p:spPr bwMode="auto">
            <a:xfrm>
              <a:off x="2573" y="3744"/>
              <a:ext cx="288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Устная проверка знаний и практических</a:t>
              </a:r>
            </a:p>
            <a:p>
              <a:pPr algn="ctr"/>
              <a:r>
                <a:rPr lang="ru-RU" sz="1600" b="1"/>
                <a:t>навыков применения безопасных приемов</a:t>
              </a:r>
            </a:p>
            <a:p>
              <a:pPr algn="ctr"/>
              <a:r>
                <a:rPr lang="ru-RU" sz="1600" b="1"/>
                <a:t>и методов выполнения работ</a:t>
              </a:r>
            </a:p>
          </p:txBody>
        </p:sp>
        <p:sp>
          <p:nvSpPr>
            <p:cNvPr id="29760" name="Rectangle 10"/>
            <p:cNvSpPr>
              <a:spLocks noChangeArrowheads="1"/>
            </p:cNvSpPr>
            <p:nvPr/>
          </p:nvSpPr>
          <p:spPr bwMode="auto">
            <a:xfrm>
              <a:off x="2572" y="3726"/>
              <a:ext cx="2879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03" name="Group 11"/>
          <p:cNvGrpSpPr>
            <a:grpSpLocks/>
          </p:cNvGrpSpPr>
          <p:nvPr/>
        </p:nvGrpSpPr>
        <p:grpSpPr bwMode="auto">
          <a:xfrm>
            <a:off x="-9525" y="4411663"/>
            <a:ext cx="4013200" cy="539750"/>
            <a:chOff x="-20" y="3192"/>
            <a:chExt cx="2528" cy="340"/>
          </a:xfrm>
        </p:grpSpPr>
        <p:grpSp>
          <p:nvGrpSpPr>
            <p:cNvPr id="29747" name="Group 12"/>
            <p:cNvGrpSpPr>
              <a:grpSpLocks/>
            </p:cNvGrpSpPr>
            <p:nvPr/>
          </p:nvGrpSpPr>
          <p:grpSpPr bwMode="auto">
            <a:xfrm>
              <a:off x="-20" y="3192"/>
              <a:ext cx="625" cy="340"/>
              <a:chOff x="-20" y="3192"/>
              <a:chExt cx="625" cy="340"/>
            </a:xfrm>
          </p:grpSpPr>
          <p:sp>
            <p:nvSpPr>
              <p:cNvPr id="29757" name="Text Box 13"/>
              <p:cNvSpPr txBox="1">
                <a:spLocks noChangeArrowheads="1"/>
              </p:cNvSpPr>
              <p:nvPr/>
            </p:nvSpPr>
            <p:spPr bwMode="auto">
              <a:xfrm>
                <a:off x="-20" y="3193"/>
                <a:ext cx="625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ПЕРВИЧ-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29758" name="Rectangle 14"/>
              <p:cNvSpPr>
                <a:spLocks noChangeArrowheads="1"/>
              </p:cNvSpPr>
              <p:nvPr/>
            </p:nvSpPr>
            <p:spPr bwMode="auto">
              <a:xfrm>
                <a:off x="0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9748" name="Group 15"/>
            <p:cNvGrpSpPr>
              <a:grpSpLocks/>
            </p:cNvGrpSpPr>
            <p:nvPr/>
          </p:nvGrpSpPr>
          <p:grpSpPr bwMode="auto">
            <a:xfrm>
              <a:off x="603" y="3192"/>
              <a:ext cx="624" cy="340"/>
              <a:chOff x="600" y="3192"/>
              <a:chExt cx="624" cy="340"/>
            </a:xfrm>
          </p:grpSpPr>
          <p:sp>
            <p:nvSpPr>
              <p:cNvPr id="29755" name="Text Box 16"/>
              <p:cNvSpPr txBox="1">
                <a:spLocks noChangeArrowheads="1"/>
              </p:cNvSpPr>
              <p:nvPr/>
            </p:nvSpPr>
            <p:spPr bwMode="auto">
              <a:xfrm>
                <a:off x="600" y="3194"/>
                <a:ext cx="6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ОЧЕРЕД-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29756" name="Rectangle 17"/>
              <p:cNvSpPr>
                <a:spLocks noChangeArrowheads="1"/>
              </p:cNvSpPr>
              <p:nvPr/>
            </p:nvSpPr>
            <p:spPr bwMode="auto">
              <a:xfrm>
                <a:off x="633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9749" name="Group 18"/>
            <p:cNvGrpSpPr>
              <a:grpSpLocks/>
            </p:cNvGrpSpPr>
            <p:nvPr/>
          </p:nvGrpSpPr>
          <p:grpSpPr bwMode="auto">
            <a:xfrm>
              <a:off x="1256" y="3192"/>
              <a:ext cx="631" cy="340"/>
              <a:chOff x="1256" y="3192"/>
              <a:chExt cx="631" cy="340"/>
            </a:xfrm>
          </p:grpSpPr>
          <p:sp>
            <p:nvSpPr>
              <p:cNvPr id="29753" name="Text Box 19"/>
              <p:cNvSpPr txBox="1">
                <a:spLocks noChangeArrowheads="1"/>
              </p:cNvSpPr>
              <p:nvPr/>
            </p:nvSpPr>
            <p:spPr bwMode="auto">
              <a:xfrm>
                <a:off x="1256" y="3194"/>
                <a:ext cx="63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b="1"/>
                  <a:t>ВНЕОЧЕ-</a:t>
                </a:r>
              </a:p>
              <a:p>
                <a:r>
                  <a:rPr lang="ru-RU" sz="1400" b="1"/>
                  <a:t>РЕДНАЯ</a:t>
                </a:r>
              </a:p>
            </p:txBody>
          </p:sp>
          <p:sp>
            <p:nvSpPr>
              <p:cNvPr id="29754" name="Rectangle 20"/>
              <p:cNvSpPr>
                <a:spLocks noChangeArrowheads="1"/>
              </p:cNvSpPr>
              <p:nvPr/>
            </p:nvSpPr>
            <p:spPr bwMode="auto">
              <a:xfrm>
                <a:off x="1273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9750" name="Group 21"/>
            <p:cNvGrpSpPr>
              <a:grpSpLocks/>
            </p:cNvGrpSpPr>
            <p:nvPr/>
          </p:nvGrpSpPr>
          <p:grpSpPr bwMode="auto">
            <a:xfrm>
              <a:off x="1876" y="3192"/>
              <a:ext cx="632" cy="340"/>
              <a:chOff x="1897" y="3192"/>
              <a:chExt cx="632" cy="340"/>
            </a:xfrm>
          </p:grpSpPr>
          <p:sp>
            <p:nvSpPr>
              <p:cNvPr id="29751" name="Text Box 22"/>
              <p:cNvSpPr txBox="1">
                <a:spLocks noChangeArrowheads="1"/>
              </p:cNvSpPr>
              <p:nvPr/>
            </p:nvSpPr>
            <p:spPr bwMode="auto">
              <a:xfrm>
                <a:off x="1897" y="3192"/>
                <a:ext cx="63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ПОВТОР-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29752" name="Rectangle 23"/>
              <p:cNvSpPr>
                <a:spLocks noChangeArrowheads="1"/>
              </p:cNvSpPr>
              <p:nvPr/>
            </p:nvSpPr>
            <p:spPr bwMode="auto">
              <a:xfrm>
                <a:off x="1929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9704" name="Group 24"/>
          <p:cNvGrpSpPr>
            <a:grpSpLocks/>
          </p:cNvGrpSpPr>
          <p:nvPr/>
        </p:nvGrpSpPr>
        <p:grpSpPr bwMode="auto">
          <a:xfrm>
            <a:off x="4019550" y="5041900"/>
            <a:ext cx="992188" cy="539750"/>
            <a:chOff x="-20" y="3192"/>
            <a:chExt cx="625" cy="340"/>
          </a:xfrm>
        </p:grpSpPr>
        <p:sp>
          <p:nvSpPr>
            <p:cNvPr id="29745" name="Text Box 25"/>
            <p:cNvSpPr txBox="1">
              <a:spLocks noChangeArrowheads="1"/>
            </p:cNvSpPr>
            <p:nvPr/>
          </p:nvSpPr>
          <p:spPr bwMode="auto">
            <a:xfrm>
              <a:off x="-20" y="3193"/>
              <a:ext cx="62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ПЕРВИЧ-</a:t>
              </a:r>
            </a:p>
            <a:p>
              <a:pPr algn="ctr"/>
              <a:r>
                <a:rPr lang="ru-RU" sz="1400" b="1"/>
                <a:t>НЫЙ</a:t>
              </a:r>
            </a:p>
          </p:txBody>
        </p:sp>
        <p:sp>
          <p:nvSpPr>
            <p:cNvPr id="29746" name="Rectangle 26"/>
            <p:cNvSpPr>
              <a:spLocks noChangeArrowheads="1"/>
            </p:cNvSpPr>
            <p:nvPr/>
          </p:nvSpPr>
          <p:spPr bwMode="auto">
            <a:xfrm>
              <a:off x="0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05" name="Group 27"/>
          <p:cNvGrpSpPr>
            <a:grpSpLocks/>
          </p:cNvGrpSpPr>
          <p:nvPr/>
        </p:nvGrpSpPr>
        <p:grpSpPr bwMode="auto">
          <a:xfrm>
            <a:off x="5200650" y="5041900"/>
            <a:ext cx="904875" cy="539750"/>
            <a:chOff x="630" y="3192"/>
            <a:chExt cx="570" cy="340"/>
          </a:xfrm>
        </p:grpSpPr>
        <p:sp>
          <p:nvSpPr>
            <p:cNvPr id="29743" name="Text Box 28"/>
            <p:cNvSpPr txBox="1">
              <a:spLocks noChangeArrowheads="1"/>
            </p:cNvSpPr>
            <p:nvPr/>
          </p:nvSpPr>
          <p:spPr bwMode="auto">
            <a:xfrm>
              <a:off x="630" y="3194"/>
              <a:ext cx="5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СТАЖИ-</a:t>
              </a:r>
            </a:p>
            <a:p>
              <a:pPr algn="ctr"/>
              <a:r>
                <a:rPr lang="ru-RU" sz="1400" b="1"/>
                <a:t>РОВКА</a:t>
              </a:r>
            </a:p>
          </p:txBody>
        </p:sp>
        <p:sp>
          <p:nvSpPr>
            <p:cNvPr id="29744" name="Rectangle 29"/>
            <p:cNvSpPr>
              <a:spLocks noChangeArrowheads="1"/>
            </p:cNvSpPr>
            <p:nvPr/>
          </p:nvSpPr>
          <p:spPr bwMode="auto">
            <a:xfrm>
              <a:off x="633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06" name="Group 30"/>
          <p:cNvGrpSpPr>
            <a:grpSpLocks/>
          </p:cNvGrpSpPr>
          <p:nvPr/>
        </p:nvGrpSpPr>
        <p:grpSpPr bwMode="auto">
          <a:xfrm>
            <a:off x="7207250" y="5041900"/>
            <a:ext cx="1001713" cy="539750"/>
            <a:chOff x="1256" y="3192"/>
            <a:chExt cx="631" cy="340"/>
          </a:xfrm>
        </p:grpSpPr>
        <p:sp>
          <p:nvSpPr>
            <p:cNvPr id="29741" name="Text Box 31"/>
            <p:cNvSpPr txBox="1">
              <a:spLocks noChangeArrowheads="1"/>
            </p:cNvSpPr>
            <p:nvPr/>
          </p:nvSpPr>
          <p:spPr bwMode="auto">
            <a:xfrm>
              <a:off x="1256" y="3194"/>
              <a:ext cx="63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/>
                <a:t>ВНЕПЛА-</a:t>
              </a:r>
            </a:p>
            <a:p>
              <a:r>
                <a:rPr lang="ru-RU" sz="1400" b="1"/>
                <a:t>НОВЫЙ</a:t>
              </a:r>
            </a:p>
          </p:txBody>
        </p:sp>
        <p:sp>
          <p:nvSpPr>
            <p:cNvPr id="29742" name="Rectangle 32"/>
            <p:cNvSpPr>
              <a:spLocks noChangeArrowheads="1"/>
            </p:cNvSpPr>
            <p:nvPr/>
          </p:nvSpPr>
          <p:spPr bwMode="auto">
            <a:xfrm>
              <a:off x="1273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07" name="Group 33"/>
          <p:cNvGrpSpPr>
            <a:grpSpLocks/>
          </p:cNvGrpSpPr>
          <p:nvPr/>
        </p:nvGrpSpPr>
        <p:grpSpPr bwMode="auto">
          <a:xfrm>
            <a:off x="8207375" y="5041900"/>
            <a:ext cx="900113" cy="539750"/>
            <a:chOff x="1929" y="3192"/>
            <a:chExt cx="567" cy="340"/>
          </a:xfrm>
        </p:grpSpPr>
        <p:sp>
          <p:nvSpPr>
            <p:cNvPr id="29739" name="Text Box 34"/>
            <p:cNvSpPr txBox="1">
              <a:spLocks noChangeArrowheads="1"/>
            </p:cNvSpPr>
            <p:nvPr/>
          </p:nvSpPr>
          <p:spPr bwMode="auto">
            <a:xfrm>
              <a:off x="1981" y="3192"/>
              <a:ext cx="4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ЦЕЛЕ-</a:t>
              </a:r>
            </a:p>
            <a:p>
              <a:pPr algn="ctr"/>
              <a:r>
                <a:rPr lang="ru-RU" sz="1400" b="1"/>
                <a:t>ВОЙ</a:t>
              </a:r>
            </a:p>
          </p:txBody>
        </p:sp>
        <p:sp>
          <p:nvSpPr>
            <p:cNvPr id="29740" name="Rectangle 35"/>
            <p:cNvSpPr>
              <a:spLocks noChangeArrowheads="1"/>
            </p:cNvSpPr>
            <p:nvPr/>
          </p:nvSpPr>
          <p:spPr bwMode="auto">
            <a:xfrm>
              <a:off x="1929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08" name="Group 36"/>
          <p:cNvGrpSpPr>
            <a:grpSpLocks/>
          </p:cNvGrpSpPr>
          <p:nvPr/>
        </p:nvGrpSpPr>
        <p:grpSpPr bwMode="auto">
          <a:xfrm>
            <a:off x="6213475" y="5041900"/>
            <a:ext cx="1003300" cy="539750"/>
            <a:chOff x="1897" y="3192"/>
            <a:chExt cx="632" cy="340"/>
          </a:xfrm>
        </p:grpSpPr>
        <p:sp>
          <p:nvSpPr>
            <p:cNvPr id="29737" name="Text Box 37"/>
            <p:cNvSpPr txBox="1">
              <a:spLocks noChangeArrowheads="1"/>
            </p:cNvSpPr>
            <p:nvPr/>
          </p:nvSpPr>
          <p:spPr bwMode="auto">
            <a:xfrm>
              <a:off x="1897" y="3192"/>
              <a:ext cx="6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ПОВТОР-</a:t>
              </a:r>
            </a:p>
            <a:p>
              <a:pPr algn="ctr"/>
              <a:r>
                <a:rPr lang="ru-RU" sz="1400" b="1"/>
                <a:t>НЫЙ</a:t>
              </a:r>
            </a:p>
          </p:txBody>
        </p:sp>
        <p:sp>
          <p:nvSpPr>
            <p:cNvPr id="29738" name="Rectangle 38"/>
            <p:cNvSpPr>
              <a:spLocks noChangeArrowheads="1"/>
            </p:cNvSpPr>
            <p:nvPr/>
          </p:nvSpPr>
          <p:spPr bwMode="auto">
            <a:xfrm>
              <a:off x="1929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9709" name="Group 39"/>
          <p:cNvGrpSpPr>
            <a:grpSpLocks/>
          </p:cNvGrpSpPr>
          <p:nvPr/>
        </p:nvGrpSpPr>
        <p:grpSpPr bwMode="auto">
          <a:xfrm>
            <a:off x="4795838" y="2447925"/>
            <a:ext cx="4322762" cy="1554163"/>
            <a:chOff x="3051" y="1778"/>
            <a:chExt cx="2723" cy="979"/>
          </a:xfrm>
        </p:grpSpPr>
        <p:sp>
          <p:nvSpPr>
            <p:cNvPr id="29733" name="Text Box 40"/>
            <p:cNvSpPr txBox="1">
              <a:spLocks noChangeArrowheads="1"/>
            </p:cNvSpPr>
            <p:nvPr/>
          </p:nvSpPr>
          <p:spPr bwMode="auto">
            <a:xfrm>
              <a:off x="3778" y="1778"/>
              <a:ext cx="1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solidFill>
                    <a:schemeClr val="accent2"/>
                  </a:solidFill>
                </a:rPr>
                <a:t>На рабочем месте</a:t>
              </a:r>
            </a:p>
          </p:txBody>
        </p:sp>
        <p:sp>
          <p:nvSpPr>
            <p:cNvPr id="29734" name="Text Box 41"/>
            <p:cNvSpPr txBox="1">
              <a:spLocks noChangeArrowheads="1"/>
            </p:cNvSpPr>
            <p:nvPr/>
          </p:nvSpPr>
          <p:spPr bwMode="auto">
            <a:xfrm>
              <a:off x="3054" y="1996"/>
              <a:ext cx="2720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ru-RU" sz="1400" b="1"/>
                <a:t> ознакомление с опасными и вредными</a:t>
              </a:r>
            </a:p>
            <a:p>
              <a:pPr>
                <a:buFont typeface="Wingdings" pitchFamily="2" charset="2"/>
                <a:buNone/>
              </a:pPr>
              <a:r>
                <a:rPr lang="ru-RU" sz="1400" b="1"/>
                <a:t>   производственными факторами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/>
                <a:t>  изучение локальных нормативных актов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/>
                <a:t>  обучение применению безопасных приемов</a:t>
              </a:r>
            </a:p>
            <a:p>
              <a:pPr>
                <a:buFont typeface="Wingdings" pitchFamily="2" charset="2"/>
                <a:buNone/>
              </a:pPr>
              <a:r>
                <a:rPr lang="ru-RU" sz="1400" b="1"/>
                <a:t>    и методов выполнения работ</a:t>
              </a:r>
            </a:p>
          </p:txBody>
        </p:sp>
        <p:sp>
          <p:nvSpPr>
            <p:cNvPr id="29735" name="Rectangle 42"/>
            <p:cNvSpPr>
              <a:spLocks noChangeArrowheads="1"/>
            </p:cNvSpPr>
            <p:nvPr/>
          </p:nvSpPr>
          <p:spPr bwMode="auto">
            <a:xfrm>
              <a:off x="3051" y="1782"/>
              <a:ext cx="2720" cy="97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36" name="Freeform 43"/>
            <p:cNvSpPr>
              <a:spLocks/>
            </p:cNvSpPr>
            <p:nvPr/>
          </p:nvSpPr>
          <p:spPr bwMode="auto">
            <a:xfrm>
              <a:off x="3737" y="1780"/>
              <a:ext cx="1359" cy="223"/>
            </a:xfrm>
            <a:custGeom>
              <a:avLst/>
              <a:gdLst>
                <a:gd name="T0" fmla="*/ 3 w 1359"/>
                <a:gd name="T1" fmla="*/ 0 h 223"/>
                <a:gd name="T2" fmla="*/ 0 w 1359"/>
                <a:gd name="T3" fmla="*/ 223 h 223"/>
                <a:gd name="T4" fmla="*/ 1359 w 1359"/>
                <a:gd name="T5" fmla="*/ 223 h 223"/>
                <a:gd name="T6" fmla="*/ 1359 w 1359"/>
                <a:gd name="T7" fmla="*/ 0 h 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9"/>
                <a:gd name="T13" fmla="*/ 0 h 223"/>
                <a:gd name="T14" fmla="*/ 1359 w 1359"/>
                <a:gd name="T15" fmla="*/ 223 h 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9" h="223">
                  <a:moveTo>
                    <a:pt x="3" y="0"/>
                  </a:moveTo>
                  <a:lnTo>
                    <a:pt x="0" y="223"/>
                  </a:lnTo>
                  <a:lnTo>
                    <a:pt x="1359" y="223"/>
                  </a:lnTo>
                  <a:lnTo>
                    <a:pt x="1359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710" name="Group 44"/>
          <p:cNvGrpSpPr>
            <a:grpSpLocks/>
          </p:cNvGrpSpPr>
          <p:nvPr/>
        </p:nvGrpSpPr>
        <p:grpSpPr bwMode="auto">
          <a:xfrm>
            <a:off x="342900" y="3109913"/>
            <a:ext cx="3238500" cy="900112"/>
            <a:chOff x="48" y="3244"/>
            <a:chExt cx="2040" cy="567"/>
          </a:xfrm>
        </p:grpSpPr>
        <p:sp>
          <p:nvSpPr>
            <p:cNvPr id="29731" name="Text Box 45"/>
            <p:cNvSpPr txBox="1">
              <a:spLocks noChangeArrowheads="1"/>
            </p:cNvSpPr>
            <p:nvPr/>
          </p:nvSpPr>
          <p:spPr bwMode="auto">
            <a:xfrm>
              <a:off x="63" y="3337"/>
              <a:ext cx="20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Проверка знаний требований</a:t>
              </a:r>
            </a:p>
            <a:p>
              <a:pPr algn="ctr"/>
              <a:r>
                <a:rPr lang="ru-RU" sz="1600" b="1"/>
                <a:t>охраны труда</a:t>
              </a:r>
            </a:p>
          </p:txBody>
        </p:sp>
        <p:sp>
          <p:nvSpPr>
            <p:cNvPr id="29732" name="Rectangle 46"/>
            <p:cNvSpPr>
              <a:spLocks noChangeArrowheads="1"/>
            </p:cNvSpPr>
            <p:nvPr/>
          </p:nvSpPr>
          <p:spPr bwMode="auto">
            <a:xfrm>
              <a:off x="48" y="3244"/>
              <a:ext cx="2040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11" name="Text Box 47"/>
          <p:cNvSpPr txBox="1">
            <a:spLocks noChangeArrowheads="1"/>
          </p:cNvSpPr>
          <p:nvPr/>
        </p:nvSpPr>
        <p:spPr bwMode="auto">
          <a:xfrm>
            <a:off x="3378200" y="2516188"/>
            <a:ext cx="127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chemeClr val="accent2"/>
                </a:solidFill>
              </a:rPr>
              <a:t>ВВОДНЫЙ</a:t>
            </a:r>
          </a:p>
        </p:txBody>
      </p:sp>
      <p:sp>
        <p:nvSpPr>
          <p:cNvPr id="29712" name="Rectangle 48"/>
          <p:cNvSpPr>
            <a:spLocks noChangeArrowheads="1"/>
          </p:cNvSpPr>
          <p:nvPr/>
        </p:nvSpPr>
        <p:spPr bwMode="auto">
          <a:xfrm>
            <a:off x="3375025" y="2457450"/>
            <a:ext cx="1258888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3" name="Rectangle 49"/>
          <p:cNvSpPr>
            <a:spLocks noChangeArrowheads="1"/>
          </p:cNvSpPr>
          <p:nvPr/>
        </p:nvSpPr>
        <p:spPr bwMode="auto">
          <a:xfrm>
            <a:off x="5029200" y="1143000"/>
            <a:ext cx="408305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4" name="Line 50"/>
          <p:cNvSpPr>
            <a:spLocks noChangeShapeType="1"/>
          </p:cNvSpPr>
          <p:nvPr/>
        </p:nvSpPr>
        <p:spPr bwMode="auto">
          <a:xfrm flipH="1">
            <a:off x="2057400" y="8382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51"/>
          <p:cNvSpPr>
            <a:spLocks noChangeShapeType="1"/>
          </p:cNvSpPr>
          <p:nvPr/>
        </p:nvSpPr>
        <p:spPr bwMode="auto">
          <a:xfrm>
            <a:off x="5562600" y="8382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6" name="Line 52"/>
          <p:cNvSpPr>
            <a:spLocks noChangeShapeType="1"/>
          </p:cNvSpPr>
          <p:nvPr/>
        </p:nvSpPr>
        <p:spPr bwMode="auto">
          <a:xfrm>
            <a:off x="2058988" y="211137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Freeform 53"/>
          <p:cNvSpPr>
            <a:spLocks/>
          </p:cNvSpPr>
          <p:nvPr/>
        </p:nvSpPr>
        <p:spPr bwMode="auto">
          <a:xfrm>
            <a:off x="474663" y="3997325"/>
            <a:ext cx="452437" cy="414338"/>
          </a:xfrm>
          <a:custGeom>
            <a:avLst/>
            <a:gdLst>
              <a:gd name="T0" fmla="*/ 2147483647 w 285"/>
              <a:gd name="T1" fmla="*/ 0 h 261"/>
              <a:gd name="T2" fmla="*/ 0 w 285"/>
              <a:gd name="T3" fmla="*/ 2147483647 h 261"/>
              <a:gd name="T4" fmla="*/ 0 60000 65536"/>
              <a:gd name="T5" fmla="*/ 0 60000 65536"/>
              <a:gd name="T6" fmla="*/ 0 w 285"/>
              <a:gd name="T7" fmla="*/ 0 h 261"/>
              <a:gd name="T8" fmla="*/ 285 w 285"/>
              <a:gd name="T9" fmla="*/ 261 h 2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" h="261">
                <a:moveTo>
                  <a:pt x="285" y="0"/>
                </a:moveTo>
                <a:lnTo>
                  <a:pt x="0" y="261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Freeform 54"/>
          <p:cNvSpPr>
            <a:spLocks/>
          </p:cNvSpPr>
          <p:nvPr/>
        </p:nvSpPr>
        <p:spPr bwMode="auto">
          <a:xfrm>
            <a:off x="1508125" y="4021138"/>
            <a:ext cx="1588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147483647 h 246"/>
              <a:gd name="T4" fmla="*/ 0 60000 65536"/>
              <a:gd name="T5" fmla="*/ 0 60000 65536"/>
              <a:gd name="T6" fmla="*/ 0 w 1"/>
              <a:gd name="T7" fmla="*/ 0 h 246"/>
              <a:gd name="T8" fmla="*/ 1 w 1"/>
              <a:gd name="T9" fmla="*/ 246 h 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9" name="Freeform 55"/>
          <p:cNvSpPr>
            <a:spLocks/>
          </p:cNvSpPr>
          <p:nvPr/>
        </p:nvSpPr>
        <p:spPr bwMode="auto">
          <a:xfrm>
            <a:off x="2490788" y="4025900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147483647 h 246"/>
              <a:gd name="T4" fmla="*/ 0 60000 65536"/>
              <a:gd name="T5" fmla="*/ 0 60000 65536"/>
              <a:gd name="T6" fmla="*/ 0 w 1"/>
              <a:gd name="T7" fmla="*/ 0 h 246"/>
              <a:gd name="T8" fmla="*/ 1 w 1"/>
              <a:gd name="T9" fmla="*/ 246 h 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Freeform 56"/>
          <p:cNvSpPr>
            <a:spLocks/>
          </p:cNvSpPr>
          <p:nvPr/>
        </p:nvSpPr>
        <p:spPr bwMode="auto">
          <a:xfrm>
            <a:off x="3051175" y="4008438"/>
            <a:ext cx="439738" cy="392112"/>
          </a:xfrm>
          <a:custGeom>
            <a:avLst/>
            <a:gdLst>
              <a:gd name="T0" fmla="*/ 0 w 277"/>
              <a:gd name="T1" fmla="*/ 0 h 247"/>
              <a:gd name="T2" fmla="*/ 2147483647 w 277"/>
              <a:gd name="T3" fmla="*/ 2147483647 h 247"/>
              <a:gd name="T4" fmla="*/ 0 60000 65536"/>
              <a:gd name="T5" fmla="*/ 0 60000 65536"/>
              <a:gd name="T6" fmla="*/ 0 w 277"/>
              <a:gd name="T7" fmla="*/ 0 h 247"/>
              <a:gd name="T8" fmla="*/ 277 w 277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7" h="247">
                <a:moveTo>
                  <a:pt x="0" y="0"/>
                </a:moveTo>
                <a:lnTo>
                  <a:pt x="277" y="24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Freeform 57"/>
          <p:cNvSpPr>
            <a:spLocks/>
          </p:cNvSpPr>
          <p:nvPr/>
        </p:nvSpPr>
        <p:spPr bwMode="auto">
          <a:xfrm>
            <a:off x="4084638" y="2114550"/>
            <a:ext cx="1592262" cy="342900"/>
          </a:xfrm>
          <a:custGeom>
            <a:avLst/>
            <a:gdLst>
              <a:gd name="T0" fmla="*/ 2147483647 w 1003"/>
              <a:gd name="T1" fmla="*/ 0 h 216"/>
              <a:gd name="T2" fmla="*/ 0 w 1003"/>
              <a:gd name="T3" fmla="*/ 2147483647 h 216"/>
              <a:gd name="T4" fmla="*/ 0 60000 65536"/>
              <a:gd name="T5" fmla="*/ 0 60000 65536"/>
              <a:gd name="T6" fmla="*/ 0 w 1003"/>
              <a:gd name="T7" fmla="*/ 0 h 216"/>
              <a:gd name="T8" fmla="*/ 1003 w 1003"/>
              <a:gd name="T9" fmla="*/ 216 h 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3" h="216">
                <a:moveTo>
                  <a:pt x="1003" y="0"/>
                </a:moveTo>
                <a:lnTo>
                  <a:pt x="0" y="21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Line 58"/>
          <p:cNvSpPr>
            <a:spLocks noChangeShapeType="1"/>
          </p:cNvSpPr>
          <p:nvPr/>
        </p:nvSpPr>
        <p:spPr bwMode="auto">
          <a:xfrm>
            <a:off x="7010400" y="21113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59"/>
          <p:cNvSpPr>
            <a:spLocks noChangeShapeType="1"/>
          </p:cNvSpPr>
          <p:nvPr/>
        </p:nvSpPr>
        <p:spPr bwMode="auto">
          <a:xfrm>
            <a:off x="4953000" y="533400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Line 60"/>
          <p:cNvSpPr>
            <a:spLocks noChangeShapeType="1"/>
          </p:cNvSpPr>
          <p:nvPr/>
        </p:nvSpPr>
        <p:spPr bwMode="auto">
          <a:xfrm>
            <a:off x="6705600" y="5591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5" name="Line 61"/>
          <p:cNvSpPr>
            <a:spLocks noChangeShapeType="1"/>
          </p:cNvSpPr>
          <p:nvPr/>
        </p:nvSpPr>
        <p:spPr bwMode="auto">
          <a:xfrm>
            <a:off x="7686675" y="5591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6" name="Line 62"/>
          <p:cNvSpPr>
            <a:spLocks noChangeShapeType="1"/>
          </p:cNvSpPr>
          <p:nvPr/>
        </p:nvSpPr>
        <p:spPr bwMode="auto">
          <a:xfrm>
            <a:off x="8629650" y="55816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7" name="Line 63"/>
          <p:cNvSpPr>
            <a:spLocks noChangeShapeType="1"/>
          </p:cNvSpPr>
          <p:nvPr/>
        </p:nvSpPr>
        <p:spPr bwMode="auto">
          <a:xfrm>
            <a:off x="4572000" y="55816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8" name="Freeform 64"/>
          <p:cNvSpPr>
            <a:spLocks/>
          </p:cNvSpPr>
          <p:nvPr/>
        </p:nvSpPr>
        <p:spPr bwMode="auto">
          <a:xfrm>
            <a:off x="4505325" y="4000500"/>
            <a:ext cx="4162425" cy="1047750"/>
          </a:xfrm>
          <a:custGeom>
            <a:avLst/>
            <a:gdLst>
              <a:gd name="T0" fmla="*/ 2147483647 w 2622"/>
              <a:gd name="T1" fmla="*/ 2147483647 h 660"/>
              <a:gd name="T2" fmla="*/ 2147483647 w 2622"/>
              <a:gd name="T3" fmla="*/ 0 h 660"/>
              <a:gd name="T4" fmla="*/ 0 w 2622"/>
              <a:gd name="T5" fmla="*/ 2147483647 h 660"/>
              <a:gd name="T6" fmla="*/ 0 60000 65536"/>
              <a:gd name="T7" fmla="*/ 0 60000 65536"/>
              <a:gd name="T8" fmla="*/ 0 60000 65536"/>
              <a:gd name="T9" fmla="*/ 0 w 2622"/>
              <a:gd name="T10" fmla="*/ 0 h 660"/>
              <a:gd name="T11" fmla="*/ 2622 w 2622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2" h="660">
                <a:moveTo>
                  <a:pt x="2622" y="654"/>
                </a:moveTo>
                <a:lnTo>
                  <a:pt x="1578" y="0"/>
                </a:lnTo>
                <a:lnTo>
                  <a:pt x="0" y="6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9" name="Freeform 65"/>
          <p:cNvSpPr>
            <a:spLocks/>
          </p:cNvSpPr>
          <p:nvPr/>
        </p:nvSpPr>
        <p:spPr bwMode="auto">
          <a:xfrm>
            <a:off x="6715125" y="4010025"/>
            <a:ext cx="981075" cy="1028700"/>
          </a:xfrm>
          <a:custGeom>
            <a:avLst/>
            <a:gdLst>
              <a:gd name="T0" fmla="*/ 2147483647 w 618"/>
              <a:gd name="T1" fmla="*/ 2147483647 h 648"/>
              <a:gd name="T2" fmla="*/ 2147483647 w 618"/>
              <a:gd name="T3" fmla="*/ 0 h 648"/>
              <a:gd name="T4" fmla="*/ 0 w 618"/>
              <a:gd name="T5" fmla="*/ 2147483647 h 648"/>
              <a:gd name="T6" fmla="*/ 0 60000 65536"/>
              <a:gd name="T7" fmla="*/ 0 60000 65536"/>
              <a:gd name="T8" fmla="*/ 0 60000 65536"/>
              <a:gd name="T9" fmla="*/ 0 w 618"/>
              <a:gd name="T10" fmla="*/ 0 h 648"/>
              <a:gd name="T11" fmla="*/ 618 w 618"/>
              <a:gd name="T12" fmla="*/ 648 h 6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8" h="648">
                <a:moveTo>
                  <a:pt x="618" y="648"/>
                </a:moveTo>
                <a:lnTo>
                  <a:pt x="186" y="0"/>
                </a:lnTo>
                <a:lnTo>
                  <a:pt x="0" y="64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9730" name="Picture 66" descr="i?id=89731311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5445125"/>
            <a:ext cx="11620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326312" cy="868363"/>
          </a:xfr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ВВОДНЫЙ ИНСТРУКТАЖ</a:t>
            </a:r>
            <a:r>
              <a:rPr lang="ru-RU" sz="2800" b="1" smtClean="0">
                <a:solidFill>
                  <a:schemeClr val="accent2"/>
                </a:solidFill>
              </a:rPr>
              <a:t> </a:t>
            </a:r>
            <a:br>
              <a:rPr lang="ru-RU" sz="2800" b="1" smtClean="0">
                <a:solidFill>
                  <a:schemeClr val="accent2"/>
                </a:solidFill>
              </a:rPr>
            </a:br>
            <a:r>
              <a:rPr lang="ru-RU" sz="2800" b="1" smtClean="0">
                <a:solidFill>
                  <a:schemeClr val="accent2"/>
                </a:solidFill>
              </a:rPr>
              <a:t>проходят</a:t>
            </a:r>
            <a:endParaRPr lang="ru-RU" sz="2800" smtClean="0">
              <a:solidFill>
                <a:schemeClr val="accent2"/>
              </a:solidFill>
            </a:endParaRP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94687" cy="3889375"/>
          </a:xfrm>
          <a:gradFill rotWithShape="0">
            <a:gsLst>
              <a:gs pos="0">
                <a:srgbClr val="33CCCC"/>
              </a:gs>
              <a:gs pos="50000">
                <a:schemeClr val="bg1"/>
              </a:gs>
              <a:gs pos="100000">
                <a:srgbClr val="33CCCC"/>
              </a:gs>
            </a:gsLst>
            <a:lin ang="2700000" scaled="1"/>
          </a:gra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u"/>
              <a:defRPr/>
            </a:pPr>
            <a:endParaRPr lang="ru-RU" sz="20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u"/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Все принятые на работу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u"/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Студенты и учащиеся образовательных учреждений, прибывшие на производственную практику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u"/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Работники, направленные в служебную командировку, по прибытии на место выполнения служебного поручения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u"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Работники сторонних организаций, прибывшие для выполнения задания своего работодателя на выделенный участок организации</a:t>
            </a:r>
          </a:p>
        </p:txBody>
      </p:sp>
      <p:pic>
        <p:nvPicPr>
          <p:cNvPr id="30724" name="Picture 5" descr="Картинка 76 из 1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5157788"/>
            <a:ext cx="2190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 descr="i?id=29363952-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9429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5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5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5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5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5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5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5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5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animBg="1"/>
      <p:bldP spid="47514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76200" y="107950"/>
            <a:ext cx="8997950" cy="719138"/>
            <a:chOff x="48" y="144"/>
            <a:chExt cx="5668" cy="453"/>
          </a:xfrm>
        </p:grpSpPr>
        <p:sp>
          <p:nvSpPr>
            <p:cNvPr id="31809" name="Text Box 3"/>
            <p:cNvSpPr txBox="1">
              <a:spLocks noChangeArrowheads="1"/>
            </p:cNvSpPr>
            <p:nvPr/>
          </p:nvSpPr>
          <p:spPr bwMode="auto">
            <a:xfrm>
              <a:off x="104" y="151"/>
              <a:ext cx="55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000" b="1"/>
                <a:t>Структурная схема процесса обучения работников по охране труда</a:t>
              </a:r>
            </a:p>
            <a:p>
              <a:pPr algn="ctr"/>
              <a:r>
                <a:rPr lang="ru-RU" sz="2000" b="1"/>
                <a:t> (служащих и рабочих)</a:t>
              </a:r>
            </a:p>
          </p:txBody>
        </p:sp>
        <p:sp>
          <p:nvSpPr>
            <p:cNvPr id="31810" name="Rectangle 4"/>
            <p:cNvSpPr>
              <a:spLocks noChangeArrowheads="1"/>
            </p:cNvSpPr>
            <p:nvPr/>
          </p:nvSpPr>
          <p:spPr bwMode="auto">
            <a:xfrm>
              <a:off x="48" y="144"/>
              <a:ext cx="5668" cy="453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6057900" y="1304925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Инструктаж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по охране труда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0" y="1141413"/>
            <a:ext cx="42545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Специальное обучение по охране труда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по соответствующей программе,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утвержденной руководителем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организации</a:t>
            </a: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26988" y="1141413"/>
            <a:ext cx="421005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50" name="Group 8"/>
          <p:cNvGrpSpPr>
            <a:grpSpLocks/>
          </p:cNvGrpSpPr>
          <p:nvPr/>
        </p:nvGrpSpPr>
        <p:grpSpPr bwMode="auto">
          <a:xfrm>
            <a:off x="4410075" y="5929313"/>
            <a:ext cx="4581525" cy="900112"/>
            <a:chOff x="2572" y="3726"/>
            <a:chExt cx="2886" cy="567"/>
          </a:xfrm>
        </p:grpSpPr>
        <p:sp>
          <p:nvSpPr>
            <p:cNvPr id="31807" name="Text Box 9"/>
            <p:cNvSpPr txBox="1">
              <a:spLocks noChangeArrowheads="1"/>
            </p:cNvSpPr>
            <p:nvPr/>
          </p:nvSpPr>
          <p:spPr bwMode="auto">
            <a:xfrm>
              <a:off x="2573" y="3744"/>
              <a:ext cx="288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Устная проверка знаний и практических</a:t>
              </a:r>
            </a:p>
            <a:p>
              <a:pPr algn="ctr"/>
              <a:r>
                <a:rPr lang="ru-RU" sz="1600" b="1"/>
                <a:t>навыков применения безопасных приемов</a:t>
              </a:r>
            </a:p>
            <a:p>
              <a:pPr algn="ctr"/>
              <a:r>
                <a:rPr lang="ru-RU" sz="1600" b="1"/>
                <a:t>и методов выполнения работ</a:t>
              </a:r>
            </a:p>
          </p:txBody>
        </p:sp>
        <p:sp>
          <p:nvSpPr>
            <p:cNvPr id="31808" name="Rectangle 10"/>
            <p:cNvSpPr>
              <a:spLocks noChangeArrowheads="1"/>
            </p:cNvSpPr>
            <p:nvPr/>
          </p:nvSpPr>
          <p:spPr bwMode="auto">
            <a:xfrm>
              <a:off x="2572" y="3726"/>
              <a:ext cx="2879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51" name="Group 11"/>
          <p:cNvGrpSpPr>
            <a:grpSpLocks/>
          </p:cNvGrpSpPr>
          <p:nvPr/>
        </p:nvGrpSpPr>
        <p:grpSpPr bwMode="auto">
          <a:xfrm>
            <a:off x="-9525" y="4411663"/>
            <a:ext cx="4013200" cy="539750"/>
            <a:chOff x="-20" y="3192"/>
            <a:chExt cx="2528" cy="340"/>
          </a:xfrm>
        </p:grpSpPr>
        <p:grpSp>
          <p:nvGrpSpPr>
            <p:cNvPr id="31795" name="Group 12"/>
            <p:cNvGrpSpPr>
              <a:grpSpLocks/>
            </p:cNvGrpSpPr>
            <p:nvPr/>
          </p:nvGrpSpPr>
          <p:grpSpPr bwMode="auto">
            <a:xfrm>
              <a:off x="-20" y="3192"/>
              <a:ext cx="625" cy="340"/>
              <a:chOff x="-20" y="3192"/>
              <a:chExt cx="625" cy="340"/>
            </a:xfrm>
          </p:grpSpPr>
          <p:sp>
            <p:nvSpPr>
              <p:cNvPr id="31805" name="Text Box 13"/>
              <p:cNvSpPr txBox="1">
                <a:spLocks noChangeArrowheads="1"/>
              </p:cNvSpPr>
              <p:nvPr/>
            </p:nvSpPr>
            <p:spPr bwMode="auto">
              <a:xfrm>
                <a:off x="-20" y="3193"/>
                <a:ext cx="625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ПЕРВИЧ-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31806" name="Rectangle 14"/>
              <p:cNvSpPr>
                <a:spLocks noChangeArrowheads="1"/>
              </p:cNvSpPr>
              <p:nvPr/>
            </p:nvSpPr>
            <p:spPr bwMode="auto">
              <a:xfrm>
                <a:off x="0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96" name="Group 15"/>
            <p:cNvGrpSpPr>
              <a:grpSpLocks/>
            </p:cNvGrpSpPr>
            <p:nvPr/>
          </p:nvGrpSpPr>
          <p:grpSpPr bwMode="auto">
            <a:xfrm>
              <a:off x="603" y="3192"/>
              <a:ext cx="624" cy="340"/>
              <a:chOff x="600" y="3192"/>
              <a:chExt cx="624" cy="340"/>
            </a:xfrm>
          </p:grpSpPr>
          <p:sp>
            <p:nvSpPr>
              <p:cNvPr id="31803" name="Text Box 16"/>
              <p:cNvSpPr txBox="1">
                <a:spLocks noChangeArrowheads="1"/>
              </p:cNvSpPr>
              <p:nvPr/>
            </p:nvSpPr>
            <p:spPr bwMode="auto">
              <a:xfrm>
                <a:off x="600" y="3194"/>
                <a:ext cx="6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ОЧЕРЕД-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31804" name="Rectangle 17"/>
              <p:cNvSpPr>
                <a:spLocks noChangeArrowheads="1"/>
              </p:cNvSpPr>
              <p:nvPr/>
            </p:nvSpPr>
            <p:spPr bwMode="auto">
              <a:xfrm>
                <a:off x="633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97" name="Group 18"/>
            <p:cNvGrpSpPr>
              <a:grpSpLocks/>
            </p:cNvGrpSpPr>
            <p:nvPr/>
          </p:nvGrpSpPr>
          <p:grpSpPr bwMode="auto">
            <a:xfrm>
              <a:off x="1256" y="3192"/>
              <a:ext cx="631" cy="340"/>
              <a:chOff x="1256" y="3192"/>
              <a:chExt cx="631" cy="340"/>
            </a:xfrm>
          </p:grpSpPr>
          <p:sp>
            <p:nvSpPr>
              <p:cNvPr id="31801" name="Text Box 19"/>
              <p:cNvSpPr txBox="1">
                <a:spLocks noChangeArrowheads="1"/>
              </p:cNvSpPr>
              <p:nvPr/>
            </p:nvSpPr>
            <p:spPr bwMode="auto">
              <a:xfrm>
                <a:off x="1256" y="3194"/>
                <a:ext cx="63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b="1"/>
                  <a:t>ВНЕОЧЕ-</a:t>
                </a:r>
              </a:p>
              <a:p>
                <a:r>
                  <a:rPr lang="ru-RU" sz="1400" b="1"/>
                  <a:t>РЕДНАЯ</a:t>
                </a:r>
              </a:p>
            </p:txBody>
          </p:sp>
          <p:sp>
            <p:nvSpPr>
              <p:cNvPr id="31802" name="Rectangle 20"/>
              <p:cNvSpPr>
                <a:spLocks noChangeArrowheads="1"/>
              </p:cNvSpPr>
              <p:nvPr/>
            </p:nvSpPr>
            <p:spPr bwMode="auto">
              <a:xfrm>
                <a:off x="1273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798" name="Group 21"/>
            <p:cNvGrpSpPr>
              <a:grpSpLocks/>
            </p:cNvGrpSpPr>
            <p:nvPr/>
          </p:nvGrpSpPr>
          <p:grpSpPr bwMode="auto">
            <a:xfrm>
              <a:off x="1876" y="3192"/>
              <a:ext cx="632" cy="340"/>
              <a:chOff x="1897" y="3192"/>
              <a:chExt cx="632" cy="340"/>
            </a:xfrm>
          </p:grpSpPr>
          <p:sp>
            <p:nvSpPr>
              <p:cNvPr id="31799" name="Text Box 22"/>
              <p:cNvSpPr txBox="1">
                <a:spLocks noChangeArrowheads="1"/>
              </p:cNvSpPr>
              <p:nvPr/>
            </p:nvSpPr>
            <p:spPr bwMode="auto">
              <a:xfrm>
                <a:off x="1897" y="3192"/>
                <a:ext cx="63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ПОВТОР-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31800" name="Rectangle 23"/>
              <p:cNvSpPr>
                <a:spLocks noChangeArrowheads="1"/>
              </p:cNvSpPr>
              <p:nvPr/>
            </p:nvSpPr>
            <p:spPr bwMode="auto">
              <a:xfrm>
                <a:off x="1929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1752" name="Group 24"/>
          <p:cNvGrpSpPr>
            <a:grpSpLocks/>
          </p:cNvGrpSpPr>
          <p:nvPr/>
        </p:nvGrpSpPr>
        <p:grpSpPr bwMode="auto">
          <a:xfrm>
            <a:off x="4019550" y="5041900"/>
            <a:ext cx="992188" cy="539750"/>
            <a:chOff x="-20" y="3192"/>
            <a:chExt cx="625" cy="340"/>
          </a:xfrm>
        </p:grpSpPr>
        <p:sp>
          <p:nvSpPr>
            <p:cNvPr id="31793" name="Text Box 25"/>
            <p:cNvSpPr txBox="1">
              <a:spLocks noChangeArrowheads="1"/>
            </p:cNvSpPr>
            <p:nvPr/>
          </p:nvSpPr>
          <p:spPr bwMode="auto">
            <a:xfrm>
              <a:off x="-20" y="3193"/>
              <a:ext cx="62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>
                  <a:solidFill>
                    <a:srgbClr val="A50021"/>
                  </a:solidFill>
                </a:rPr>
                <a:t>ПЕРВИЧ-</a:t>
              </a:r>
            </a:p>
            <a:p>
              <a:pPr algn="ctr"/>
              <a:r>
                <a:rPr lang="ru-RU" sz="1400" b="1">
                  <a:solidFill>
                    <a:srgbClr val="A50021"/>
                  </a:solidFill>
                </a:rPr>
                <a:t>НЫЙ</a:t>
              </a:r>
            </a:p>
          </p:txBody>
        </p:sp>
        <p:sp>
          <p:nvSpPr>
            <p:cNvPr id="31794" name="Rectangle 26"/>
            <p:cNvSpPr>
              <a:spLocks noChangeArrowheads="1"/>
            </p:cNvSpPr>
            <p:nvPr/>
          </p:nvSpPr>
          <p:spPr bwMode="auto">
            <a:xfrm>
              <a:off x="0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53" name="Group 27"/>
          <p:cNvGrpSpPr>
            <a:grpSpLocks/>
          </p:cNvGrpSpPr>
          <p:nvPr/>
        </p:nvGrpSpPr>
        <p:grpSpPr bwMode="auto">
          <a:xfrm>
            <a:off x="5200650" y="5041900"/>
            <a:ext cx="904875" cy="539750"/>
            <a:chOff x="630" y="3192"/>
            <a:chExt cx="570" cy="340"/>
          </a:xfrm>
        </p:grpSpPr>
        <p:sp>
          <p:nvSpPr>
            <p:cNvPr id="31791" name="Text Box 28"/>
            <p:cNvSpPr txBox="1">
              <a:spLocks noChangeArrowheads="1"/>
            </p:cNvSpPr>
            <p:nvPr/>
          </p:nvSpPr>
          <p:spPr bwMode="auto">
            <a:xfrm>
              <a:off x="630" y="3194"/>
              <a:ext cx="5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СТАЖИ-</a:t>
              </a:r>
            </a:p>
            <a:p>
              <a:pPr algn="ctr"/>
              <a:r>
                <a:rPr lang="ru-RU" sz="1400" b="1"/>
                <a:t>РОВКА</a:t>
              </a:r>
            </a:p>
          </p:txBody>
        </p:sp>
        <p:sp>
          <p:nvSpPr>
            <p:cNvPr id="31792" name="Rectangle 29"/>
            <p:cNvSpPr>
              <a:spLocks noChangeArrowheads="1"/>
            </p:cNvSpPr>
            <p:nvPr/>
          </p:nvSpPr>
          <p:spPr bwMode="auto">
            <a:xfrm>
              <a:off x="633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54" name="Group 30"/>
          <p:cNvGrpSpPr>
            <a:grpSpLocks/>
          </p:cNvGrpSpPr>
          <p:nvPr/>
        </p:nvGrpSpPr>
        <p:grpSpPr bwMode="auto">
          <a:xfrm>
            <a:off x="7207250" y="5041900"/>
            <a:ext cx="1001713" cy="539750"/>
            <a:chOff x="1256" y="3192"/>
            <a:chExt cx="631" cy="340"/>
          </a:xfrm>
        </p:grpSpPr>
        <p:sp>
          <p:nvSpPr>
            <p:cNvPr id="31789" name="Text Box 31"/>
            <p:cNvSpPr txBox="1">
              <a:spLocks noChangeArrowheads="1"/>
            </p:cNvSpPr>
            <p:nvPr/>
          </p:nvSpPr>
          <p:spPr bwMode="auto">
            <a:xfrm>
              <a:off x="1256" y="3194"/>
              <a:ext cx="63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/>
                <a:t>ВНЕПЛА-</a:t>
              </a:r>
            </a:p>
            <a:p>
              <a:r>
                <a:rPr lang="ru-RU" sz="1400" b="1"/>
                <a:t>НОВЫЙ</a:t>
              </a:r>
            </a:p>
          </p:txBody>
        </p:sp>
        <p:sp>
          <p:nvSpPr>
            <p:cNvPr id="31790" name="Rectangle 32"/>
            <p:cNvSpPr>
              <a:spLocks noChangeArrowheads="1"/>
            </p:cNvSpPr>
            <p:nvPr/>
          </p:nvSpPr>
          <p:spPr bwMode="auto">
            <a:xfrm>
              <a:off x="1273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55" name="Group 33"/>
          <p:cNvGrpSpPr>
            <a:grpSpLocks/>
          </p:cNvGrpSpPr>
          <p:nvPr/>
        </p:nvGrpSpPr>
        <p:grpSpPr bwMode="auto">
          <a:xfrm>
            <a:off x="8207375" y="5041900"/>
            <a:ext cx="900113" cy="539750"/>
            <a:chOff x="1929" y="3192"/>
            <a:chExt cx="567" cy="340"/>
          </a:xfrm>
        </p:grpSpPr>
        <p:sp>
          <p:nvSpPr>
            <p:cNvPr id="31787" name="Text Box 34"/>
            <p:cNvSpPr txBox="1">
              <a:spLocks noChangeArrowheads="1"/>
            </p:cNvSpPr>
            <p:nvPr/>
          </p:nvSpPr>
          <p:spPr bwMode="auto">
            <a:xfrm>
              <a:off x="1981" y="3192"/>
              <a:ext cx="4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ЦЕЛЕ-</a:t>
              </a:r>
            </a:p>
            <a:p>
              <a:pPr algn="ctr"/>
              <a:r>
                <a:rPr lang="ru-RU" sz="1400" b="1"/>
                <a:t>ВОЙ</a:t>
              </a:r>
            </a:p>
          </p:txBody>
        </p:sp>
        <p:sp>
          <p:nvSpPr>
            <p:cNvPr id="31788" name="Rectangle 35"/>
            <p:cNvSpPr>
              <a:spLocks noChangeArrowheads="1"/>
            </p:cNvSpPr>
            <p:nvPr/>
          </p:nvSpPr>
          <p:spPr bwMode="auto">
            <a:xfrm>
              <a:off x="1929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56" name="Group 36"/>
          <p:cNvGrpSpPr>
            <a:grpSpLocks/>
          </p:cNvGrpSpPr>
          <p:nvPr/>
        </p:nvGrpSpPr>
        <p:grpSpPr bwMode="auto">
          <a:xfrm>
            <a:off x="6213475" y="5041900"/>
            <a:ext cx="1003300" cy="539750"/>
            <a:chOff x="1897" y="3192"/>
            <a:chExt cx="632" cy="340"/>
          </a:xfrm>
        </p:grpSpPr>
        <p:sp>
          <p:nvSpPr>
            <p:cNvPr id="31785" name="Text Box 37"/>
            <p:cNvSpPr txBox="1">
              <a:spLocks noChangeArrowheads="1"/>
            </p:cNvSpPr>
            <p:nvPr/>
          </p:nvSpPr>
          <p:spPr bwMode="auto">
            <a:xfrm>
              <a:off x="1897" y="3192"/>
              <a:ext cx="6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ПОВТОР-</a:t>
              </a:r>
            </a:p>
            <a:p>
              <a:pPr algn="ctr"/>
              <a:r>
                <a:rPr lang="ru-RU" sz="1400" b="1"/>
                <a:t>НЫЙ</a:t>
              </a:r>
            </a:p>
          </p:txBody>
        </p:sp>
        <p:sp>
          <p:nvSpPr>
            <p:cNvPr id="31786" name="Rectangle 38"/>
            <p:cNvSpPr>
              <a:spLocks noChangeArrowheads="1"/>
            </p:cNvSpPr>
            <p:nvPr/>
          </p:nvSpPr>
          <p:spPr bwMode="auto">
            <a:xfrm>
              <a:off x="1929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57" name="Group 39"/>
          <p:cNvGrpSpPr>
            <a:grpSpLocks/>
          </p:cNvGrpSpPr>
          <p:nvPr/>
        </p:nvGrpSpPr>
        <p:grpSpPr bwMode="auto">
          <a:xfrm>
            <a:off x="4795838" y="2447925"/>
            <a:ext cx="4322762" cy="1554163"/>
            <a:chOff x="3051" y="1778"/>
            <a:chExt cx="2723" cy="979"/>
          </a:xfrm>
        </p:grpSpPr>
        <p:sp>
          <p:nvSpPr>
            <p:cNvPr id="31781" name="Text Box 40"/>
            <p:cNvSpPr txBox="1">
              <a:spLocks noChangeArrowheads="1"/>
            </p:cNvSpPr>
            <p:nvPr/>
          </p:nvSpPr>
          <p:spPr bwMode="auto">
            <a:xfrm>
              <a:off x="3778" y="1778"/>
              <a:ext cx="1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solidFill>
                    <a:schemeClr val="accent2"/>
                  </a:solidFill>
                </a:rPr>
                <a:t>На рабочем месте</a:t>
              </a:r>
            </a:p>
          </p:txBody>
        </p:sp>
        <p:sp>
          <p:nvSpPr>
            <p:cNvPr id="31782" name="Text Box 41"/>
            <p:cNvSpPr txBox="1">
              <a:spLocks noChangeArrowheads="1"/>
            </p:cNvSpPr>
            <p:nvPr/>
          </p:nvSpPr>
          <p:spPr bwMode="auto">
            <a:xfrm>
              <a:off x="3054" y="1996"/>
              <a:ext cx="2720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ru-RU" sz="1400" b="1"/>
                <a:t> ознакомление с опасными и вредными</a:t>
              </a:r>
            </a:p>
            <a:p>
              <a:pPr>
                <a:buFont typeface="Wingdings" pitchFamily="2" charset="2"/>
                <a:buNone/>
              </a:pPr>
              <a:r>
                <a:rPr lang="ru-RU" sz="1400" b="1"/>
                <a:t>   производственными факторами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/>
                <a:t>  изучение локальных нормативных актов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/>
                <a:t>  обучение применению безопасных приемов</a:t>
              </a:r>
            </a:p>
            <a:p>
              <a:pPr>
                <a:buFont typeface="Wingdings" pitchFamily="2" charset="2"/>
                <a:buNone/>
              </a:pPr>
              <a:r>
                <a:rPr lang="ru-RU" sz="1400" b="1"/>
                <a:t>    и методов выполнения работ</a:t>
              </a:r>
            </a:p>
          </p:txBody>
        </p:sp>
        <p:sp>
          <p:nvSpPr>
            <p:cNvPr id="31783" name="Rectangle 42"/>
            <p:cNvSpPr>
              <a:spLocks noChangeArrowheads="1"/>
            </p:cNvSpPr>
            <p:nvPr/>
          </p:nvSpPr>
          <p:spPr bwMode="auto">
            <a:xfrm>
              <a:off x="3051" y="1782"/>
              <a:ext cx="2720" cy="97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4" name="Freeform 43"/>
            <p:cNvSpPr>
              <a:spLocks/>
            </p:cNvSpPr>
            <p:nvPr/>
          </p:nvSpPr>
          <p:spPr bwMode="auto">
            <a:xfrm>
              <a:off x="3737" y="1780"/>
              <a:ext cx="1359" cy="223"/>
            </a:xfrm>
            <a:custGeom>
              <a:avLst/>
              <a:gdLst>
                <a:gd name="T0" fmla="*/ 3 w 1359"/>
                <a:gd name="T1" fmla="*/ 0 h 223"/>
                <a:gd name="T2" fmla="*/ 0 w 1359"/>
                <a:gd name="T3" fmla="*/ 223 h 223"/>
                <a:gd name="T4" fmla="*/ 1359 w 1359"/>
                <a:gd name="T5" fmla="*/ 223 h 223"/>
                <a:gd name="T6" fmla="*/ 1359 w 1359"/>
                <a:gd name="T7" fmla="*/ 0 h 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9"/>
                <a:gd name="T13" fmla="*/ 0 h 223"/>
                <a:gd name="T14" fmla="*/ 1359 w 1359"/>
                <a:gd name="T15" fmla="*/ 223 h 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9" h="223">
                  <a:moveTo>
                    <a:pt x="3" y="0"/>
                  </a:moveTo>
                  <a:lnTo>
                    <a:pt x="0" y="223"/>
                  </a:lnTo>
                  <a:lnTo>
                    <a:pt x="1359" y="223"/>
                  </a:lnTo>
                  <a:lnTo>
                    <a:pt x="1359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758" name="Group 44"/>
          <p:cNvGrpSpPr>
            <a:grpSpLocks/>
          </p:cNvGrpSpPr>
          <p:nvPr/>
        </p:nvGrpSpPr>
        <p:grpSpPr bwMode="auto">
          <a:xfrm>
            <a:off x="342900" y="3109913"/>
            <a:ext cx="3238500" cy="900112"/>
            <a:chOff x="48" y="3244"/>
            <a:chExt cx="2040" cy="567"/>
          </a:xfrm>
        </p:grpSpPr>
        <p:sp>
          <p:nvSpPr>
            <p:cNvPr id="31779" name="Text Box 45"/>
            <p:cNvSpPr txBox="1">
              <a:spLocks noChangeArrowheads="1"/>
            </p:cNvSpPr>
            <p:nvPr/>
          </p:nvSpPr>
          <p:spPr bwMode="auto">
            <a:xfrm>
              <a:off x="63" y="3337"/>
              <a:ext cx="20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Проверка знаний требований</a:t>
              </a:r>
            </a:p>
            <a:p>
              <a:pPr algn="ctr"/>
              <a:r>
                <a:rPr lang="ru-RU" sz="1600" b="1"/>
                <a:t>охраны труда</a:t>
              </a:r>
            </a:p>
          </p:txBody>
        </p:sp>
        <p:sp>
          <p:nvSpPr>
            <p:cNvPr id="31780" name="Rectangle 46"/>
            <p:cNvSpPr>
              <a:spLocks noChangeArrowheads="1"/>
            </p:cNvSpPr>
            <p:nvPr/>
          </p:nvSpPr>
          <p:spPr bwMode="auto">
            <a:xfrm>
              <a:off x="48" y="3244"/>
              <a:ext cx="2040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759" name="Text Box 47"/>
          <p:cNvSpPr txBox="1">
            <a:spLocks noChangeArrowheads="1"/>
          </p:cNvSpPr>
          <p:nvPr/>
        </p:nvSpPr>
        <p:spPr bwMode="auto">
          <a:xfrm>
            <a:off x="3378200" y="2516188"/>
            <a:ext cx="127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ВВОДНЫЙ</a:t>
            </a:r>
          </a:p>
        </p:txBody>
      </p:sp>
      <p:sp>
        <p:nvSpPr>
          <p:cNvPr id="31760" name="Rectangle 48"/>
          <p:cNvSpPr>
            <a:spLocks noChangeArrowheads="1"/>
          </p:cNvSpPr>
          <p:nvPr/>
        </p:nvSpPr>
        <p:spPr bwMode="auto">
          <a:xfrm>
            <a:off x="3375025" y="2457450"/>
            <a:ext cx="1258888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Rectangle 49"/>
          <p:cNvSpPr>
            <a:spLocks noChangeArrowheads="1"/>
          </p:cNvSpPr>
          <p:nvPr/>
        </p:nvSpPr>
        <p:spPr bwMode="auto">
          <a:xfrm>
            <a:off x="5029200" y="1143000"/>
            <a:ext cx="408305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Line 50"/>
          <p:cNvSpPr>
            <a:spLocks noChangeShapeType="1"/>
          </p:cNvSpPr>
          <p:nvPr/>
        </p:nvSpPr>
        <p:spPr bwMode="auto">
          <a:xfrm flipH="1">
            <a:off x="2057400" y="8382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3" name="Line 51"/>
          <p:cNvSpPr>
            <a:spLocks noChangeShapeType="1"/>
          </p:cNvSpPr>
          <p:nvPr/>
        </p:nvSpPr>
        <p:spPr bwMode="auto">
          <a:xfrm>
            <a:off x="5562600" y="8382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4" name="Line 52"/>
          <p:cNvSpPr>
            <a:spLocks noChangeShapeType="1"/>
          </p:cNvSpPr>
          <p:nvPr/>
        </p:nvSpPr>
        <p:spPr bwMode="auto">
          <a:xfrm>
            <a:off x="2058988" y="211137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65" name="Freeform 53"/>
          <p:cNvSpPr>
            <a:spLocks/>
          </p:cNvSpPr>
          <p:nvPr/>
        </p:nvSpPr>
        <p:spPr bwMode="auto">
          <a:xfrm>
            <a:off x="474663" y="3997325"/>
            <a:ext cx="452437" cy="414338"/>
          </a:xfrm>
          <a:custGeom>
            <a:avLst/>
            <a:gdLst>
              <a:gd name="T0" fmla="*/ 2147483647 w 285"/>
              <a:gd name="T1" fmla="*/ 0 h 261"/>
              <a:gd name="T2" fmla="*/ 0 w 285"/>
              <a:gd name="T3" fmla="*/ 2147483647 h 261"/>
              <a:gd name="T4" fmla="*/ 0 60000 65536"/>
              <a:gd name="T5" fmla="*/ 0 60000 65536"/>
              <a:gd name="T6" fmla="*/ 0 w 285"/>
              <a:gd name="T7" fmla="*/ 0 h 261"/>
              <a:gd name="T8" fmla="*/ 285 w 285"/>
              <a:gd name="T9" fmla="*/ 261 h 2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" h="261">
                <a:moveTo>
                  <a:pt x="285" y="0"/>
                </a:moveTo>
                <a:lnTo>
                  <a:pt x="0" y="261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66" name="Freeform 54"/>
          <p:cNvSpPr>
            <a:spLocks/>
          </p:cNvSpPr>
          <p:nvPr/>
        </p:nvSpPr>
        <p:spPr bwMode="auto">
          <a:xfrm>
            <a:off x="1508125" y="4021138"/>
            <a:ext cx="1588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147483647 h 246"/>
              <a:gd name="T4" fmla="*/ 0 60000 65536"/>
              <a:gd name="T5" fmla="*/ 0 60000 65536"/>
              <a:gd name="T6" fmla="*/ 0 w 1"/>
              <a:gd name="T7" fmla="*/ 0 h 246"/>
              <a:gd name="T8" fmla="*/ 1 w 1"/>
              <a:gd name="T9" fmla="*/ 246 h 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67" name="Freeform 55"/>
          <p:cNvSpPr>
            <a:spLocks/>
          </p:cNvSpPr>
          <p:nvPr/>
        </p:nvSpPr>
        <p:spPr bwMode="auto">
          <a:xfrm>
            <a:off x="2490788" y="4025900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147483647 h 246"/>
              <a:gd name="T4" fmla="*/ 0 60000 65536"/>
              <a:gd name="T5" fmla="*/ 0 60000 65536"/>
              <a:gd name="T6" fmla="*/ 0 w 1"/>
              <a:gd name="T7" fmla="*/ 0 h 246"/>
              <a:gd name="T8" fmla="*/ 1 w 1"/>
              <a:gd name="T9" fmla="*/ 246 h 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68" name="Freeform 56"/>
          <p:cNvSpPr>
            <a:spLocks/>
          </p:cNvSpPr>
          <p:nvPr/>
        </p:nvSpPr>
        <p:spPr bwMode="auto">
          <a:xfrm>
            <a:off x="3051175" y="4008438"/>
            <a:ext cx="439738" cy="392112"/>
          </a:xfrm>
          <a:custGeom>
            <a:avLst/>
            <a:gdLst>
              <a:gd name="T0" fmla="*/ 0 w 277"/>
              <a:gd name="T1" fmla="*/ 0 h 247"/>
              <a:gd name="T2" fmla="*/ 2147483647 w 277"/>
              <a:gd name="T3" fmla="*/ 2147483647 h 247"/>
              <a:gd name="T4" fmla="*/ 0 60000 65536"/>
              <a:gd name="T5" fmla="*/ 0 60000 65536"/>
              <a:gd name="T6" fmla="*/ 0 w 277"/>
              <a:gd name="T7" fmla="*/ 0 h 247"/>
              <a:gd name="T8" fmla="*/ 277 w 277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7" h="247">
                <a:moveTo>
                  <a:pt x="0" y="0"/>
                </a:moveTo>
                <a:lnTo>
                  <a:pt x="277" y="24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69" name="Freeform 57"/>
          <p:cNvSpPr>
            <a:spLocks/>
          </p:cNvSpPr>
          <p:nvPr/>
        </p:nvSpPr>
        <p:spPr bwMode="auto">
          <a:xfrm>
            <a:off x="4084638" y="2114550"/>
            <a:ext cx="1592262" cy="342900"/>
          </a:xfrm>
          <a:custGeom>
            <a:avLst/>
            <a:gdLst>
              <a:gd name="T0" fmla="*/ 2147483647 w 1003"/>
              <a:gd name="T1" fmla="*/ 0 h 216"/>
              <a:gd name="T2" fmla="*/ 0 w 1003"/>
              <a:gd name="T3" fmla="*/ 2147483647 h 216"/>
              <a:gd name="T4" fmla="*/ 0 60000 65536"/>
              <a:gd name="T5" fmla="*/ 0 60000 65536"/>
              <a:gd name="T6" fmla="*/ 0 w 1003"/>
              <a:gd name="T7" fmla="*/ 0 h 216"/>
              <a:gd name="T8" fmla="*/ 1003 w 1003"/>
              <a:gd name="T9" fmla="*/ 216 h 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3" h="216">
                <a:moveTo>
                  <a:pt x="1003" y="0"/>
                </a:moveTo>
                <a:lnTo>
                  <a:pt x="0" y="21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0" name="Line 58"/>
          <p:cNvSpPr>
            <a:spLocks noChangeShapeType="1"/>
          </p:cNvSpPr>
          <p:nvPr/>
        </p:nvSpPr>
        <p:spPr bwMode="auto">
          <a:xfrm>
            <a:off x="7010400" y="21113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1" name="Line 59"/>
          <p:cNvSpPr>
            <a:spLocks noChangeShapeType="1"/>
          </p:cNvSpPr>
          <p:nvPr/>
        </p:nvSpPr>
        <p:spPr bwMode="auto">
          <a:xfrm>
            <a:off x="4953000" y="533400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2" name="Line 60"/>
          <p:cNvSpPr>
            <a:spLocks noChangeShapeType="1"/>
          </p:cNvSpPr>
          <p:nvPr/>
        </p:nvSpPr>
        <p:spPr bwMode="auto">
          <a:xfrm>
            <a:off x="6705600" y="5591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3" name="Line 61"/>
          <p:cNvSpPr>
            <a:spLocks noChangeShapeType="1"/>
          </p:cNvSpPr>
          <p:nvPr/>
        </p:nvSpPr>
        <p:spPr bwMode="auto">
          <a:xfrm>
            <a:off x="7686675" y="5591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4" name="Line 62"/>
          <p:cNvSpPr>
            <a:spLocks noChangeShapeType="1"/>
          </p:cNvSpPr>
          <p:nvPr/>
        </p:nvSpPr>
        <p:spPr bwMode="auto">
          <a:xfrm>
            <a:off x="8629650" y="55816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5" name="Line 63"/>
          <p:cNvSpPr>
            <a:spLocks noChangeShapeType="1"/>
          </p:cNvSpPr>
          <p:nvPr/>
        </p:nvSpPr>
        <p:spPr bwMode="auto">
          <a:xfrm>
            <a:off x="4572000" y="55816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6" name="Freeform 64"/>
          <p:cNvSpPr>
            <a:spLocks/>
          </p:cNvSpPr>
          <p:nvPr/>
        </p:nvSpPr>
        <p:spPr bwMode="auto">
          <a:xfrm>
            <a:off x="4505325" y="4000500"/>
            <a:ext cx="4162425" cy="1047750"/>
          </a:xfrm>
          <a:custGeom>
            <a:avLst/>
            <a:gdLst>
              <a:gd name="T0" fmla="*/ 2147483647 w 2622"/>
              <a:gd name="T1" fmla="*/ 2147483647 h 660"/>
              <a:gd name="T2" fmla="*/ 2147483647 w 2622"/>
              <a:gd name="T3" fmla="*/ 0 h 660"/>
              <a:gd name="T4" fmla="*/ 0 w 2622"/>
              <a:gd name="T5" fmla="*/ 2147483647 h 660"/>
              <a:gd name="T6" fmla="*/ 0 60000 65536"/>
              <a:gd name="T7" fmla="*/ 0 60000 65536"/>
              <a:gd name="T8" fmla="*/ 0 60000 65536"/>
              <a:gd name="T9" fmla="*/ 0 w 2622"/>
              <a:gd name="T10" fmla="*/ 0 h 660"/>
              <a:gd name="T11" fmla="*/ 2622 w 2622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2" h="660">
                <a:moveTo>
                  <a:pt x="2622" y="654"/>
                </a:moveTo>
                <a:lnTo>
                  <a:pt x="1578" y="0"/>
                </a:lnTo>
                <a:lnTo>
                  <a:pt x="0" y="6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77" name="Freeform 65"/>
          <p:cNvSpPr>
            <a:spLocks/>
          </p:cNvSpPr>
          <p:nvPr/>
        </p:nvSpPr>
        <p:spPr bwMode="auto">
          <a:xfrm>
            <a:off x="6715125" y="4010025"/>
            <a:ext cx="981075" cy="1028700"/>
          </a:xfrm>
          <a:custGeom>
            <a:avLst/>
            <a:gdLst>
              <a:gd name="T0" fmla="*/ 2147483647 w 618"/>
              <a:gd name="T1" fmla="*/ 2147483647 h 648"/>
              <a:gd name="T2" fmla="*/ 2147483647 w 618"/>
              <a:gd name="T3" fmla="*/ 0 h 648"/>
              <a:gd name="T4" fmla="*/ 0 w 618"/>
              <a:gd name="T5" fmla="*/ 2147483647 h 648"/>
              <a:gd name="T6" fmla="*/ 0 60000 65536"/>
              <a:gd name="T7" fmla="*/ 0 60000 65536"/>
              <a:gd name="T8" fmla="*/ 0 60000 65536"/>
              <a:gd name="T9" fmla="*/ 0 w 618"/>
              <a:gd name="T10" fmla="*/ 0 h 648"/>
              <a:gd name="T11" fmla="*/ 618 w 618"/>
              <a:gd name="T12" fmla="*/ 648 h 6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8" h="648">
                <a:moveTo>
                  <a:pt x="618" y="648"/>
                </a:moveTo>
                <a:lnTo>
                  <a:pt x="186" y="0"/>
                </a:lnTo>
                <a:lnTo>
                  <a:pt x="0" y="64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1778" name="Picture 66" descr="i?id=218243003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445125"/>
            <a:ext cx="18002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СТАЖИРОВКА РАБОЧИХ</a:t>
            </a:r>
            <a:br>
              <a:rPr lang="ru-RU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i="1" smtClean="0">
                <a:solidFill>
                  <a:schemeClr val="tx1"/>
                </a:solidFill>
              </a:rPr>
              <a:t>(п.7.2.4 ГОСТ 12.4.004-90)</a:t>
            </a:r>
          </a:p>
        </p:txBody>
      </p:sp>
      <p:sp>
        <p:nvSpPr>
          <p:cNvPr id="32771" name="Rectangle 3" descr="Голубая тисненая бумага"/>
          <p:cNvSpPr>
            <a:spLocks noChangeArrowheads="1"/>
          </p:cNvSpPr>
          <p:nvPr/>
        </p:nvSpPr>
        <p:spPr bwMode="auto">
          <a:xfrm>
            <a:off x="468313" y="1341438"/>
            <a:ext cx="2590800" cy="7921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Когда проводится?</a:t>
            </a:r>
          </a:p>
        </p:txBody>
      </p:sp>
      <p:sp>
        <p:nvSpPr>
          <p:cNvPr id="480260" name="Rectangle 4" descr="Голубая тисненая бумага"/>
          <p:cNvSpPr>
            <a:spLocks noChangeArrowheads="1"/>
          </p:cNvSpPr>
          <p:nvPr/>
        </p:nvSpPr>
        <p:spPr bwMode="auto">
          <a:xfrm>
            <a:off x="4787900" y="1268413"/>
            <a:ext cx="3960813" cy="71913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accent2"/>
                </a:solidFill>
              </a:rPr>
              <a:t>После проведения</a:t>
            </a:r>
          </a:p>
          <a:p>
            <a:pPr algn="ctr"/>
            <a:r>
              <a:rPr lang="ru-RU" sz="1600" b="1">
                <a:solidFill>
                  <a:schemeClr val="accent2"/>
                </a:solidFill>
              </a:rPr>
              <a:t>первичного инструктажа</a:t>
            </a:r>
          </a:p>
        </p:txBody>
      </p:sp>
      <p:sp>
        <p:nvSpPr>
          <p:cNvPr id="32773" name="Rectangle 5" descr="Голубая тисненая бумага"/>
          <p:cNvSpPr>
            <a:spLocks noChangeArrowheads="1"/>
          </p:cNvSpPr>
          <p:nvPr/>
        </p:nvSpPr>
        <p:spPr bwMode="auto">
          <a:xfrm>
            <a:off x="468313" y="2492375"/>
            <a:ext cx="2592387" cy="9350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Продолжительность</a:t>
            </a:r>
          </a:p>
        </p:txBody>
      </p:sp>
      <p:sp>
        <p:nvSpPr>
          <p:cNvPr id="480262" name="Rectangle 6" descr="Голубая тисненая бумага"/>
          <p:cNvSpPr>
            <a:spLocks noChangeArrowheads="1"/>
          </p:cNvSpPr>
          <p:nvPr/>
        </p:nvSpPr>
        <p:spPr bwMode="auto">
          <a:xfrm>
            <a:off x="4787900" y="2349500"/>
            <a:ext cx="3960813" cy="10810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u="sng">
                <a:solidFill>
                  <a:schemeClr val="accent2"/>
                </a:solidFill>
              </a:rPr>
              <a:t>От 2-х до 14 смен</a:t>
            </a:r>
          </a:p>
          <a:p>
            <a:pPr algn="ctr"/>
            <a:r>
              <a:rPr lang="ru-RU" sz="1600" b="1" i="1">
                <a:solidFill>
                  <a:schemeClr val="accent2"/>
                </a:solidFill>
              </a:rPr>
              <a:t>(первый день стажировки –</a:t>
            </a:r>
          </a:p>
          <a:p>
            <a:pPr algn="ctr"/>
            <a:r>
              <a:rPr lang="ru-RU" sz="1600" b="1" i="1">
                <a:solidFill>
                  <a:schemeClr val="accent2"/>
                </a:solidFill>
              </a:rPr>
              <a:t>день проведения первичного</a:t>
            </a:r>
          </a:p>
          <a:p>
            <a:pPr algn="ctr"/>
            <a:r>
              <a:rPr lang="ru-RU" sz="1600" b="1" i="1">
                <a:solidFill>
                  <a:schemeClr val="accent2"/>
                </a:solidFill>
              </a:rPr>
              <a:t>инструктажа)</a:t>
            </a:r>
          </a:p>
        </p:txBody>
      </p:sp>
      <p:sp>
        <p:nvSpPr>
          <p:cNvPr id="480263" name="Rectangle 7" descr="Голубая тисненая бумага"/>
          <p:cNvSpPr>
            <a:spLocks noChangeArrowheads="1"/>
          </p:cNvSpPr>
          <p:nvPr/>
        </p:nvSpPr>
        <p:spPr bwMode="auto">
          <a:xfrm>
            <a:off x="4859338" y="3860800"/>
            <a:ext cx="3889375" cy="10080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accent2"/>
                </a:solidFill>
              </a:rPr>
              <a:t>Приказ (распоряжение) </a:t>
            </a:r>
          </a:p>
          <a:p>
            <a:pPr algn="ctr"/>
            <a:r>
              <a:rPr lang="ru-RU" sz="1600" b="1">
                <a:solidFill>
                  <a:schemeClr val="accent2"/>
                </a:solidFill>
              </a:rPr>
              <a:t>по подразделению о проведении </a:t>
            </a:r>
          </a:p>
          <a:p>
            <a:pPr algn="ctr"/>
            <a:r>
              <a:rPr lang="ru-RU" sz="1600" b="1">
                <a:solidFill>
                  <a:schemeClr val="accent2"/>
                </a:solidFill>
              </a:rPr>
              <a:t>стажировки и назначении </a:t>
            </a:r>
          </a:p>
          <a:p>
            <a:pPr algn="ctr"/>
            <a:r>
              <a:rPr lang="ru-RU" sz="1600" b="1">
                <a:solidFill>
                  <a:schemeClr val="accent2"/>
                </a:solidFill>
              </a:rPr>
              <a:t>руководителя</a:t>
            </a:r>
          </a:p>
        </p:txBody>
      </p:sp>
      <p:sp>
        <p:nvSpPr>
          <p:cNvPr id="32776" name="Rectangle 8" descr="Голубая тисненая бумага"/>
          <p:cNvSpPr>
            <a:spLocks noChangeArrowheads="1"/>
          </p:cNvSpPr>
          <p:nvPr/>
        </p:nvSpPr>
        <p:spPr bwMode="auto">
          <a:xfrm>
            <a:off x="539750" y="3860800"/>
            <a:ext cx="2520950" cy="9350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Основание</a:t>
            </a:r>
          </a:p>
        </p:txBody>
      </p:sp>
      <p:sp>
        <p:nvSpPr>
          <p:cNvPr id="32777" name="Rectangle 9" descr="Голубая тисненая бумага"/>
          <p:cNvSpPr>
            <a:spLocks noChangeArrowheads="1"/>
          </p:cNvSpPr>
          <p:nvPr/>
        </p:nvSpPr>
        <p:spPr bwMode="auto">
          <a:xfrm>
            <a:off x="539750" y="5229225"/>
            <a:ext cx="2519363" cy="9350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Регистрация</a:t>
            </a:r>
          </a:p>
        </p:txBody>
      </p:sp>
      <p:sp>
        <p:nvSpPr>
          <p:cNvPr id="480266" name="Rectangle 10" descr="Голубая тисненая бумага"/>
          <p:cNvSpPr>
            <a:spLocks noChangeArrowheads="1"/>
          </p:cNvSpPr>
          <p:nvPr/>
        </p:nvSpPr>
        <p:spPr bwMode="auto">
          <a:xfrm>
            <a:off x="4932363" y="5229225"/>
            <a:ext cx="3889375" cy="9350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accent2"/>
                </a:solidFill>
              </a:rPr>
              <a:t>В графах 10-11 Журнала</a:t>
            </a:r>
          </a:p>
          <a:p>
            <a:pPr algn="ctr"/>
            <a:r>
              <a:rPr lang="ru-RU" sz="1600" b="1">
                <a:solidFill>
                  <a:schemeClr val="accent2"/>
                </a:solidFill>
              </a:rPr>
              <a:t>регистрации инструктажа на</a:t>
            </a:r>
          </a:p>
          <a:p>
            <a:pPr algn="ctr"/>
            <a:r>
              <a:rPr lang="ru-RU" sz="1600" b="1">
                <a:solidFill>
                  <a:schemeClr val="accent2"/>
                </a:solidFill>
              </a:rPr>
              <a:t>рабочем месте</a:t>
            </a:r>
          </a:p>
        </p:txBody>
      </p:sp>
      <p:sp>
        <p:nvSpPr>
          <p:cNvPr id="32779" name="AutoShape 11" descr="Розовая тисненая бумага"/>
          <p:cNvSpPr>
            <a:spLocks noChangeArrowheads="1"/>
          </p:cNvSpPr>
          <p:nvPr/>
        </p:nvSpPr>
        <p:spPr bwMode="auto">
          <a:xfrm>
            <a:off x="3276600" y="4076700"/>
            <a:ext cx="1439863" cy="504825"/>
          </a:xfrm>
          <a:prstGeom prst="rightArrow">
            <a:avLst>
              <a:gd name="adj1" fmla="val 50000"/>
              <a:gd name="adj2" fmla="val 71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AutoShape 12" descr="Розовая тисненая бумага"/>
          <p:cNvSpPr>
            <a:spLocks noChangeArrowheads="1"/>
          </p:cNvSpPr>
          <p:nvPr/>
        </p:nvSpPr>
        <p:spPr bwMode="auto">
          <a:xfrm>
            <a:off x="3203575" y="2708275"/>
            <a:ext cx="1439863" cy="504825"/>
          </a:xfrm>
          <a:prstGeom prst="rightArrow">
            <a:avLst>
              <a:gd name="adj1" fmla="val 50000"/>
              <a:gd name="adj2" fmla="val 71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1" name="AutoShape 13" descr="Розовая тисненая бумага"/>
          <p:cNvSpPr>
            <a:spLocks noChangeArrowheads="1"/>
          </p:cNvSpPr>
          <p:nvPr/>
        </p:nvSpPr>
        <p:spPr bwMode="auto">
          <a:xfrm>
            <a:off x="3276600" y="1412875"/>
            <a:ext cx="1439863" cy="504825"/>
          </a:xfrm>
          <a:prstGeom prst="rightArrow">
            <a:avLst>
              <a:gd name="adj1" fmla="val 50000"/>
              <a:gd name="adj2" fmla="val 71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2" name="AutoShape 14" descr="Розовая тисненая бумага"/>
          <p:cNvSpPr>
            <a:spLocks noChangeArrowheads="1"/>
          </p:cNvSpPr>
          <p:nvPr/>
        </p:nvSpPr>
        <p:spPr bwMode="auto">
          <a:xfrm>
            <a:off x="3348038" y="5445125"/>
            <a:ext cx="1439862" cy="504825"/>
          </a:xfrm>
          <a:prstGeom prst="rightArrow">
            <a:avLst>
              <a:gd name="adj1" fmla="val 50000"/>
              <a:gd name="adj2" fmla="val 7130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8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8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animBg="1"/>
      <p:bldP spid="480262" grpId="0" animBg="1"/>
      <p:bldP spid="480263" grpId="0" animBg="1"/>
      <p:bldP spid="4802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76200" y="107950"/>
            <a:ext cx="8997950" cy="719138"/>
            <a:chOff x="48" y="144"/>
            <a:chExt cx="5668" cy="453"/>
          </a:xfrm>
        </p:grpSpPr>
        <p:sp>
          <p:nvSpPr>
            <p:cNvPr id="34880" name="Text Box 3"/>
            <p:cNvSpPr txBox="1">
              <a:spLocks noChangeArrowheads="1"/>
            </p:cNvSpPr>
            <p:nvPr/>
          </p:nvSpPr>
          <p:spPr bwMode="auto">
            <a:xfrm>
              <a:off x="104" y="151"/>
              <a:ext cx="55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000" b="1"/>
                <a:t>Структурная схема процесса обучения работников по охране труда</a:t>
              </a:r>
            </a:p>
            <a:p>
              <a:pPr algn="ctr"/>
              <a:r>
                <a:rPr lang="ru-RU" sz="2000" b="1"/>
                <a:t> (служащих и рабочих)</a:t>
              </a:r>
            </a:p>
          </p:txBody>
        </p:sp>
        <p:sp>
          <p:nvSpPr>
            <p:cNvPr id="34881" name="Rectangle 4"/>
            <p:cNvSpPr>
              <a:spLocks noChangeArrowheads="1"/>
            </p:cNvSpPr>
            <p:nvPr/>
          </p:nvSpPr>
          <p:spPr bwMode="auto">
            <a:xfrm>
              <a:off x="48" y="144"/>
              <a:ext cx="5668" cy="453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6057900" y="1304925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Инструктаж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по охране труда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0" y="1141413"/>
            <a:ext cx="42545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Специальное обучение по охране труда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по соответствующей программе,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утвержденной руководителем </a:t>
            </a:r>
          </a:p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FF0000"/>
                </a:solidFill>
              </a:rPr>
              <a:t>организации</a:t>
            </a: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26988" y="1141413"/>
            <a:ext cx="421005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4410075" y="5929313"/>
            <a:ext cx="4581525" cy="900112"/>
            <a:chOff x="2572" y="3726"/>
            <a:chExt cx="2886" cy="567"/>
          </a:xfrm>
        </p:grpSpPr>
        <p:sp>
          <p:nvSpPr>
            <p:cNvPr id="34878" name="Text Box 9"/>
            <p:cNvSpPr txBox="1">
              <a:spLocks noChangeArrowheads="1"/>
            </p:cNvSpPr>
            <p:nvPr/>
          </p:nvSpPr>
          <p:spPr bwMode="auto">
            <a:xfrm>
              <a:off x="2573" y="3744"/>
              <a:ext cx="288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Устная проверка знаний и практических</a:t>
              </a:r>
            </a:p>
            <a:p>
              <a:pPr algn="ctr"/>
              <a:r>
                <a:rPr lang="ru-RU" sz="1600" b="1"/>
                <a:t>навыков применения безопасных приемов</a:t>
              </a:r>
            </a:p>
            <a:p>
              <a:pPr algn="ctr"/>
              <a:r>
                <a:rPr lang="ru-RU" sz="1600" b="1"/>
                <a:t>и методов выполнения работ</a:t>
              </a:r>
            </a:p>
          </p:txBody>
        </p:sp>
        <p:sp>
          <p:nvSpPr>
            <p:cNvPr id="34879" name="Rectangle 10"/>
            <p:cNvSpPr>
              <a:spLocks noChangeArrowheads="1"/>
            </p:cNvSpPr>
            <p:nvPr/>
          </p:nvSpPr>
          <p:spPr bwMode="auto">
            <a:xfrm>
              <a:off x="2572" y="3726"/>
              <a:ext cx="2879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3" name="Group 11"/>
          <p:cNvGrpSpPr>
            <a:grpSpLocks/>
          </p:cNvGrpSpPr>
          <p:nvPr/>
        </p:nvGrpSpPr>
        <p:grpSpPr bwMode="auto">
          <a:xfrm>
            <a:off x="0" y="4437063"/>
            <a:ext cx="4013200" cy="539750"/>
            <a:chOff x="-20" y="3192"/>
            <a:chExt cx="2528" cy="340"/>
          </a:xfrm>
        </p:grpSpPr>
        <p:grpSp>
          <p:nvGrpSpPr>
            <p:cNvPr id="34866" name="Group 12"/>
            <p:cNvGrpSpPr>
              <a:grpSpLocks/>
            </p:cNvGrpSpPr>
            <p:nvPr/>
          </p:nvGrpSpPr>
          <p:grpSpPr bwMode="auto">
            <a:xfrm>
              <a:off x="-20" y="3192"/>
              <a:ext cx="625" cy="340"/>
              <a:chOff x="-20" y="3192"/>
              <a:chExt cx="625" cy="340"/>
            </a:xfrm>
          </p:grpSpPr>
          <p:sp>
            <p:nvSpPr>
              <p:cNvPr id="34876" name="Text Box 13"/>
              <p:cNvSpPr txBox="1">
                <a:spLocks noChangeArrowheads="1"/>
              </p:cNvSpPr>
              <p:nvPr/>
            </p:nvSpPr>
            <p:spPr bwMode="auto">
              <a:xfrm>
                <a:off x="-20" y="3193"/>
                <a:ext cx="625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>
                    <a:solidFill>
                      <a:srgbClr val="CC0000"/>
                    </a:solidFill>
                  </a:rPr>
                  <a:t>ПЕРВИЧ-</a:t>
                </a:r>
              </a:p>
              <a:p>
                <a:pPr algn="ctr"/>
                <a:r>
                  <a:rPr lang="ru-RU" sz="1400" b="1">
                    <a:solidFill>
                      <a:srgbClr val="CC0000"/>
                    </a:solidFill>
                  </a:rPr>
                  <a:t>НАЯ</a:t>
                </a:r>
              </a:p>
            </p:txBody>
          </p:sp>
          <p:sp>
            <p:nvSpPr>
              <p:cNvPr id="34877" name="Rectangle 14"/>
              <p:cNvSpPr>
                <a:spLocks noChangeArrowheads="1"/>
              </p:cNvSpPr>
              <p:nvPr/>
            </p:nvSpPr>
            <p:spPr bwMode="auto">
              <a:xfrm>
                <a:off x="0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4867" name="Group 15"/>
            <p:cNvGrpSpPr>
              <a:grpSpLocks/>
            </p:cNvGrpSpPr>
            <p:nvPr/>
          </p:nvGrpSpPr>
          <p:grpSpPr bwMode="auto">
            <a:xfrm>
              <a:off x="603" y="3192"/>
              <a:ext cx="624" cy="340"/>
              <a:chOff x="600" y="3192"/>
              <a:chExt cx="624" cy="340"/>
            </a:xfrm>
          </p:grpSpPr>
          <p:sp>
            <p:nvSpPr>
              <p:cNvPr id="34874" name="Text Box 16"/>
              <p:cNvSpPr txBox="1">
                <a:spLocks noChangeArrowheads="1"/>
              </p:cNvSpPr>
              <p:nvPr/>
            </p:nvSpPr>
            <p:spPr bwMode="auto">
              <a:xfrm>
                <a:off x="600" y="3194"/>
                <a:ext cx="62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>
                    <a:solidFill>
                      <a:schemeClr val="accent2"/>
                    </a:solidFill>
                  </a:rPr>
                  <a:t>ОЧЕРЕД-</a:t>
                </a:r>
              </a:p>
              <a:p>
                <a:pPr algn="ctr"/>
                <a:r>
                  <a:rPr lang="ru-RU" sz="1400" b="1">
                    <a:solidFill>
                      <a:schemeClr val="accent2"/>
                    </a:solidFill>
                  </a:rPr>
                  <a:t>НАЯ</a:t>
                </a:r>
              </a:p>
            </p:txBody>
          </p:sp>
          <p:sp>
            <p:nvSpPr>
              <p:cNvPr id="34875" name="Rectangle 17"/>
              <p:cNvSpPr>
                <a:spLocks noChangeArrowheads="1"/>
              </p:cNvSpPr>
              <p:nvPr/>
            </p:nvSpPr>
            <p:spPr bwMode="auto">
              <a:xfrm>
                <a:off x="633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4868" name="Group 18"/>
            <p:cNvGrpSpPr>
              <a:grpSpLocks/>
            </p:cNvGrpSpPr>
            <p:nvPr/>
          </p:nvGrpSpPr>
          <p:grpSpPr bwMode="auto">
            <a:xfrm>
              <a:off x="1256" y="3192"/>
              <a:ext cx="631" cy="340"/>
              <a:chOff x="1256" y="3192"/>
              <a:chExt cx="631" cy="340"/>
            </a:xfrm>
          </p:grpSpPr>
          <p:sp>
            <p:nvSpPr>
              <p:cNvPr id="34872" name="Text Box 19"/>
              <p:cNvSpPr txBox="1">
                <a:spLocks noChangeArrowheads="1"/>
              </p:cNvSpPr>
              <p:nvPr/>
            </p:nvSpPr>
            <p:spPr bwMode="auto">
              <a:xfrm>
                <a:off x="1256" y="3194"/>
                <a:ext cx="63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solidFill>
                      <a:schemeClr val="hlink"/>
                    </a:solidFill>
                  </a:rPr>
                  <a:t>ВНЕОЧЕ-</a:t>
                </a:r>
              </a:p>
              <a:p>
                <a:r>
                  <a:rPr lang="ru-RU" sz="1400" b="1">
                    <a:solidFill>
                      <a:schemeClr val="hlink"/>
                    </a:solidFill>
                  </a:rPr>
                  <a:t>РЕДНАЯ</a:t>
                </a:r>
              </a:p>
            </p:txBody>
          </p:sp>
          <p:sp>
            <p:nvSpPr>
              <p:cNvPr id="34873" name="Rectangle 20"/>
              <p:cNvSpPr>
                <a:spLocks noChangeArrowheads="1"/>
              </p:cNvSpPr>
              <p:nvPr/>
            </p:nvSpPr>
            <p:spPr bwMode="auto">
              <a:xfrm>
                <a:off x="1273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4869" name="Group 21"/>
            <p:cNvGrpSpPr>
              <a:grpSpLocks/>
            </p:cNvGrpSpPr>
            <p:nvPr/>
          </p:nvGrpSpPr>
          <p:grpSpPr bwMode="auto">
            <a:xfrm>
              <a:off x="1876" y="3192"/>
              <a:ext cx="632" cy="340"/>
              <a:chOff x="1897" y="3192"/>
              <a:chExt cx="632" cy="340"/>
            </a:xfrm>
          </p:grpSpPr>
          <p:sp>
            <p:nvSpPr>
              <p:cNvPr id="34870" name="Text Box 22"/>
              <p:cNvSpPr txBox="1">
                <a:spLocks noChangeArrowheads="1"/>
              </p:cNvSpPr>
              <p:nvPr/>
            </p:nvSpPr>
            <p:spPr bwMode="auto">
              <a:xfrm>
                <a:off x="1897" y="3192"/>
                <a:ext cx="63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b="1"/>
                  <a:t>ПОВТОР-</a:t>
                </a:r>
              </a:p>
              <a:p>
                <a:pPr algn="ctr"/>
                <a:r>
                  <a:rPr lang="ru-RU" sz="1400" b="1"/>
                  <a:t>НАЯ</a:t>
                </a:r>
              </a:p>
            </p:txBody>
          </p:sp>
          <p:sp>
            <p:nvSpPr>
              <p:cNvPr id="34871" name="Rectangle 23"/>
              <p:cNvSpPr>
                <a:spLocks noChangeArrowheads="1"/>
              </p:cNvSpPr>
              <p:nvPr/>
            </p:nvSpPr>
            <p:spPr bwMode="auto">
              <a:xfrm>
                <a:off x="1929" y="3192"/>
                <a:ext cx="567" cy="3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4824" name="Group 24"/>
          <p:cNvGrpSpPr>
            <a:grpSpLocks/>
          </p:cNvGrpSpPr>
          <p:nvPr/>
        </p:nvGrpSpPr>
        <p:grpSpPr bwMode="auto">
          <a:xfrm>
            <a:off x="4019550" y="5041900"/>
            <a:ext cx="992188" cy="539750"/>
            <a:chOff x="-20" y="3192"/>
            <a:chExt cx="625" cy="340"/>
          </a:xfrm>
        </p:grpSpPr>
        <p:sp>
          <p:nvSpPr>
            <p:cNvPr id="34864" name="Text Box 25"/>
            <p:cNvSpPr txBox="1">
              <a:spLocks noChangeArrowheads="1"/>
            </p:cNvSpPr>
            <p:nvPr/>
          </p:nvSpPr>
          <p:spPr bwMode="auto">
            <a:xfrm>
              <a:off x="-20" y="3193"/>
              <a:ext cx="62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ПЕРВИЧ-</a:t>
              </a:r>
            </a:p>
            <a:p>
              <a:pPr algn="ctr"/>
              <a:r>
                <a:rPr lang="ru-RU" sz="1400" b="1"/>
                <a:t>НЫЙ</a:t>
              </a:r>
            </a:p>
          </p:txBody>
        </p:sp>
        <p:sp>
          <p:nvSpPr>
            <p:cNvPr id="34865" name="Rectangle 26"/>
            <p:cNvSpPr>
              <a:spLocks noChangeArrowheads="1"/>
            </p:cNvSpPr>
            <p:nvPr/>
          </p:nvSpPr>
          <p:spPr bwMode="auto">
            <a:xfrm>
              <a:off x="0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5" name="Group 27"/>
          <p:cNvGrpSpPr>
            <a:grpSpLocks/>
          </p:cNvGrpSpPr>
          <p:nvPr/>
        </p:nvGrpSpPr>
        <p:grpSpPr bwMode="auto">
          <a:xfrm>
            <a:off x="5200650" y="5041900"/>
            <a:ext cx="904875" cy="539750"/>
            <a:chOff x="630" y="3192"/>
            <a:chExt cx="570" cy="340"/>
          </a:xfrm>
        </p:grpSpPr>
        <p:sp>
          <p:nvSpPr>
            <p:cNvPr id="34862" name="Text Box 28"/>
            <p:cNvSpPr txBox="1">
              <a:spLocks noChangeArrowheads="1"/>
            </p:cNvSpPr>
            <p:nvPr/>
          </p:nvSpPr>
          <p:spPr bwMode="auto">
            <a:xfrm>
              <a:off x="630" y="3194"/>
              <a:ext cx="5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СТАЖИ-</a:t>
              </a:r>
            </a:p>
            <a:p>
              <a:pPr algn="ctr"/>
              <a:r>
                <a:rPr lang="ru-RU" sz="1400" b="1"/>
                <a:t>РОВКА</a:t>
              </a:r>
            </a:p>
          </p:txBody>
        </p:sp>
        <p:sp>
          <p:nvSpPr>
            <p:cNvPr id="34863" name="Rectangle 29"/>
            <p:cNvSpPr>
              <a:spLocks noChangeArrowheads="1"/>
            </p:cNvSpPr>
            <p:nvPr/>
          </p:nvSpPr>
          <p:spPr bwMode="auto">
            <a:xfrm>
              <a:off x="633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6" name="Group 30"/>
          <p:cNvGrpSpPr>
            <a:grpSpLocks/>
          </p:cNvGrpSpPr>
          <p:nvPr/>
        </p:nvGrpSpPr>
        <p:grpSpPr bwMode="auto">
          <a:xfrm>
            <a:off x="7207250" y="5041900"/>
            <a:ext cx="1001713" cy="539750"/>
            <a:chOff x="1256" y="3192"/>
            <a:chExt cx="631" cy="340"/>
          </a:xfrm>
        </p:grpSpPr>
        <p:sp>
          <p:nvSpPr>
            <p:cNvPr id="34860" name="Text Box 31"/>
            <p:cNvSpPr txBox="1">
              <a:spLocks noChangeArrowheads="1"/>
            </p:cNvSpPr>
            <p:nvPr/>
          </p:nvSpPr>
          <p:spPr bwMode="auto">
            <a:xfrm>
              <a:off x="1256" y="3194"/>
              <a:ext cx="63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 b="1"/>
                <a:t>ВНЕПЛА-</a:t>
              </a:r>
            </a:p>
            <a:p>
              <a:r>
                <a:rPr lang="ru-RU" sz="1400" b="1"/>
                <a:t>НОВЫЙ</a:t>
              </a:r>
            </a:p>
          </p:txBody>
        </p:sp>
        <p:sp>
          <p:nvSpPr>
            <p:cNvPr id="34861" name="Rectangle 32"/>
            <p:cNvSpPr>
              <a:spLocks noChangeArrowheads="1"/>
            </p:cNvSpPr>
            <p:nvPr/>
          </p:nvSpPr>
          <p:spPr bwMode="auto">
            <a:xfrm>
              <a:off x="1273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7" name="Group 33"/>
          <p:cNvGrpSpPr>
            <a:grpSpLocks/>
          </p:cNvGrpSpPr>
          <p:nvPr/>
        </p:nvGrpSpPr>
        <p:grpSpPr bwMode="auto">
          <a:xfrm>
            <a:off x="8207375" y="5041900"/>
            <a:ext cx="900113" cy="539750"/>
            <a:chOff x="1929" y="3192"/>
            <a:chExt cx="567" cy="340"/>
          </a:xfrm>
        </p:grpSpPr>
        <p:sp>
          <p:nvSpPr>
            <p:cNvPr id="34858" name="Text Box 34"/>
            <p:cNvSpPr txBox="1">
              <a:spLocks noChangeArrowheads="1"/>
            </p:cNvSpPr>
            <p:nvPr/>
          </p:nvSpPr>
          <p:spPr bwMode="auto">
            <a:xfrm>
              <a:off x="1981" y="3192"/>
              <a:ext cx="4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ЦЕЛЕ-</a:t>
              </a:r>
            </a:p>
            <a:p>
              <a:pPr algn="ctr"/>
              <a:r>
                <a:rPr lang="ru-RU" sz="1400" b="1"/>
                <a:t>ВОЙ</a:t>
              </a:r>
            </a:p>
          </p:txBody>
        </p:sp>
        <p:sp>
          <p:nvSpPr>
            <p:cNvPr id="34859" name="Rectangle 35"/>
            <p:cNvSpPr>
              <a:spLocks noChangeArrowheads="1"/>
            </p:cNvSpPr>
            <p:nvPr/>
          </p:nvSpPr>
          <p:spPr bwMode="auto">
            <a:xfrm>
              <a:off x="1929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8" name="Group 36"/>
          <p:cNvGrpSpPr>
            <a:grpSpLocks/>
          </p:cNvGrpSpPr>
          <p:nvPr/>
        </p:nvGrpSpPr>
        <p:grpSpPr bwMode="auto">
          <a:xfrm>
            <a:off x="6213475" y="5041900"/>
            <a:ext cx="1003300" cy="539750"/>
            <a:chOff x="1897" y="3192"/>
            <a:chExt cx="632" cy="340"/>
          </a:xfrm>
        </p:grpSpPr>
        <p:sp>
          <p:nvSpPr>
            <p:cNvPr id="34856" name="Text Box 37"/>
            <p:cNvSpPr txBox="1">
              <a:spLocks noChangeArrowheads="1"/>
            </p:cNvSpPr>
            <p:nvPr/>
          </p:nvSpPr>
          <p:spPr bwMode="auto">
            <a:xfrm>
              <a:off x="1897" y="3192"/>
              <a:ext cx="6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ПОВТОР-</a:t>
              </a:r>
            </a:p>
            <a:p>
              <a:pPr algn="ctr"/>
              <a:r>
                <a:rPr lang="ru-RU" sz="1400" b="1"/>
                <a:t>НЫЙ</a:t>
              </a:r>
            </a:p>
          </p:txBody>
        </p:sp>
        <p:sp>
          <p:nvSpPr>
            <p:cNvPr id="34857" name="Rectangle 38"/>
            <p:cNvSpPr>
              <a:spLocks noChangeArrowheads="1"/>
            </p:cNvSpPr>
            <p:nvPr/>
          </p:nvSpPr>
          <p:spPr bwMode="auto">
            <a:xfrm>
              <a:off x="1929" y="3192"/>
              <a:ext cx="567" cy="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9" name="Group 39"/>
          <p:cNvGrpSpPr>
            <a:grpSpLocks/>
          </p:cNvGrpSpPr>
          <p:nvPr/>
        </p:nvGrpSpPr>
        <p:grpSpPr bwMode="auto">
          <a:xfrm>
            <a:off x="4795838" y="2447925"/>
            <a:ext cx="4322762" cy="1554163"/>
            <a:chOff x="3051" y="1778"/>
            <a:chExt cx="2723" cy="979"/>
          </a:xfrm>
        </p:grpSpPr>
        <p:sp>
          <p:nvSpPr>
            <p:cNvPr id="34852" name="Text Box 40"/>
            <p:cNvSpPr txBox="1">
              <a:spLocks noChangeArrowheads="1"/>
            </p:cNvSpPr>
            <p:nvPr/>
          </p:nvSpPr>
          <p:spPr bwMode="auto">
            <a:xfrm>
              <a:off x="3778" y="1778"/>
              <a:ext cx="12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>
                  <a:solidFill>
                    <a:schemeClr val="accent2"/>
                  </a:solidFill>
                </a:rPr>
                <a:t>На рабочем месте</a:t>
              </a:r>
            </a:p>
          </p:txBody>
        </p:sp>
        <p:sp>
          <p:nvSpPr>
            <p:cNvPr id="34853" name="Text Box 41"/>
            <p:cNvSpPr txBox="1">
              <a:spLocks noChangeArrowheads="1"/>
            </p:cNvSpPr>
            <p:nvPr/>
          </p:nvSpPr>
          <p:spPr bwMode="auto">
            <a:xfrm>
              <a:off x="3054" y="1996"/>
              <a:ext cx="2720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ru-RU" sz="1400" b="1"/>
                <a:t> ознакомление с опасными и вредными</a:t>
              </a:r>
            </a:p>
            <a:p>
              <a:pPr>
                <a:buFont typeface="Wingdings" pitchFamily="2" charset="2"/>
                <a:buNone/>
              </a:pPr>
              <a:r>
                <a:rPr lang="ru-RU" sz="1400" b="1"/>
                <a:t>   производственными факторами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/>
                <a:t>  изучение локальных нормативных актов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/>
                <a:t>  обучение применению безопасных приемов</a:t>
              </a:r>
            </a:p>
            <a:p>
              <a:pPr>
                <a:buFont typeface="Wingdings" pitchFamily="2" charset="2"/>
                <a:buNone/>
              </a:pPr>
              <a:r>
                <a:rPr lang="ru-RU" sz="1400" b="1"/>
                <a:t>    и методов выполнения работ</a:t>
              </a:r>
            </a:p>
          </p:txBody>
        </p:sp>
        <p:sp>
          <p:nvSpPr>
            <p:cNvPr id="34854" name="Rectangle 42"/>
            <p:cNvSpPr>
              <a:spLocks noChangeArrowheads="1"/>
            </p:cNvSpPr>
            <p:nvPr/>
          </p:nvSpPr>
          <p:spPr bwMode="auto">
            <a:xfrm>
              <a:off x="3051" y="1782"/>
              <a:ext cx="2720" cy="97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55" name="Freeform 43"/>
            <p:cNvSpPr>
              <a:spLocks/>
            </p:cNvSpPr>
            <p:nvPr/>
          </p:nvSpPr>
          <p:spPr bwMode="auto">
            <a:xfrm>
              <a:off x="3737" y="1780"/>
              <a:ext cx="1359" cy="223"/>
            </a:xfrm>
            <a:custGeom>
              <a:avLst/>
              <a:gdLst>
                <a:gd name="T0" fmla="*/ 3 w 1359"/>
                <a:gd name="T1" fmla="*/ 0 h 223"/>
                <a:gd name="T2" fmla="*/ 0 w 1359"/>
                <a:gd name="T3" fmla="*/ 223 h 223"/>
                <a:gd name="T4" fmla="*/ 1359 w 1359"/>
                <a:gd name="T5" fmla="*/ 223 h 223"/>
                <a:gd name="T6" fmla="*/ 1359 w 1359"/>
                <a:gd name="T7" fmla="*/ 0 h 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59"/>
                <a:gd name="T13" fmla="*/ 0 h 223"/>
                <a:gd name="T14" fmla="*/ 1359 w 1359"/>
                <a:gd name="T15" fmla="*/ 223 h 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9" h="223">
                  <a:moveTo>
                    <a:pt x="3" y="0"/>
                  </a:moveTo>
                  <a:lnTo>
                    <a:pt x="0" y="223"/>
                  </a:lnTo>
                  <a:lnTo>
                    <a:pt x="1359" y="223"/>
                  </a:lnTo>
                  <a:lnTo>
                    <a:pt x="1359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30" name="Group 44"/>
          <p:cNvGrpSpPr>
            <a:grpSpLocks/>
          </p:cNvGrpSpPr>
          <p:nvPr/>
        </p:nvGrpSpPr>
        <p:grpSpPr bwMode="auto">
          <a:xfrm>
            <a:off x="342900" y="3109913"/>
            <a:ext cx="3238500" cy="900112"/>
            <a:chOff x="48" y="3244"/>
            <a:chExt cx="2040" cy="567"/>
          </a:xfrm>
        </p:grpSpPr>
        <p:sp>
          <p:nvSpPr>
            <p:cNvPr id="34850" name="Text Box 45"/>
            <p:cNvSpPr txBox="1">
              <a:spLocks noChangeArrowheads="1"/>
            </p:cNvSpPr>
            <p:nvPr/>
          </p:nvSpPr>
          <p:spPr bwMode="auto">
            <a:xfrm>
              <a:off x="63" y="3337"/>
              <a:ext cx="20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Проверка знаний требований</a:t>
              </a:r>
            </a:p>
            <a:p>
              <a:pPr algn="ctr"/>
              <a:r>
                <a:rPr lang="ru-RU" sz="1600" b="1"/>
                <a:t>охраны труда</a:t>
              </a:r>
            </a:p>
          </p:txBody>
        </p:sp>
        <p:sp>
          <p:nvSpPr>
            <p:cNvPr id="34851" name="Rectangle 46"/>
            <p:cNvSpPr>
              <a:spLocks noChangeArrowheads="1"/>
            </p:cNvSpPr>
            <p:nvPr/>
          </p:nvSpPr>
          <p:spPr bwMode="auto">
            <a:xfrm>
              <a:off x="48" y="3244"/>
              <a:ext cx="2040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31" name="Text Box 47"/>
          <p:cNvSpPr txBox="1">
            <a:spLocks noChangeArrowheads="1"/>
          </p:cNvSpPr>
          <p:nvPr/>
        </p:nvSpPr>
        <p:spPr bwMode="auto">
          <a:xfrm>
            <a:off x="3378200" y="2516188"/>
            <a:ext cx="127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chemeClr val="accent2"/>
                </a:solidFill>
              </a:rPr>
              <a:t>ВВОДНЫЙ</a:t>
            </a:r>
          </a:p>
        </p:txBody>
      </p:sp>
      <p:sp>
        <p:nvSpPr>
          <p:cNvPr id="34832" name="Rectangle 48"/>
          <p:cNvSpPr>
            <a:spLocks noChangeArrowheads="1"/>
          </p:cNvSpPr>
          <p:nvPr/>
        </p:nvSpPr>
        <p:spPr bwMode="auto">
          <a:xfrm>
            <a:off x="3375025" y="2457450"/>
            <a:ext cx="1258888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3" name="Rectangle 49"/>
          <p:cNvSpPr>
            <a:spLocks noChangeArrowheads="1"/>
          </p:cNvSpPr>
          <p:nvPr/>
        </p:nvSpPr>
        <p:spPr bwMode="auto">
          <a:xfrm>
            <a:off x="5029200" y="1143000"/>
            <a:ext cx="408305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4" name="Line 50"/>
          <p:cNvSpPr>
            <a:spLocks noChangeShapeType="1"/>
          </p:cNvSpPr>
          <p:nvPr/>
        </p:nvSpPr>
        <p:spPr bwMode="auto">
          <a:xfrm flipH="1">
            <a:off x="2057400" y="8382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5" name="Line 51"/>
          <p:cNvSpPr>
            <a:spLocks noChangeShapeType="1"/>
          </p:cNvSpPr>
          <p:nvPr/>
        </p:nvSpPr>
        <p:spPr bwMode="auto">
          <a:xfrm>
            <a:off x="5562600" y="8382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6" name="Line 52"/>
          <p:cNvSpPr>
            <a:spLocks noChangeShapeType="1"/>
          </p:cNvSpPr>
          <p:nvPr/>
        </p:nvSpPr>
        <p:spPr bwMode="auto">
          <a:xfrm>
            <a:off x="2058988" y="211137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7" name="Freeform 53"/>
          <p:cNvSpPr>
            <a:spLocks/>
          </p:cNvSpPr>
          <p:nvPr/>
        </p:nvSpPr>
        <p:spPr bwMode="auto">
          <a:xfrm>
            <a:off x="474663" y="3997325"/>
            <a:ext cx="452437" cy="414338"/>
          </a:xfrm>
          <a:custGeom>
            <a:avLst/>
            <a:gdLst>
              <a:gd name="T0" fmla="*/ 2147483647 w 285"/>
              <a:gd name="T1" fmla="*/ 0 h 261"/>
              <a:gd name="T2" fmla="*/ 0 w 285"/>
              <a:gd name="T3" fmla="*/ 2147483647 h 261"/>
              <a:gd name="T4" fmla="*/ 0 60000 65536"/>
              <a:gd name="T5" fmla="*/ 0 60000 65536"/>
              <a:gd name="T6" fmla="*/ 0 w 285"/>
              <a:gd name="T7" fmla="*/ 0 h 261"/>
              <a:gd name="T8" fmla="*/ 285 w 285"/>
              <a:gd name="T9" fmla="*/ 261 h 2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" h="261">
                <a:moveTo>
                  <a:pt x="285" y="0"/>
                </a:moveTo>
                <a:lnTo>
                  <a:pt x="0" y="261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8" name="Freeform 54"/>
          <p:cNvSpPr>
            <a:spLocks/>
          </p:cNvSpPr>
          <p:nvPr/>
        </p:nvSpPr>
        <p:spPr bwMode="auto">
          <a:xfrm>
            <a:off x="1508125" y="4021138"/>
            <a:ext cx="1588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147483647 h 246"/>
              <a:gd name="T4" fmla="*/ 0 60000 65536"/>
              <a:gd name="T5" fmla="*/ 0 60000 65536"/>
              <a:gd name="T6" fmla="*/ 0 w 1"/>
              <a:gd name="T7" fmla="*/ 0 h 246"/>
              <a:gd name="T8" fmla="*/ 1 w 1"/>
              <a:gd name="T9" fmla="*/ 246 h 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9" name="Freeform 55"/>
          <p:cNvSpPr>
            <a:spLocks/>
          </p:cNvSpPr>
          <p:nvPr/>
        </p:nvSpPr>
        <p:spPr bwMode="auto">
          <a:xfrm>
            <a:off x="2490788" y="4025900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147483647 h 246"/>
              <a:gd name="T4" fmla="*/ 0 60000 65536"/>
              <a:gd name="T5" fmla="*/ 0 60000 65536"/>
              <a:gd name="T6" fmla="*/ 0 w 1"/>
              <a:gd name="T7" fmla="*/ 0 h 246"/>
              <a:gd name="T8" fmla="*/ 1 w 1"/>
              <a:gd name="T9" fmla="*/ 246 h 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46">
                <a:moveTo>
                  <a:pt x="0" y="0"/>
                </a:moveTo>
                <a:lnTo>
                  <a:pt x="0" y="2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Freeform 56"/>
          <p:cNvSpPr>
            <a:spLocks/>
          </p:cNvSpPr>
          <p:nvPr/>
        </p:nvSpPr>
        <p:spPr bwMode="auto">
          <a:xfrm>
            <a:off x="3051175" y="4008438"/>
            <a:ext cx="439738" cy="392112"/>
          </a:xfrm>
          <a:custGeom>
            <a:avLst/>
            <a:gdLst>
              <a:gd name="T0" fmla="*/ 0 w 277"/>
              <a:gd name="T1" fmla="*/ 0 h 247"/>
              <a:gd name="T2" fmla="*/ 2147483647 w 277"/>
              <a:gd name="T3" fmla="*/ 2147483647 h 247"/>
              <a:gd name="T4" fmla="*/ 0 60000 65536"/>
              <a:gd name="T5" fmla="*/ 0 60000 65536"/>
              <a:gd name="T6" fmla="*/ 0 w 277"/>
              <a:gd name="T7" fmla="*/ 0 h 247"/>
              <a:gd name="T8" fmla="*/ 277 w 277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7" h="247">
                <a:moveTo>
                  <a:pt x="0" y="0"/>
                </a:moveTo>
                <a:lnTo>
                  <a:pt x="277" y="247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1" name="Freeform 57"/>
          <p:cNvSpPr>
            <a:spLocks/>
          </p:cNvSpPr>
          <p:nvPr/>
        </p:nvSpPr>
        <p:spPr bwMode="auto">
          <a:xfrm>
            <a:off x="4084638" y="2114550"/>
            <a:ext cx="1592262" cy="342900"/>
          </a:xfrm>
          <a:custGeom>
            <a:avLst/>
            <a:gdLst>
              <a:gd name="T0" fmla="*/ 2147483647 w 1003"/>
              <a:gd name="T1" fmla="*/ 0 h 216"/>
              <a:gd name="T2" fmla="*/ 0 w 1003"/>
              <a:gd name="T3" fmla="*/ 2147483647 h 216"/>
              <a:gd name="T4" fmla="*/ 0 60000 65536"/>
              <a:gd name="T5" fmla="*/ 0 60000 65536"/>
              <a:gd name="T6" fmla="*/ 0 w 1003"/>
              <a:gd name="T7" fmla="*/ 0 h 216"/>
              <a:gd name="T8" fmla="*/ 1003 w 1003"/>
              <a:gd name="T9" fmla="*/ 216 h 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3" h="216">
                <a:moveTo>
                  <a:pt x="1003" y="0"/>
                </a:moveTo>
                <a:lnTo>
                  <a:pt x="0" y="21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2" name="Line 58"/>
          <p:cNvSpPr>
            <a:spLocks noChangeShapeType="1"/>
          </p:cNvSpPr>
          <p:nvPr/>
        </p:nvSpPr>
        <p:spPr bwMode="auto">
          <a:xfrm>
            <a:off x="7010400" y="21113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3" name="Line 59"/>
          <p:cNvSpPr>
            <a:spLocks noChangeShapeType="1"/>
          </p:cNvSpPr>
          <p:nvPr/>
        </p:nvSpPr>
        <p:spPr bwMode="auto">
          <a:xfrm>
            <a:off x="4953000" y="533400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4" name="Line 60"/>
          <p:cNvSpPr>
            <a:spLocks noChangeShapeType="1"/>
          </p:cNvSpPr>
          <p:nvPr/>
        </p:nvSpPr>
        <p:spPr bwMode="auto">
          <a:xfrm>
            <a:off x="6705600" y="5591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5" name="Line 61"/>
          <p:cNvSpPr>
            <a:spLocks noChangeShapeType="1"/>
          </p:cNvSpPr>
          <p:nvPr/>
        </p:nvSpPr>
        <p:spPr bwMode="auto">
          <a:xfrm>
            <a:off x="7686675" y="5591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6" name="Line 62"/>
          <p:cNvSpPr>
            <a:spLocks noChangeShapeType="1"/>
          </p:cNvSpPr>
          <p:nvPr/>
        </p:nvSpPr>
        <p:spPr bwMode="auto">
          <a:xfrm>
            <a:off x="8629650" y="55816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7" name="Line 63"/>
          <p:cNvSpPr>
            <a:spLocks noChangeShapeType="1"/>
          </p:cNvSpPr>
          <p:nvPr/>
        </p:nvSpPr>
        <p:spPr bwMode="auto">
          <a:xfrm>
            <a:off x="4572000" y="55816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8" name="Freeform 64"/>
          <p:cNvSpPr>
            <a:spLocks/>
          </p:cNvSpPr>
          <p:nvPr/>
        </p:nvSpPr>
        <p:spPr bwMode="auto">
          <a:xfrm>
            <a:off x="4505325" y="4000500"/>
            <a:ext cx="4162425" cy="1047750"/>
          </a:xfrm>
          <a:custGeom>
            <a:avLst/>
            <a:gdLst>
              <a:gd name="T0" fmla="*/ 2147483647 w 2622"/>
              <a:gd name="T1" fmla="*/ 2147483647 h 660"/>
              <a:gd name="T2" fmla="*/ 2147483647 w 2622"/>
              <a:gd name="T3" fmla="*/ 0 h 660"/>
              <a:gd name="T4" fmla="*/ 0 w 2622"/>
              <a:gd name="T5" fmla="*/ 2147483647 h 660"/>
              <a:gd name="T6" fmla="*/ 0 60000 65536"/>
              <a:gd name="T7" fmla="*/ 0 60000 65536"/>
              <a:gd name="T8" fmla="*/ 0 60000 65536"/>
              <a:gd name="T9" fmla="*/ 0 w 2622"/>
              <a:gd name="T10" fmla="*/ 0 h 660"/>
              <a:gd name="T11" fmla="*/ 2622 w 2622"/>
              <a:gd name="T12" fmla="*/ 660 h 6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2" h="660">
                <a:moveTo>
                  <a:pt x="2622" y="654"/>
                </a:moveTo>
                <a:lnTo>
                  <a:pt x="1578" y="0"/>
                </a:lnTo>
                <a:lnTo>
                  <a:pt x="0" y="6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49" name="Freeform 65"/>
          <p:cNvSpPr>
            <a:spLocks/>
          </p:cNvSpPr>
          <p:nvPr/>
        </p:nvSpPr>
        <p:spPr bwMode="auto">
          <a:xfrm>
            <a:off x="6715125" y="4010025"/>
            <a:ext cx="981075" cy="1028700"/>
          </a:xfrm>
          <a:custGeom>
            <a:avLst/>
            <a:gdLst>
              <a:gd name="T0" fmla="*/ 2147483647 w 618"/>
              <a:gd name="T1" fmla="*/ 2147483647 h 648"/>
              <a:gd name="T2" fmla="*/ 2147483647 w 618"/>
              <a:gd name="T3" fmla="*/ 0 h 648"/>
              <a:gd name="T4" fmla="*/ 0 w 618"/>
              <a:gd name="T5" fmla="*/ 2147483647 h 648"/>
              <a:gd name="T6" fmla="*/ 0 60000 65536"/>
              <a:gd name="T7" fmla="*/ 0 60000 65536"/>
              <a:gd name="T8" fmla="*/ 0 60000 65536"/>
              <a:gd name="T9" fmla="*/ 0 w 618"/>
              <a:gd name="T10" fmla="*/ 0 h 648"/>
              <a:gd name="T11" fmla="*/ 618 w 618"/>
              <a:gd name="T12" fmla="*/ 648 h 6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8" h="648">
                <a:moveTo>
                  <a:pt x="618" y="648"/>
                </a:moveTo>
                <a:lnTo>
                  <a:pt x="186" y="0"/>
                </a:lnTo>
                <a:lnTo>
                  <a:pt x="0" y="64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8208963" cy="938213"/>
          </a:xfrm>
          <a:solidFill>
            <a:srgbClr val="AFEEF7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НОРМАТИВНО-ПРАВОВАЯ ОСНОВА </a:t>
            </a:r>
            <a:b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ОРГАНИЗАЦИИ  ПРОВЕДЕНИЯ ОБЯЗАТЕЛЬНЫХ МЕДИЦИНСКИХ ОСМОТРОВ РАБОТНИКОВ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12875"/>
            <a:ext cx="8642350" cy="4968875"/>
          </a:xfrm>
          <a:gradFill rotWithShape="0">
            <a:gsLst>
              <a:gs pos="0">
                <a:srgbClr val="33CCCC"/>
              </a:gs>
              <a:gs pos="50000">
                <a:schemeClr val="bg1"/>
              </a:gs>
              <a:gs pos="100000">
                <a:srgbClr val="33CCCC"/>
              </a:gs>
            </a:gsLst>
            <a:lin ang="2700000" scaled="1"/>
          </a:gra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AutoNum type="arabicPeriod"/>
              <a:defRPr/>
            </a:pPr>
            <a:r>
              <a:rPr lang="ru-RU" sz="1800" b="1" dirty="0" smtClean="0"/>
              <a:t>Трудовой кодекс РФ: ст. 69, 76, 185, 212, 213, 214, 219, 266</a:t>
            </a:r>
          </a:p>
          <a:p>
            <a:pPr marL="609600" indent="-609600">
              <a:lnSpc>
                <a:spcPct val="80000"/>
              </a:lnSpc>
              <a:spcAft>
                <a:spcPct val="20000"/>
              </a:spcAft>
              <a:buFontTx/>
              <a:buAutoNum type="arabicPeriod"/>
              <a:defRPr/>
            </a:pPr>
            <a:r>
              <a:rPr lang="ru-RU" sz="1800" b="1" dirty="0" smtClean="0"/>
              <a:t>Федеральный закон от 21 ноября 2011 г. № 323-ФЗ                                     </a:t>
            </a:r>
            <a:r>
              <a:rPr lang="ru-RU" sz="1800" b="1" i="1" dirty="0" smtClean="0">
                <a:solidFill>
                  <a:schemeClr val="accent2"/>
                </a:solidFill>
              </a:rPr>
              <a:t>«Об основах охраны здоровья граждан в Российской Федерации»</a:t>
            </a:r>
          </a:p>
          <a:p>
            <a:pPr marL="609600" indent="-609600">
              <a:lnSpc>
                <a:spcPct val="80000"/>
              </a:lnSpc>
              <a:spcAft>
                <a:spcPct val="20000"/>
              </a:spcAft>
              <a:buFontTx/>
              <a:buAutoNum type="arabicPeriod"/>
              <a:defRPr/>
            </a:pPr>
            <a:r>
              <a:rPr lang="ru-RU" sz="1800" b="1" dirty="0" smtClean="0"/>
              <a:t>Приказ </a:t>
            </a:r>
            <a:r>
              <a:rPr lang="ru-RU" sz="1800" b="1" dirty="0" err="1" smtClean="0"/>
              <a:t>Минздравсоцразвития</a:t>
            </a:r>
            <a:r>
              <a:rPr lang="ru-RU" sz="1800" b="1" dirty="0" smtClean="0"/>
              <a:t> России от 12 апреля 2011 г. № 302н</a:t>
            </a:r>
            <a:r>
              <a:rPr lang="ru-RU" sz="1800" b="1" i="1" dirty="0" smtClean="0">
                <a:solidFill>
                  <a:srgbClr val="A50021"/>
                </a:solidFill>
              </a:rPr>
              <a:t>            ( в ред.приказа Минздрава от 15.05.2013 № 296н)                               </a:t>
            </a:r>
            <a:r>
              <a:rPr lang="ru-RU" sz="1800" b="1" i="1" dirty="0" smtClean="0">
                <a:solidFill>
                  <a:schemeClr val="accent2"/>
                </a:solidFill>
              </a:rPr>
              <a:t>«Об утверждении </a:t>
            </a:r>
            <a:r>
              <a:rPr lang="ru-RU" sz="1800" b="1" i="1" dirty="0" smtClean="0">
                <a:solidFill>
                  <a:srgbClr val="800000"/>
                </a:solidFill>
              </a:rPr>
              <a:t>перечней</a:t>
            </a:r>
            <a:r>
              <a:rPr lang="ru-RU" sz="1800" b="1" i="1" dirty="0" smtClean="0">
                <a:solidFill>
                  <a:schemeClr val="accent2"/>
                </a:solidFill>
              </a:rPr>
              <a:t> вредных и (или) опасных производственных </a:t>
            </a:r>
            <a:r>
              <a:rPr lang="ru-RU" sz="1800" b="1" i="1" dirty="0" smtClean="0">
                <a:solidFill>
                  <a:srgbClr val="800000"/>
                </a:solidFill>
              </a:rPr>
              <a:t>факторов и работ</a:t>
            </a:r>
            <a:r>
              <a:rPr lang="ru-RU" sz="1800" b="1" i="1" dirty="0" smtClean="0">
                <a:solidFill>
                  <a:schemeClr val="accent2"/>
                </a:solidFill>
              </a:rPr>
              <a:t>, при выполнении которых проводятся обязательные предварительные и периодические медицинские осмотры (обследования), и </a:t>
            </a:r>
            <a:r>
              <a:rPr lang="ru-RU" sz="1800" b="1" i="1" dirty="0" smtClean="0">
                <a:solidFill>
                  <a:srgbClr val="800000"/>
                </a:solidFill>
              </a:rPr>
              <a:t>Порядка</a:t>
            </a:r>
            <a:r>
              <a:rPr lang="ru-RU" sz="1800" b="1" i="1" dirty="0" smtClean="0">
                <a:solidFill>
                  <a:schemeClr val="accent2"/>
                </a:solidFill>
              </a:rPr>
              <a:t>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 </a:t>
            </a:r>
            <a:r>
              <a:rPr lang="ru-RU" sz="1800" b="1" i="1" dirty="0" smtClean="0">
                <a:solidFill>
                  <a:srgbClr val="C00000"/>
                </a:solidFill>
              </a:rPr>
              <a:t>(приложение 2, п.18)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AutoNum type="arabicPeriod"/>
              <a:defRPr/>
            </a:pPr>
            <a:r>
              <a:rPr lang="ru-RU" sz="1800" b="1" dirty="0" smtClean="0"/>
              <a:t>Федеральный закон от 29.12.2012 № 273-ФЗ «Об образовании в РФ» </a:t>
            </a:r>
            <a:r>
              <a:rPr lang="ru-RU" sz="1800" b="1" i="1" dirty="0" smtClean="0">
                <a:solidFill>
                  <a:srgbClr val="002060"/>
                </a:solidFill>
              </a:rPr>
              <a:t>п.9 ст.48 «Обязанности и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ответст</a:t>
            </a:r>
            <a:r>
              <a:rPr lang="ru-RU" sz="1800" b="1" i="1" dirty="0" smtClean="0">
                <a:solidFill>
                  <a:srgbClr val="002060"/>
                </a:solidFill>
              </a:rPr>
              <a:t>. педагогических работников»                                               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AutoNum type="arabicPeriod"/>
              <a:defRPr/>
            </a:pPr>
            <a:r>
              <a:rPr lang="ru-RU" sz="1800" b="1" dirty="0" smtClean="0"/>
              <a:t>Санитарные правила и нормы </a:t>
            </a:r>
            <a:r>
              <a:rPr lang="ru-RU" sz="1800" b="1" dirty="0" err="1" smtClean="0"/>
              <a:t>СанПиН</a:t>
            </a:r>
            <a:r>
              <a:rPr lang="ru-RU" sz="1800" b="1" dirty="0" smtClean="0"/>
              <a:t> 2.2.0.555-96</a:t>
            </a:r>
            <a:r>
              <a:rPr lang="ru-RU" sz="1800" b="1" dirty="0" smtClean="0">
                <a:solidFill>
                  <a:schemeClr val="accent2"/>
                </a:solidFill>
              </a:rPr>
              <a:t>        «Гигиенические требования к условиям труда                               женщин»</a:t>
            </a:r>
            <a:r>
              <a:rPr lang="ru-RU" sz="1800" dirty="0" smtClean="0"/>
              <a:t> </a:t>
            </a:r>
            <a:r>
              <a:rPr lang="ru-RU" sz="1800" b="1" i="1" dirty="0" smtClean="0"/>
              <a:t>(п.1.10)</a:t>
            </a:r>
            <a:endParaRPr lang="ru-RU" sz="1800" i="1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ru-RU" sz="1600" i="1" dirty="0" smtClean="0"/>
          </a:p>
        </p:txBody>
      </p:sp>
      <p:pic>
        <p:nvPicPr>
          <p:cNvPr id="48132" name="Picture 6" descr="Картинка 69 из 2816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525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9" descr="i?id=216250273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5661025"/>
            <a:ext cx="142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ltGray">
          <a:xfrm>
            <a:off x="1042988" y="188913"/>
            <a:ext cx="7777162" cy="6477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CCFFFF">
                  <a:gamma/>
                  <a:tint val="41569"/>
                  <a:invGamma/>
                </a:srgbClr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b="1">
                <a:solidFill>
                  <a:srgbClr val="3820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Порядок проведения обязательных медицинских осмотров 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(мо)</a:t>
            </a:r>
            <a:r>
              <a:rPr lang="ru-RU" b="1">
                <a:solidFill>
                  <a:srgbClr val="3820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>
                <a:solidFill>
                  <a:srgbClr val="3820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600" b="1">
                <a:solidFill>
                  <a:srgbClr val="3820EA"/>
                </a:solidFill>
              </a:rPr>
              <a:t>(</a:t>
            </a:r>
            <a:r>
              <a:rPr lang="ru-RU" sz="1600" b="1" i="1">
                <a:solidFill>
                  <a:srgbClr val="3820EA"/>
                </a:solidFill>
              </a:rPr>
              <a:t>приложение № 3 к пр. Минздравсоцразвития РФ от 12.04.2011 № 302н)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ltGray">
          <a:xfrm>
            <a:off x="6443663" y="5300663"/>
            <a:ext cx="2087562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ЕЖЕГОДНО: </a:t>
            </a:r>
          </a:p>
          <a:p>
            <a:pPr algn="ctr">
              <a:defRPr/>
            </a:pPr>
            <a:r>
              <a:rPr lang="ru-RU" sz="1400" b="1"/>
              <a:t>работники в возрасте</a:t>
            </a:r>
          </a:p>
          <a:p>
            <a:pPr algn="ctr">
              <a:defRPr/>
            </a:pPr>
            <a:r>
              <a:rPr lang="ru-RU" sz="1400" b="1"/>
              <a:t>до 21 года </a:t>
            </a:r>
          </a:p>
        </p:txBody>
      </p:sp>
      <p:sp>
        <p:nvSpPr>
          <p:cNvPr id="49156" name="Rectangle 7"/>
          <p:cNvSpPr>
            <a:spLocks noChangeArrowheads="1"/>
          </p:cNvSpPr>
          <p:nvPr/>
        </p:nvSpPr>
        <p:spPr bwMode="ltGray">
          <a:xfrm>
            <a:off x="6372225" y="1268413"/>
            <a:ext cx="2303463" cy="7921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ПОИМЕННЫЙ СПИСОК</a:t>
            </a:r>
          </a:p>
          <a:p>
            <a:pPr algn="ctr"/>
            <a:r>
              <a:rPr lang="ru-RU" sz="1400" b="1"/>
              <a:t>работников, подлежащих</a:t>
            </a:r>
          </a:p>
          <a:p>
            <a:pPr algn="ctr"/>
            <a:r>
              <a:rPr lang="ru-RU" sz="1400" b="1"/>
              <a:t>периодическим МО</a:t>
            </a: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ltGray">
          <a:xfrm>
            <a:off x="107950" y="981075"/>
            <a:ext cx="2735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6666"/>
                </a:solidFill>
              </a:rPr>
              <a:t>Предварительные МО</a:t>
            </a:r>
          </a:p>
        </p:txBody>
      </p:sp>
      <p:sp>
        <p:nvSpPr>
          <p:cNvPr id="49158" name="Text Box 9" descr="Голубая тисненая бумага"/>
          <p:cNvSpPr txBox="1">
            <a:spLocks noChangeArrowheads="1"/>
          </p:cNvSpPr>
          <p:nvPr/>
        </p:nvSpPr>
        <p:spPr bwMode="ltGray">
          <a:xfrm>
            <a:off x="6156325" y="908050"/>
            <a:ext cx="2519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CC0000"/>
                </a:solidFill>
              </a:rPr>
              <a:t>Периодические МО</a:t>
            </a:r>
          </a:p>
        </p:txBody>
      </p:sp>
      <p:sp>
        <p:nvSpPr>
          <p:cNvPr id="49159" name="Rectangle 10"/>
          <p:cNvSpPr>
            <a:spLocks noChangeArrowheads="1"/>
          </p:cNvSpPr>
          <p:nvPr/>
        </p:nvSpPr>
        <p:spPr bwMode="ltGray">
          <a:xfrm>
            <a:off x="3203575" y="2205038"/>
            <a:ext cx="2447925" cy="71913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CC0000"/>
                </a:solidFill>
              </a:rPr>
              <a:t>НАПРАВЛЕНИЕ</a:t>
            </a:r>
          </a:p>
          <a:p>
            <a:pPr algn="ctr"/>
            <a:r>
              <a:rPr lang="ru-RU" sz="1400" b="1"/>
              <a:t>с</a:t>
            </a:r>
            <a:r>
              <a:rPr lang="ru-RU" sz="1400"/>
              <a:t> </a:t>
            </a:r>
            <a:r>
              <a:rPr lang="ru-RU" sz="1400" b="1"/>
              <a:t>указанием ОПФ и ВПФ,</a:t>
            </a:r>
          </a:p>
          <a:p>
            <a:pPr algn="ctr"/>
            <a:r>
              <a:rPr lang="ru-RU" sz="1400" b="1"/>
              <a:t>видов работ </a:t>
            </a:r>
            <a:r>
              <a:rPr lang="ru-RU" sz="1400" b="1">
                <a:solidFill>
                  <a:schemeClr val="hlink"/>
                </a:solidFill>
              </a:rPr>
              <a:t>(учет выдачи</a:t>
            </a:r>
            <a:r>
              <a:rPr lang="ru-RU" sz="1400" b="1"/>
              <a:t>)</a:t>
            </a: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ltGray">
          <a:xfrm>
            <a:off x="2916238" y="1052513"/>
            <a:ext cx="2951162" cy="86518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rgbClr val="CC0000"/>
                </a:solidFill>
              </a:rPr>
              <a:t>СПИСОК КОНТИНГЕНТОВ</a:t>
            </a: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1400" dirty="0"/>
              <a:t> </a:t>
            </a:r>
            <a:r>
              <a:rPr lang="ru-RU" sz="1400" b="1" dirty="0"/>
              <a:t>работников, подлежащих </a:t>
            </a:r>
          </a:p>
          <a:p>
            <a:pPr algn="ctr">
              <a:defRPr/>
            </a:pPr>
            <a:r>
              <a:rPr lang="ru-RU" sz="1400" b="1" dirty="0"/>
              <a:t>предварительным </a:t>
            </a:r>
          </a:p>
          <a:p>
            <a:pPr algn="ctr">
              <a:defRPr/>
            </a:pPr>
            <a:r>
              <a:rPr lang="ru-RU" sz="1400" b="1" dirty="0"/>
              <a:t>и периодическим МО</a:t>
            </a:r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ltGray">
          <a:xfrm>
            <a:off x="2987675" y="6424613"/>
            <a:ext cx="561657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ЧАСТОТА определяется </a:t>
            </a:r>
            <a:r>
              <a:rPr lang="ru-RU" sz="1400" b="1"/>
              <a:t>типами ОПФ и ВПФ и видами работ</a:t>
            </a:r>
          </a:p>
        </p:txBody>
      </p:sp>
      <p:sp>
        <p:nvSpPr>
          <p:cNvPr id="49162" name="Rectangle 22"/>
          <p:cNvSpPr>
            <a:spLocks noChangeArrowheads="1"/>
          </p:cNvSpPr>
          <p:nvPr/>
        </p:nvSpPr>
        <p:spPr bwMode="auto">
          <a:xfrm>
            <a:off x="6734175" y="3860800"/>
            <a:ext cx="1798638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Заключительный </a:t>
            </a:r>
          </a:p>
          <a:p>
            <a:pPr algn="ctr"/>
            <a:r>
              <a:rPr lang="ru-RU" sz="1400" b="1"/>
              <a:t> акт (4 экз.)</a:t>
            </a:r>
          </a:p>
        </p:txBody>
      </p:sp>
      <p:sp>
        <p:nvSpPr>
          <p:cNvPr id="49163" name="Rectangle 28" descr="Пергамент"/>
          <p:cNvSpPr>
            <a:spLocks noChangeArrowheads="1"/>
          </p:cNvSpPr>
          <p:nvPr/>
        </p:nvSpPr>
        <p:spPr bwMode="auto">
          <a:xfrm>
            <a:off x="2916238" y="3284538"/>
            <a:ext cx="2952750" cy="9366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accent2"/>
                </a:solidFill>
              </a:rPr>
              <a:t>Медицинская организация</a:t>
            </a:r>
          </a:p>
          <a:p>
            <a:pPr algn="ctr"/>
            <a:r>
              <a:rPr lang="ru-RU" sz="1400" b="1" i="1"/>
              <a:t>(право на проведение предвар. </a:t>
            </a:r>
          </a:p>
          <a:p>
            <a:pPr algn="ctr"/>
            <a:r>
              <a:rPr lang="ru-RU" sz="1400" b="1" i="1"/>
              <a:t>и период. МО, договор)</a:t>
            </a:r>
          </a:p>
        </p:txBody>
      </p:sp>
      <p:sp>
        <p:nvSpPr>
          <p:cNvPr id="49164" name="Rectangle 30"/>
          <p:cNvSpPr>
            <a:spLocks noChangeArrowheads="1"/>
          </p:cNvSpPr>
          <p:nvPr/>
        </p:nvSpPr>
        <p:spPr bwMode="auto">
          <a:xfrm>
            <a:off x="250825" y="2924175"/>
            <a:ext cx="1223963" cy="7191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Заключение </a:t>
            </a:r>
          </a:p>
          <a:p>
            <a:pPr algn="ctr"/>
            <a:r>
              <a:rPr lang="ru-RU" sz="1400" b="1"/>
              <a:t>трудового</a:t>
            </a:r>
          </a:p>
          <a:p>
            <a:pPr algn="ctr"/>
            <a:r>
              <a:rPr lang="ru-RU" sz="1400" b="1"/>
              <a:t>договора</a:t>
            </a:r>
          </a:p>
        </p:txBody>
      </p:sp>
      <p:sp>
        <p:nvSpPr>
          <p:cNvPr id="49165" name="Rectangle 31"/>
          <p:cNvSpPr>
            <a:spLocks noChangeArrowheads="1"/>
          </p:cNvSpPr>
          <p:nvPr/>
        </p:nvSpPr>
        <p:spPr bwMode="auto">
          <a:xfrm>
            <a:off x="250825" y="6165850"/>
            <a:ext cx="2160588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Трудовой договор </a:t>
            </a:r>
          </a:p>
          <a:p>
            <a:pPr algn="ctr"/>
            <a:r>
              <a:rPr lang="ru-RU" sz="1400" b="1">
                <a:solidFill>
                  <a:srgbClr val="CC0000"/>
                </a:solidFill>
              </a:rPr>
              <a:t>НЕ</a:t>
            </a:r>
            <a:r>
              <a:rPr lang="ru-RU" sz="1400" b="1"/>
              <a:t> заключается</a:t>
            </a:r>
          </a:p>
        </p:txBody>
      </p:sp>
      <p:sp>
        <p:nvSpPr>
          <p:cNvPr id="49166" name="Rectangle 34"/>
          <p:cNvSpPr>
            <a:spLocks noChangeArrowheads="1"/>
          </p:cNvSpPr>
          <p:nvPr/>
        </p:nvSpPr>
        <p:spPr bwMode="auto">
          <a:xfrm>
            <a:off x="6372225" y="2276475"/>
            <a:ext cx="1152525" cy="433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РАБОТНИК</a:t>
            </a:r>
          </a:p>
        </p:txBody>
      </p:sp>
      <p:sp>
        <p:nvSpPr>
          <p:cNvPr id="49167" name="Line 48"/>
          <p:cNvSpPr>
            <a:spLocks noChangeShapeType="1"/>
          </p:cNvSpPr>
          <p:nvPr/>
        </p:nvSpPr>
        <p:spPr bwMode="auto">
          <a:xfrm>
            <a:off x="1476375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68" name="Line 58"/>
          <p:cNvSpPr>
            <a:spLocks noChangeShapeType="1"/>
          </p:cNvSpPr>
          <p:nvPr/>
        </p:nvSpPr>
        <p:spPr bwMode="auto">
          <a:xfrm flipH="1">
            <a:off x="5867400" y="3573463"/>
            <a:ext cx="20891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9169" name="Picture 72" descr="i?id=10502719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0" name="Line 61"/>
          <p:cNvSpPr>
            <a:spLocks noChangeShapeType="1"/>
          </p:cNvSpPr>
          <p:nvPr/>
        </p:nvSpPr>
        <p:spPr bwMode="auto">
          <a:xfrm>
            <a:off x="7956550" y="2060575"/>
            <a:ext cx="0" cy="15128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71" name="Text Box 40"/>
          <p:cNvSpPr txBox="1">
            <a:spLocks noChangeArrowheads="1"/>
          </p:cNvSpPr>
          <p:nvPr/>
        </p:nvSpPr>
        <p:spPr bwMode="auto">
          <a:xfrm>
            <a:off x="5867400" y="3294063"/>
            <a:ext cx="23764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sz="1200" b="1"/>
              <a:t>не позднее чем за 2 мес.     до соглас. даты начала МО</a:t>
            </a:r>
          </a:p>
        </p:txBody>
      </p:sp>
      <p:sp>
        <p:nvSpPr>
          <p:cNvPr id="49172" name="Line 53"/>
          <p:cNvSpPr>
            <a:spLocks noChangeShapeType="1"/>
          </p:cNvSpPr>
          <p:nvPr/>
        </p:nvSpPr>
        <p:spPr bwMode="auto">
          <a:xfrm>
            <a:off x="971550" y="4868863"/>
            <a:ext cx="2087563" cy="0"/>
          </a:xfrm>
          <a:prstGeom prst="line">
            <a:avLst/>
          </a:prstGeom>
          <a:noFill/>
          <a:ln w="76200">
            <a:solidFill>
              <a:srgbClr val="0066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73" name="Line 60"/>
          <p:cNvSpPr>
            <a:spLocks noChangeShapeType="1"/>
          </p:cNvSpPr>
          <p:nvPr/>
        </p:nvSpPr>
        <p:spPr bwMode="auto">
          <a:xfrm>
            <a:off x="3708400" y="1916113"/>
            <a:ext cx="0" cy="288925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74" name="Line 61"/>
          <p:cNvSpPr>
            <a:spLocks noChangeShapeType="1"/>
          </p:cNvSpPr>
          <p:nvPr/>
        </p:nvSpPr>
        <p:spPr bwMode="auto">
          <a:xfrm>
            <a:off x="5076825" y="1916113"/>
            <a:ext cx="0" cy="2889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75" name="Line 62"/>
          <p:cNvSpPr>
            <a:spLocks noChangeShapeType="1"/>
          </p:cNvSpPr>
          <p:nvPr/>
        </p:nvSpPr>
        <p:spPr bwMode="auto">
          <a:xfrm>
            <a:off x="5867400" y="1557338"/>
            <a:ext cx="504825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76" name="Line 63"/>
          <p:cNvSpPr>
            <a:spLocks noChangeShapeType="1"/>
          </p:cNvSpPr>
          <p:nvPr/>
        </p:nvSpPr>
        <p:spPr bwMode="auto">
          <a:xfrm>
            <a:off x="2555875" y="2492375"/>
            <a:ext cx="936625" cy="792163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77" name="Line 65"/>
          <p:cNvSpPr>
            <a:spLocks noChangeShapeType="1"/>
          </p:cNvSpPr>
          <p:nvPr/>
        </p:nvSpPr>
        <p:spPr bwMode="auto">
          <a:xfrm>
            <a:off x="5651500" y="2492375"/>
            <a:ext cx="7207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6948488" y="2060575"/>
            <a:ext cx="0" cy="215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3132138" y="5805488"/>
            <a:ext cx="2520950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Амбулаторная карта</a:t>
            </a:r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3059113" y="4652963"/>
            <a:ext cx="2593975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1600" b="1">
                <a:solidFill>
                  <a:srgbClr val="000099"/>
                </a:solidFill>
              </a:rPr>
              <a:t>ЗАКЛЮЧЕНИЕ</a:t>
            </a:r>
          </a:p>
          <a:p>
            <a:pPr algn="ctr">
              <a:lnSpc>
                <a:spcPct val="90000"/>
              </a:lnSpc>
            </a:pPr>
            <a:r>
              <a:rPr lang="ru-RU" sz="1500" b="1"/>
              <a:t>по результатам МО (2 экз.)</a:t>
            </a: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2916238" y="4581525"/>
            <a:ext cx="2951162" cy="1584325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179388" y="1844675"/>
            <a:ext cx="2520950" cy="647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Лицо, поступающее</a:t>
            </a:r>
          </a:p>
          <a:p>
            <a:pPr algn="ctr"/>
            <a:r>
              <a:rPr lang="ru-RU" b="1"/>
              <a:t>на работу</a:t>
            </a:r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3635375" y="4221163"/>
            <a:ext cx="0" cy="360362"/>
          </a:xfrm>
          <a:prstGeom prst="line">
            <a:avLst/>
          </a:prstGeom>
          <a:noFill/>
          <a:ln w="5715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4932363" y="4221163"/>
            <a:ext cx="0" cy="36036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5867400" y="4076700"/>
            <a:ext cx="8651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250825" y="3933825"/>
            <a:ext cx="1441450" cy="647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Медицинские</a:t>
            </a:r>
          </a:p>
          <a:p>
            <a:pPr algn="ctr"/>
            <a:r>
              <a:rPr lang="ru-RU" sz="1400" b="1"/>
              <a:t>противопоказ.</a:t>
            </a:r>
          </a:p>
          <a:p>
            <a:pPr algn="ctr"/>
            <a:r>
              <a:rPr lang="ru-RU" sz="1400" b="1">
                <a:solidFill>
                  <a:srgbClr val="CC0000"/>
                </a:solidFill>
              </a:rPr>
              <a:t>НЕ</a:t>
            </a:r>
            <a:r>
              <a:rPr lang="ru-RU" sz="1400" b="1"/>
              <a:t> выявлены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250825" y="5157788"/>
            <a:ext cx="1800225" cy="647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Мед.противопоказ.</a:t>
            </a:r>
          </a:p>
          <a:p>
            <a:pPr algn="ctr"/>
            <a:r>
              <a:rPr lang="ru-RU" sz="1600" b="1">
                <a:solidFill>
                  <a:srgbClr val="CC0000"/>
                </a:solidFill>
              </a:rPr>
              <a:t>выявлены</a:t>
            </a:r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H="1" flipV="1">
            <a:off x="971550" y="4581525"/>
            <a:ext cx="0" cy="360363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971550" y="4941888"/>
            <a:ext cx="0" cy="215900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971550" y="3644900"/>
            <a:ext cx="0" cy="288925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971550" y="5805488"/>
            <a:ext cx="0" cy="360362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flipH="1">
            <a:off x="5364163" y="2997200"/>
            <a:ext cx="0" cy="2873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93" name="AutoShape 41"/>
          <p:cNvSpPr>
            <a:spLocks noChangeArrowheads="1"/>
          </p:cNvSpPr>
          <p:nvPr/>
        </p:nvSpPr>
        <p:spPr bwMode="auto">
          <a:xfrm>
            <a:off x="5651500" y="4581525"/>
            <a:ext cx="2736850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6084888" y="47244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1 экз. работнику</a:t>
            </a:r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8604250" y="1125538"/>
            <a:ext cx="2889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H="1">
            <a:off x="8893175" y="1125538"/>
            <a:ext cx="0" cy="5472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flipH="1">
            <a:off x="8604250" y="6597650"/>
            <a:ext cx="2889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198" name="Text Box 56"/>
          <p:cNvSpPr txBox="1">
            <a:spLocks noChangeArrowheads="1"/>
          </p:cNvSpPr>
          <p:nvPr/>
        </p:nvSpPr>
        <p:spPr bwMode="auto">
          <a:xfrm rot="-5400000">
            <a:off x="573882" y="3536156"/>
            <a:ext cx="25209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1 экз. незамедлит. на руки</a:t>
            </a:r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H="1" flipV="1">
            <a:off x="2700338" y="2133600"/>
            <a:ext cx="503237" cy="215900"/>
          </a:xfrm>
          <a:prstGeom prst="line">
            <a:avLst/>
          </a:prstGeom>
          <a:noFill/>
          <a:ln w="381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4140200" y="543083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99"/>
                </a:solidFill>
              </a:rPr>
              <a:t>+</a:t>
            </a:r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>
            <a:off x="2411413" y="5516563"/>
            <a:ext cx="720725" cy="0"/>
          </a:xfrm>
          <a:prstGeom prst="line">
            <a:avLst/>
          </a:prstGeom>
          <a:noFill/>
          <a:ln w="57150" cap="rnd">
            <a:solidFill>
              <a:srgbClr val="0066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flipV="1">
            <a:off x="2411413" y="2492375"/>
            <a:ext cx="0" cy="3024188"/>
          </a:xfrm>
          <a:prstGeom prst="line">
            <a:avLst/>
          </a:prstGeom>
          <a:noFill/>
          <a:ln w="57150" cap="rnd">
            <a:solidFill>
              <a:srgbClr val="006666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5364163" y="2997200"/>
            <a:ext cx="158432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6948488" y="2708275"/>
            <a:ext cx="0" cy="2889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5364163" y="2938463"/>
            <a:ext cx="1873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+ паспорт здоровья</a:t>
            </a:r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>
            <a:off x="7524750" y="6021388"/>
            <a:ext cx="0" cy="431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V="1">
            <a:off x="1979613" y="2492375"/>
            <a:ext cx="0" cy="2376488"/>
          </a:xfrm>
          <a:prstGeom prst="line">
            <a:avLst/>
          </a:prstGeom>
          <a:noFill/>
          <a:ln w="76200">
            <a:solidFill>
              <a:srgbClr val="0066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208" name="Rectangle 27"/>
          <p:cNvSpPr>
            <a:spLocks noChangeArrowheads="1"/>
          </p:cNvSpPr>
          <p:nvPr/>
        </p:nvSpPr>
        <p:spPr bwMode="auto">
          <a:xfrm>
            <a:off x="3132138" y="5300663"/>
            <a:ext cx="2519362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Паспорт здоровья</a:t>
            </a:r>
          </a:p>
        </p:txBody>
      </p:sp>
      <p:sp>
        <p:nvSpPr>
          <p:cNvPr id="49209" name="Text Box 48"/>
          <p:cNvSpPr txBox="1">
            <a:spLocks noChangeArrowheads="1"/>
          </p:cNvSpPr>
          <p:nvPr/>
        </p:nvSpPr>
        <p:spPr bwMode="auto">
          <a:xfrm>
            <a:off x="4140200" y="494188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99"/>
                </a:solidFill>
              </a:rPr>
              <a:t>+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816877" cy="1000132"/>
          </a:xfr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ПРОГРАММА  СЕМИНАРА</a:t>
            </a:r>
            <a:r>
              <a:rPr lang="ru-RU" sz="3600" b="1" dirty="0" smtClean="0">
                <a:solidFill>
                  <a:schemeClr val="hlink"/>
                </a:solidFill>
              </a:rPr>
              <a:t> </a:t>
            </a:r>
            <a:endParaRPr lang="ru-RU" sz="3600" dirty="0" smtClean="0">
              <a:solidFill>
                <a:schemeClr val="hlink"/>
              </a:solidFill>
            </a:endParaRPr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5786" y="1785926"/>
            <a:ext cx="7715304" cy="4214842"/>
          </a:xfrm>
          <a:gradFill rotWithShape="0">
            <a:gsLst>
              <a:gs pos="0">
                <a:srgbClr val="00FFFF"/>
              </a:gs>
              <a:gs pos="50000">
                <a:srgbClr val="FFFFCC"/>
              </a:gs>
              <a:gs pos="100000">
                <a:srgbClr val="00FFFF"/>
              </a:gs>
            </a:gsLst>
            <a:lin ang="2700000" scaled="1"/>
          </a:gra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8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1. Основные положения и законодательства РФ об охране труда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2. Основы организации работы по охране труда в организации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3. Организация обучения работников по охране труда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4. Производственный травматизм и меры по его профилактике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5. Ответственность за нарушение требований охраны труда 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31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31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31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3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3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3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3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3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3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3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3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3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3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/>
      <p:bldP spid="30310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A50021"/>
                </a:solidFill>
              </a:rPr>
              <a:t>ОБРАТИТЕ </a:t>
            </a:r>
            <a:r>
              <a:rPr lang="ru-RU" sz="2800" b="1" dirty="0" smtClean="0">
                <a:solidFill>
                  <a:srgbClr val="A50021"/>
                </a:solidFill>
              </a:rPr>
              <a:t> ВНИМАНИЕ</a:t>
            </a:r>
            <a:r>
              <a:rPr lang="ru-RU" sz="2800" b="1" dirty="0" smtClean="0">
                <a:solidFill>
                  <a:srgbClr val="A50021"/>
                </a:solidFill>
              </a:rPr>
              <a:t>:</a:t>
            </a:r>
            <a:br>
              <a:rPr lang="ru-RU" sz="2800" b="1" dirty="0" smtClean="0">
                <a:solidFill>
                  <a:srgbClr val="A50021"/>
                </a:solidFill>
              </a:rPr>
            </a:b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НОВЫЙ ДОКУМЕНТ</a:t>
            </a:r>
          </a:p>
        </p:txBody>
      </p:sp>
      <p:pic>
        <p:nvPicPr>
          <p:cNvPr id="50179" name="Picture 4" descr="i?id=275824969-1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260350"/>
            <a:ext cx="1000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6" descr="i?id=298021708-20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611188" y="1668463"/>
            <a:ext cx="7920037" cy="44243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300"/>
              </a:spcBef>
              <a:spcAft>
                <a:spcPct val="25000"/>
              </a:spcAft>
              <a:defRPr/>
            </a:pPr>
            <a:endParaRPr lang="ru-RU" sz="2800" b="1" dirty="0"/>
          </a:p>
          <a:p>
            <a:pPr algn="ctr">
              <a:spcBef>
                <a:spcPts val="300"/>
              </a:spcBef>
              <a:spcAft>
                <a:spcPct val="25000"/>
              </a:spcAft>
              <a:defRPr/>
            </a:pPr>
            <a:r>
              <a:rPr lang="ru-RU" sz="2800" b="1" dirty="0"/>
              <a:t>Приказ Минздрава России </a:t>
            </a:r>
          </a:p>
          <a:p>
            <a:pPr algn="ctr">
              <a:spcBef>
                <a:spcPts val="300"/>
              </a:spcBef>
              <a:spcAft>
                <a:spcPct val="25000"/>
              </a:spcAft>
              <a:defRPr/>
            </a:pPr>
            <a:r>
              <a:rPr lang="ru-RU" sz="2800" b="1" dirty="0"/>
              <a:t>от 21 марта 2014 г. № 125н</a:t>
            </a:r>
            <a:r>
              <a:rPr lang="ru-RU" sz="2400" b="1" i="1" dirty="0">
                <a:solidFill>
                  <a:srgbClr val="A50021"/>
                </a:solidFill>
              </a:rPr>
              <a:t> </a:t>
            </a:r>
          </a:p>
          <a:p>
            <a:pPr algn="ctr">
              <a:spcBef>
                <a:spcPts val="300"/>
              </a:spcBef>
              <a:spcAft>
                <a:spcPct val="2500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«</a:t>
            </a:r>
            <a:r>
              <a:rPr lang="ru-RU" sz="2800" b="1" dirty="0">
                <a:solidFill>
                  <a:srgbClr val="C00000"/>
                </a:solidFill>
              </a:rPr>
              <a:t>Об утверждении национального календаря профилактических прививок     и календаря профилактических прививок по эпидемическим показаниям» </a:t>
            </a:r>
          </a:p>
          <a:p>
            <a:pPr algn="ctr">
              <a:spcBef>
                <a:spcPts val="300"/>
              </a:spcBef>
              <a:spcAft>
                <a:spcPct val="25000"/>
              </a:spcAft>
              <a:defRPr/>
            </a:pPr>
            <a:r>
              <a:rPr lang="ru-RU" sz="2000" b="1" i="1" dirty="0"/>
              <a:t>(Зарегистрировано в Минюсте России 25.04.2014 N 32115)</a:t>
            </a:r>
          </a:p>
          <a:p>
            <a:pPr algn="ctr">
              <a:spcBef>
                <a:spcPts val="300"/>
              </a:spcBef>
              <a:spcAft>
                <a:spcPct val="25000"/>
              </a:spcAft>
              <a:defRPr/>
            </a:pPr>
            <a:endParaRPr lang="ru-RU" sz="2000" b="1" i="1" dirty="0"/>
          </a:p>
        </p:txBody>
      </p:sp>
      <p:pic>
        <p:nvPicPr>
          <p:cNvPr id="50182" name="Picture 5" descr="i?id=263450898-1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9375" y="5589588"/>
            <a:ext cx="14097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424862" cy="874713"/>
          </a:xfrm>
          <a:gradFill rotWithShape="1">
            <a:gsLst>
              <a:gs pos="0">
                <a:srgbClr val="FFCCCC"/>
              </a:gs>
              <a:gs pos="50000">
                <a:schemeClr val="bg1"/>
              </a:gs>
              <a:gs pos="100000">
                <a:srgbClr val="FFCCCC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организационные причины </a:t>
            </a:r>
            <a:br>
              <a:rPr lang="ru-RU" sz="2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несчастных случаев на производстве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7777162" cy="4754562"/>
          </a:xfrm>
        </p:spPr>
        <p:txBody>
          <a:bodyPr/>
          <a:lstStyle/>
          <a:p>
            <a:pPr marL="609600" indent="-609600" eaLnBrk="1" hangingPunct="1"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800" b="1" smtClean="0"/>
              <a:t>Допуск к выполнению самостоятельных работ работников, </a:t>
            </a:r>
            <a:r>
              <a:rPr lang="ru-RU" sz="1800" b="1" i="1" smtClean="0">
                <a:solidFill>
                  <a:srgbClr val="A50021"/>
                </a:solidFill>
              </a:rPr>
              <a:t>НЕ имеющих профессиональной подготовки</a:t>
            </a:r>
            <a:r>
              <a:rPr lang="ru-RU" sz="1800" b="1" smtClean="0"/>
              <a:t>, соответствующей характеру работ</a:t>
            </a:r>
          </a:p>
          <a:p>
            <a:pPr marL="609600" indent="-609600" eaLnBrk="1" hangingPunct="1"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800" b="1" smtClean="0"/>
              <a:t>Допуск к выполнению самостоятельных работ работников, </a:t>
            </a:r>
            <a:r>
              <a:rPr lang="ru-RU" sz="1800" b="1" i="1" smtClean="0">
                <a:solidFill>
                  <a:srgbClr val="A50021"/>
                </a:solidFill>
              </a:rPr>
              <a:t>НЕ прошедших в установленном порядке обучение по ОТ</a:t>
            </a:r>
          </a:p>
          <a:p>
            <a:pPr marL="609600" indent="-609600" eaLnBrk="1" hangingPunct="1"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800" b="1" smtClean="0"/>
              <a:t>Допуск к выполнению самостоятельных работ работников, </a:t>
            </a:r>
            <a:r>
              <a:rPr lang="ru-RU" sz="1800" b="1" i="1" smtClean="0">
                <a:solidFill>
                  <a:srgbClr val="A50021"/>
                </a:solidFill>
              </a:rPr>
              <a:t>НЕ прошедших в установленном порядке обязательные медицинские осмотры</a:t>
            </a:r>
          </a:p>
          <a:p>
            <a:pPr marL="609600" indent="-609600" eaLnBrk="1" hangingPunct="1"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800" b="1" smtClean="0"/>
              <a:t>Допуск к выполнению работ работников, </a:t>
            </a:r>
            <a:r>
              <a:rPr lang="ru-RU" sz="1800" b="1" i="1" smtClean="0">
                <a:solidFill>
                  <a:srgbClr val="A50021"/>
                </a:solidFill>
              </a:rPr>
              <a:t>НЕ обеспеченных или НЕ должным образом обеспеченных СИЗ</a:t>
            </a:r>
          </a:p>
          <a:p>
            <a:pPr marL="609600" indent="-609600" eaLnBrk="1" hangingPunct="1"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800" b="1" smtClean="0"/>
              <a:t>Допуск </a:t>
            </a:r>
            <a:r>
              <a:rPr lang="ru-RU" sz="1800" b="1" i="1" smtClean="0"/>
              <a:t>женщин и лиц, не достигших 18-летнего возраста</a:t>
            </a:r>
            <a:r>
              <a:rPr lang="ru-RU" sz="1800" b="1" smtClean="0"/>
              <a:t> к выполнению работ, которые им</a:t>
            </a:r>
            <a:r>
              <a:rPr lang="ru-RU" sz="1800" b="1" i="1" smtClean="0"/>
              <a:t> </a:t>
            </a:r>
            <a:r>
              <a:rPr lang="ru-RU" sz="1800" b="1" i="1" smtClean="0">
                <a:solidFill>
                  <a:srgbClr val="A50021"/>
                </a:solidFill>
              </a:rPr>
              <a:t>запрещены постановлениями правительства РФ</a:t>
            </a:r>
          </a:p>
          <a:p>
            <a:pPr marL="609600" indent="-609600" eaLnBrk="1" hangingPunct="1">
              <a:spcAft>
                <a:spcPct val="20000"/>
              </a:spcAft>
              <a:buFont typeface="Wingdings" pitchFamily="2" charset="2"/>
              <a:buChar char="ü"/>
            </a:pPr>
            <a:r>
              <a:rPr lang="ru-RU" sz="1800" b="1" smtClean="0"/>
              <a:t>Неудовлетворительный контроль за производством работ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1800" b="1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1800" smtClean="0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50825" y="284163"/>
            <a:ext cx="87137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Ответственность за нарушение законодательства об охране труда </a:t>
            </a:r>
          </a:p>
          <a:p>
            <a:pPr algn="ctr"/>
            <a:r>
              <a:rPr lang="ru-RU" sz="2000" b="1"/>
              <a:t>и иных актов, содержащих требования охраны труда</a:t>
            </a:r>
            <a:r>
              <a:rPr lang="ru-RU" sz="2200" b="1"/>
              <a:t>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50825" y="333375"/>
            <a:ext cx="8713788" cy="792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1042988" y="1268413"/>
            <a:ext cx="0" cy="5589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771775" y="1268413"/>
            <a:ext cx="0" cy="5589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5076825" y="1268413"/>
            <a:ext cx="0" cy="5589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6516688" y="1268413"/>
            <a:ext cx="0" cy="5589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7956550" y="1268413"/>
            <a:ext cx="0" cy="5589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0" y="21336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-252413" y="1341438"/>
            <a:ext cx="1590676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Виды </a:t>
            </a:r>
          </a:p>
          <a:p>
            <a:pPr algn="ctr"/>
            <a:r>
              <a:rPr lang="ru-RU" sz="1200" b="1"/>
              <a:t>ответ-</a:t>
            </a:r>
          </a:p>
          <a:p>
            <a:pPr algn="ctr"/>
            <a:r>
              <a:rPr lang="ru-RU" sz="1200" b="1"/>
              <a:t>ственности</a:t>
            </a:r>
            <a:r>
              <a:rPr lang="ru-RU" sz="1100" b="1"/>
              <a:t> </a:t>
            </a:r>
            <a:endParaRPr lang="en-US" sz="1100" b="1"/>
          </a:p>
          <a:p>
            <a:endParaRPr lang="ru-RU" sz="1100" b="1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971550" y="1268413"/>
            <a:ext cx="1836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/>
              <a:t>Закон, устанавливающий</a:t>
            </a:r>
          </a:p>
          <a:p>
            <a:pPr algn="ctr">
              <a:lnSpc>
                <a:spcPct val="80000"/>
              </a:lnSpc>
            </a:pPr>
            <a:r>
              <a:rPr lang="ru-RU" sz="1200" b="1"/>
              <a:t>ответственность и виды  наказаний (взысканий)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700338" y="1341438"/>
            <a:ext cx="238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Лицо, принимающее</a:t>
            </a:r>
          </a:p>
          <a:p>
            <a:pPr algn="ctr"/>
            <a:r>
              <a:rPr lang="ru-RU" sz="1200" b="1"/>
              <a:t> решение о назначении наказания</a:t>
            </a:r>
          </a:p>
          <a:p>
            <a:pPr algn="ctr"/>
            <a:r>
              <a:rPr lang="ru-RU" sz="1200" b="1"/>
              <a:t>(применении взыскания)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003800" y="1341438"/>
            <a:ext cx="15351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Лицо, </a:t>
            </a:r>
          </a:p>
          <a:p>
            <a:pPr algn="ctr"/>
            <a:r>
              <a:rPr lang="ru-RU" sz="1200" b="1"/>
              <a:t>подлежащее</a:t>
            </a:r>
          </a:p>
          <a:p>
            <a:pPr algn="ctr"/>
            <a:r>
              <a:rPr lang="ru-RU" sz="1200" b="1"/>
              <a:t>ответственности</a:t>
            </a:r>
            <a:r>
              <a:rPr lang="ru-RU" sz="1100" b="1"/>
              <a:t> 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443663" y="1484313"/>
            <a:ext cx="160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Виды наказаний</a:t>
            </a:r>
          </a:p>
          <a:p>
            <a:pPr algn="ctr"/>
            <a:r>
              <a:rPr lang="ru-RU" sz="1200" b="1"/>
              <a:t>(взысканий)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8101013" y="1341438"/>
            <a:ext cx="1223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Основание</a:t>
            </a:r>
          </a:p>
          <a:p>
            <a:r>
              <a:rPr lang="ru-RU" sz="1200" b="1"/>
              <a:t>применения</a:t>
            </a:r>
          </a:p>
          <a:p>
            <a:r>
              <a:rPr lang="ru-RU" sz="1200" b="1"/>
              <a:t> наказания</a:t>
            </a:r>
          </a:p>
          <a:p>
            <a:r>
              <a:rPr lang="ru-RU" sz="1200" b="1"/>
              <a:t>(взыскания) 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0" y="2133600"/>
            <a:ext cx="93091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A50021"/>
                </a:solidFill>
              </a:rPr>
              <a:t>Дисци- </a:t>
            </a:r>
            <a:r>
              <a:rPr lang="ru-RU" sz="1100" b="1"/>
              <a:t>          </a:t>
            </a:r>
            <a:r>
              <a:rPr lang="en-US" sz="1100" b="1"/>
              <a:t>   </a:t>
            </a:r>
            <a:r>
              <a:rPr lang="ru-RU" sz="1100" b="1"/>
              <a:t>  Трудовой кодекс                                                                            Работник                  </a:t>
            </a:r>
            <a:r>
              <a:rPr lang="ru-RU" sz="1100" b="1">
                <a:cs typeface="Arial" charset="0"/>
              </a:rPr>
              <a:t>• </a:t>
            </a:r>
            <a:r>
              <a:rPr lang="ru-RU" sz="1100" b="1"/>
              <a:t>Замечание       </a:t>
            </a:r>
            <a:r>
              <a:rPr lang="en-US" sz="1100" b="1"/>
              <a:t>   </a:t>
            </a:r>
            <a:r>
              <a:rPr lang="ru-RU" sz="1100" b="1"/>
              <a:t>     Дисциплинар.</a:t>
            </a:r>
          </a:p>
          <a:p>
            <a:r>
              <a:rPr lang="ru-RU" sz="1100" b="1">
                <a:solidFill>
                  <a:srgbClr val="A50021"/>
                </a:solidFill>
              </a:rPr>
              <a:t>плинарная</a:t>
            </a:r>
            <a:r>
              <a:rPr lang="ru-RU" sz="1100" b="1"/>
              <a:t>       Российской Федерации            Работодатель                            </a:t>
            </a:r>
            <a:r>
              <a:rPr lang="en-US" sz="1100" b="1"/>
              <a:t>  </a:t>
            </a:r>
            <a:r>
              <a:rPr lang="ru-RU" sz="1100" b="1"/>
              <a:t>(рабочий,               •</a:t>
            </a:r>
            <a:r>
              <a:rPr lang="ru-RU" sz="1100"/>
              <a:t> </a:t>
            </a:r>
            <a:r>
              <a:rPr lang="ru-RU" sz="1100" b="1"/>
              <a:t>Выговор                  </a:t>
            </a:r>
            <a:r>
              <a:rPr lang="en-US" sz="1100" b="1"/>
              <a:t>  </a:t>
            </a:r>
            <a:r>
              <a:rPr lang="ru-RU" sz="1100" b="1"/>
              <a:t> проступок </a:t>
            </a:r>
          </a:p>
          <a:p>
            <a:r>
              <a:rPr lang="ru-RU" sz="1100" b="1"/>
              <a:t>                                                                                                                       </a:t>
            </a:r>
            <a:r>
              <a:rPr lang="en-US" sz="1100" b="1"/>
              <a:t>                 </a:t>
            </a:r>
            <a:r>
              <a:rPr lang="ru-RU" sz="1100" b="1"/>
              <a:t>служащий)               •</a:t>
            </a:r>
            <a:r>
              <a:rPr lang="ru-RU" sz="1100"/>
              <a:t> </a:t>
            </a:r>
            <a:r>
              <a:rPr lang="ru-RU" sz="1100" b="1"/>
              <a:t>Увольнение        </a:t>
            </a:r>
            <a:r>
              <a:rPr lang="en-US" sz="1100" b="1"/>
              <a:t>      </a:t>
            </a:r>
            <a:r>
              <a:rPr lang="ru-RU" sz="1100" b="1"/>
              <a:t>  при наличии </a:t>
            </a:r>
          </a:p>
          <a:p>
            <a:r>
              <a:rPr lang="ru-RU" sz="1100" b="1"/>
              <a:t>                                                                                                                                                                                     </a:t>
            </a:r>
            <a:r>
              <a:rPr lang="en-US" sz="1100" b="1"/>
              <a:t>                      </a:t>
            </a:r>
            <a:r>
              <a:rPr lang="ru-RU" sz="1100" b="1"/>
              <a:t>    вины работника</a:t>
            </a:r>
            <a:r>
              <a:rPr lang="ru-RU" sz="1100"/>
              <a:t> </a:t>
            </a: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0" y="2852738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0" y="3716338"/>
            <a:ext cx="10191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>
                <a:solidFill>
                  <a:srgbClr val="A50021"/>
                </a:solidFill>
              </a:rPr>
              <a:t>Админи-</a:t>
            </a:r>
          </a:p>
          <a:p>
            <a:r>
              <a:rPr lang="ru-RU" sz="1100" b="1">
                <a:solidFill>
                  <a:srgbClr val="A50021"/>
                </a:solidFill>
              </a:rPr>
              <a:t>стративная</a:t>
            </a:r>
            <a:r>
              <a:rPr lang="ru-RU" sz="1200"/>
              <a:t> 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1042988" y="3716338"/>
            <a:ext cx="1787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100" b="1"/>
              <a:t>Кодекс Российской</a:t>
            </a:r>
          </a:p>
          <a:p>
            <a:pPr algn="ctr"/>
            <a:r>
              <a:rPr lang="ru-RU" sz="1100" b="1"/>
              <a:t>Федерации </a:t>
            </a:r>
          </a:p>
          <a:p>
            <a:pPr algn="ctr"/>
            <a:r>
              <a:rPr lang="ru-RU" sz="1100" b="1"/>
              <a:t>об административных </a:t>
            </a:r>
          </a:p>
          <a:p>
            <a:pPr algn="ctr"/>
            <a:r>
              <a:rPr lang="ru-RU" sz="1100" b="1"/>
              <a:t>правонарушениях</a:t>
            </a:r>
            <a:r>
              <a:rPr lang="ru-RU" sz="1100"/>
              <a:t> 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771775" y="3141663"/>
            <a:ext cx="252253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/>
              <a:t>Федеральная инспекция</a:t>
            </a:r>
          </a:p>
          <a:p>
            <a:r>
              <a:rPr lang="ru-RU" sz="1100" b="1"/>
              <a:t>труда, гос. инспекции труда</a:t>
            </a:r>
          </a:p>
          <a:p>
            <a:r>
              <a:rPr lang="ru-RU" sz="1100" b="1"/>
              <a:t>в субъектах РФ (от их имени –</a:t>
            </a:r>
          </a:p>
          <a:p>
            <a:r>
              <a:rPr lang="ru-RU" sz="1100" b="1"/>
              <a:t>должностные лица этих</a:t>
            </a:r>
          </a:p>
          <a:p>
            <a:r>
              <a:rPr lang="ru-RU" sz="1100" b="1"/>
              <a:t>органов) 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003800" y="2852738"/>
            <a:ext cx="15843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/>
              <a:t> Должностное лицо</a:t>
            </a:r>
            <a:endParaRPr lang="en-US" sz="1100" b="1"/>
          </a:p>
          <a:p>
            <a:endParaRPr lang="ru-RU" sz="1100" b="1"/>
          </a:p>
          <a:p>
            <a:r>
              <a:rPr lang="ru-RU" sz="1100" b="1"/>
              <a:t> Лицо, осуществ.</a:t>
            </a:r>
          </a:p>
          <a:p>
            <a:r>
              <a:rPr lang="ru-RU" sz="1100" b="1"/>
              <a:t> предпринима-</a:t>
            </a:r>
          </a:p>
          <a:p>
            <a:r>
              <a:rPr lang="ru-RU" sz="1100" b="1"/>
              <a:t> тельскую </a:t>
            </a:r>
            <a:r>
              <a:rPr lang="en-US" sz="1100" b="1"/>
              <a:t> </a:t>
            </a:r>
            <a:r>
              <a:rPr lang="ru-RU" sz="1100" b="1"/>
              <a:t>деятель-</a:t>
            </a:r>
          </a:p>
          <a:p>
            <a:r>
              <a:rPr lang="ru-RU" sz="1100" b="1"/>
              <a:t> ность без образов.</a:t>
            </a:r>
          </a:p>
          <a:p>
            <a:r>
              <a:rPr lang="ru-RU" sz="1100" b="1"/>
              <a:t> юридического лица</a:t>
            </a:r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5076825" y="3213100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6516688" y="2852738"/>
            <a:ext cx="1657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/>
              <a:t>Админ.  штраф 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6443663" y="3284538"/>
            <a:ext cx="1657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/>
              <a:t> Административный</a:t>
            </a:r>
          </a:p>
          <a:p>
            <a:r>
              <a:rPr lang="ru-RU" sz="1100" b="1"/>
              <a:t> штраф или</a:t>
            </a:r>
          </a:p>
          <a:p>
            <a:r>
              <a:rPr lang="ru-RU" sz="1100" b="1"/>
              <a:t> административное</a:t>
            </a:r>
          </a:p>
          <a:p>
            <a:r>
              <a:rPr lang="ru-RU" sz="1100" b="1"/>
              <a:t> приостановление</a:t>
            </a:r>
          </a:p>
          <a:p>
            <a:r>
              <a:rPr lang="ru-RU" sz="1100" b="1"/>
              <a:t> деятельности </a:t>
            </a:r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2771775" y="4221163"/>
            <a:ext cx="518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492500" y="4365625"/>
            <a:ext cx="6572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/>
              <a:t>Судья 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5003800" y="4292600"/>
            <a:ext cx="15509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/>
              <a:t>Юридическое лицо</a:t>
            </a:r>
          </a:p>
          <a:p>
            <a:pPr>
              <a:lnSpc>
                <a:spcPct val="30000"/>
              </a:lnSpc>
            </a:pPr>
            <a:endParaRPr lang="ru-RU" sz="1100" b="1"/>
          </a:p>
          <a:p>
            <a:pPr>
              <a:lnSpc>
                <a:spcPct val="90000"/>
              </a:lnSpc>
            </a:pPr>
            <a:r>
              <a:rPr lang="ru-RU" sz="1100" b="1"/>
              <a:t>Должностное лицо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6496050" y="4254500"/>
            <a:ext cx="1193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/>
              <a:t>Админ. штраф</a:t>
            </a:r>
          </a:p>
          <a:p>
            <a:endParaRPr lang="ru-RU" sz="1100" b="1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>
            <a:off x="2771775" y="4868863"/>
            <a:ext cx="518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2700338" y="4797425"/>
            <a:ext cx="27352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/>
              <a:t> ФОИВ, территориальный ОИВ  </a:t>
            </a:r>
          </a:p>
          <a:p>
            <a:pPr>
              <a:lnSpc>
                <a:spcPct val="90000"/>
              </a:lnSpc>
            </a:pPr>
            <a:r>
              <a:rPr lang="ru-RU" sz="1100" b="1"/>
              <a:t> в области гос. стат. учета (от их </a:t>
            </a:r>
          </a:p>
          <a:p>
            <a:pPr>
              <a:lnSpc>
                <a:spcPct val="90000"/>
              </a:lnSpc>
            </a:pPr>
            <a:r>
              <a:rPr lang="ru-RU" sz="1100" b="1"/>
              <a:t> имени –  руководители этих </a:t>
            </a:r>
          </a:p>
          <a:p>
            <a:pPr>
              <a:lnSpc>
                <a:spcPct val="90000"/>
              </a:lnSpc>
            </a:pPr>
            <a:r>
              <a:rPr lang="ru-RU" sz="1100" b="1"/>
              <a:t> органов)</a:t>
            </a:r>
          </a:p>
        </p:txBody>
      </p:sp>
      <p:sp>
        <p:nvSpPr>
          <p:cNvPr id="61472" name="Text Box 32"/>
          <p:cNvSpPr txBox="1">
            <a:spLocks noChangeArrowheads="1"/>
          </p:cNvSpPr>
          <p:nvPr/>
        </p:nvSpPr>
        <p:spPr bwMode="auto">
          <a:xfrm>
            <a:off x="5076825" y="5013325"/>
            <a:ext cx="15049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/>
              <a:t>Должностное лицо</a:t>
            </a:r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6588125" y="5013325"/>
            <a:ext cx="1295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/>
              <a:t>Админ. штраф </a:t>
            </a:r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>
            <a:off x="0" y="5445125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8008938" y="3317875"/>
            <a:ext cx="1195387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/>
              <a:t>Администра-</a:t>
            </a:r>
          </a:p>
          <a:p>
            <a:r>
              <a:rPr lang="ru-RU" sz="1100" b="1"/>
              <a:t>тивное право-</a:t>
            </a:r>
          </a:p>
          <a:p>
            <a:r>
              <a:rPr lang="ru-RU" sz="1100" b="1"/>
              <a:t>нарушение,</a:t>
            </a:r>
          </a:p>
          <a:p>
            <a:r>
              <a:rPr lang="ru-RU" sz="1100" b="1"/>
              <a:t>т.е. виновное</a:t>
            </a:r>
          </a:p>
          <a:p>
            <a:r>
              <a:rPr lang="ru-RU" sz="1100" b="1"/>
              <a:t>действие (без-</a:t>
            </a:r>
          </a:p>
          <a:p>
            <a:r>
              <a:rPr lang="ru-RU" sz="1100" b="1"/>
              <a:t>действие) фи-</a:t>
            </a:r>
          </a:p>
          <a:p>
            <a:r>
              <a:rPr lang="ru-RU" sz="1100" b="1"/>
              <a:t>зического или</a:t>
            </a:r>
          </a:p>
          <a:p>
            <a:r>
              <a:rPr lang="ru-RU" sz="1100" b="1"/>
              <a:t>юридического</a:t>
            </a:r>
          </a:p>
          <a:p>
            <a:r>
              <a:rPr lang="ru-RU" sz="1100" b="1"/>
              <a:t>лица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0" y="5805488"/>
            <a:ext cx="673258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solidFill>
                  <a:srgbClr val="A50021"/>
                </a:solidFill>
              </a:rPr>
              <a:t>Уголовная</a:t>
            </a:r>
            <a:r>
              <a:rPr lang="ru-RU" sz="1100" b="1"/>
              <a:t>         Уголовный кодекс                                Суд                                    Работник</a:t>
            </a:r>
          </a:p>
          <a:p>
            <a:r>
              <a:rPr lang="ru-RU" sz="1100" b="1"/>
              <a:t>                          Российской Федерации                                                                     (рабочий,                                                               </a:t>
            </a:r>
          </a:p>
          <a:p>
            <a:r>
              <a:rPr lang="ru-RU" sz="1100" b="1"/>
              <a:t>                                                                                                                                         служащий)</a:t>
            </a: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6443663" y="5445125"/>
            <a:ext cx="1584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b="1"/>
              <a:t>•</a:t>
            </a:r>
            <a:r>
              <a:rPr lang="ru-RU" sz="1100"/>
              <a:t> </a:t>
            </a:r>
            <a:r>
              <a:rPr lang="ru-RU" sz="1100" b="1"/>
              <a:t>Штраф</a:t>
            </a:r>
          </a:p>
          <a:p>
            <a:pPr>
              <a:lnSpc>
                <a:spcPct val="80000"/>
              </a:lnSpc>
            </a:pPr>
            <a:r>
              <a:rPr lang="ru-RU" sz="1100" b="1"/>
              <a:t>•</a:t>
            </a:r>
            <a:r>
              <a:rPr lang="ru-RU" sz="1100"/>
              <a:t> </a:t>
            </a:r>
            <a:r>
              <a:rPr lang="ru-RU" sz="1100" b="1"/>
              <a:t>Лишение права</a:t>
            </a:r>
          </a:p>
          <a:p>
            <a:pPr>
              <a:lnSpc>
                <a:spcPct val="80000"/>
              </a:lnSpc>
            </a:pPr>
            <a:r>
              <a:rPr lang="ru-RU" sz="1100" b="1"/>
              <a:t>занимать определ.</a:t>
            </a:r>
          </a:p>
          <a:p>
            <a:pPr>
              <a:lnSpc>
                <a:spcPct val="80000"/>
              </a:lnSpc>
            </a:pPr>
            <a:r>
              <a:rPr lang="ru-RU" sz="1100" b="1"/>
              <a:t>должности или заниматься опред.</a:t>
            </a:r>
          </a:p>
          <a:p>
            <a:pPr>
              <a:lnSpc>
                <a:spcPct val="80000"/>
              </a:lnSpc>
            </a:pPr>
            <a:r>
              <a:rPr lang="ru-RU" sz="1100" b="1"/>
              <a:t>деятельностью</a:t>
            </a:r>
          </a:p>
          <a:p>
            <a:pPr>
              <a:lnSpc>
                <a:spcPct val="80000"/>
              </a:lnSpc>
            </a:pPr>
            <a:r>
              <a:rPr lang="ru-RU" sz="1100" b="1"/>
              <a:t>•</a:t>
            </a:r>
            <a:r>
              <a:rPr lang="ru-RU" sz="1100"/>
              <a:t> </a:t>
            </a:r>
            <a:r>
              <a:rPr lang="ru-RU" sz="1100" b="1"/>
              <a:t>Исправительные</a:t>
            </a:r>
          </a:p>
          <a:p>
            <a:pPr>
              <a:lnSpc>
                <a:spcPct val="80000"/>
              </a:lnSpc>
            </a:pPr>
            <a:r>
              <a:rPr lang="ru-RU" sz="1100" b="1"/>
              <a:t>работы</a:t>
            </a:r>
          </a:p>
          <a:p>
            <a:pPr>
              <a:lnSpc>
                <a:spcPct val="80000"/>
              </a:lnSpc>
            </a:pPr>
            <a:r>
              <a:rPr lang="ru-RU" sz="1100" b="1"/>
              <a:t>•</a:t>
            </a:r>
            <a:r>
              <a:rPr lang="ru-RU" sz="1100"/>
              <a:t> </a:t>
            </a:r>
            <a:r>
              <a:rPr lang="ru-RU" sz="1100" b="1"/>
              <a:t>Лишение свободы на определ. срок</a:t>
            </a:r>
          </a:p>
          <a:p>
            <a:pPr>
              <a:lnSpc>
                <a:spcPct val="80000"/>
              </a:lnSpc>
            </a:pPr>
            <a:endParaRPr lang="ru-RU" sz="1100" b="1"/>
          </a:p>
          <a:p>
            <a:pPr>
              <a:lnSpc>
                <a:spcPct val="80000"/>
              </a:lnSpc>
            </a:pPr>
            <a:endParaRPr lang="ru-RU" sz="1100" b="1"/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8008938" y="5334000"/>
            <a:ext cx="184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100"/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7885113" y="5408613"/>
            <a:ext cx="1546225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/>
              <a:t> </a:t>
            </a:r>
            <a:r>
              <a:rPr lang="ru-RU" sz="1100" b="1"/>
              <a:t>Виновно </a:t>
            </a:r>
          </a:p>
          <a:p>
            <a:pPr>
              <a:lnSpc>
                <a:spcPct val="90000"/>
              </a:lnSpc>
            </a:pPr>
            <a:r>
              <a:rPr lang="ru-RU" sz="1100" b="1"/>
              <a:t> совершенное</a:t>
            </a:r>
          </a:p>
          <a:p>
            <a:pPr>
              <a:lnSpc>
                <a:spcPct val="90000"/>
              </a:lnSpc>
            </a:pPr>
            <a:r>
              <a:rPr lang="ru-RU" sz="1100" b="1"/>
              <a:t> общественно</a:t>
            </a:r>
          </a:p>
          <a:p>
            <a:pPr>
              <a:lnSpc>
                <a:spcPct val="90000"/>
              </a:lnSpc>
            </a:pPr>
            <a:r>
              <a:rPr lang="ru-RU" sz="1100" b="1"/>
              <a:t> опасное деяние, </a:t>
            </a:r>
          </a:p>
          <a:p>
            <a:pPr>
              <a:lnSpc>
                <a:spcPct val="90000"/>
              </a:lnSpc>
            </a:pPr>
            <a:r>
              <a:rPr lang="ru-RU" sz="1100" b="1"/>
              <a:t> совершенное</a:t>
            </a:r>
          </a:p>
          <a:p>
            <a:pPr>
              <a:lnSpc>
                <a:spcPct val="90000"/>
              </a:lnSpc>
            </a:pPr>
            <a:r>
              <a:rPr lang="ru-RU" sz="1100" b="1"/>
              <a:t> умышленно или</a:t>
            </a:r>
          </a:p>
          <a:p>
            <a:pPr>
              <a:lnSpc>
                <a:spcPct val="90000"/>
              </a:lnSpc>
            </a:pPr>
            <a:r>
              <a:rPr lang="ru-RU" sz="1100" b="1"/>
              <a:t>  по неосторож-</a:t>
            </a:r>
          </a:p>
          <a:p>
            <a:pPr>
              <a:lnSpc>
                <a:spcPct val="90000"/>
              </a:lnSpc>
            </a:pPr>
            <a:r>
              <a:rPr lang="ru-RU" sz="1100" b="1"/>
              <a:t>  ности (преступ-</a:t>
            </a:r>
          </a:p>
          <a:p>
            <a:pPr>
              <a:lnSpc>
                <a:spcPct val="90000"/>
              </a:lnSpc>
            </a:pPr>
            <a:r>
              <a:rPr lang="ru-RU" sz="1100" b="1"/>
              <a:t>  ление)</a:t>
            </a:r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>
            <a:off x="5076825" y="4508500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6516688" y="4437063"/>
            <a:ext cx="14525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/>
              <a:t>Адм. штраф или</a:t>
            </a:r>
          </a:p>
          <a:p>
            <a:r>
              <a:rPr lang="ru-RU" sz="1100" b="1"/>
              <a:t>дисквалификация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280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/>
              <a:t>Уголовная ответственность</a:t>
            </a:r>
            <a:r>
              <a:rPr lang="ru-RU" sz="2200" i="1"/>
              <a:t>            </a:t>
            </a:r>
            <a:r>
              <a:rPr lang="ru-RU" sz="2200" b="1" i="1">
                <a:solidFill>
                  <a:srgbClr val="A50021"/>
                </a:solidFill>
              </a:rPr>
              <a:t>ст.143 УК ч.2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95288" y="333375"/>
            <a:ext cx="8353425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50825" y="1255713"/>
            <a:ext cx="1300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Наказание 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9388" y="1196975"/>
            <a:ext cx="1368425" cy="431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900113" y="8366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1547813" y="1268413"/>
            <a:ext cx="4318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908175" y="1052513"/>
            <a:ext cx="698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нарушение </a:t>
            </a:r>
            <a:r>
              <a:rPr lang="ru-RU" sz="1600" b="1" i="1"/>
              <a:t>правил охраны труда</a:t>
            </a:r>
            <a:r>
              <a:rPr lang="ru-RU" sz="1600" b="1"/>
              <a:t>, совершенное лицом,                   на котором лежали обязанности по соблюдению  этих  правил,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051050" y="1579563"/>
            <a:ext cx="4608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если это повлекло по неосторожности</a:t>
            </a:r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V="1">
            <a:off x="323850" y="1916113"/>
            <a:ext cx="648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5" name="Text Box 14"/>
          <p:cNvSpPr txBox="1">
            <a:spLocks noChangeArrowheads="1"/>
          </p:cNvSpPr>
          <p:nvPr/>
        </p:nvSpPr>
        <p:spPr bwMode="auto">
          <a:xfrm>
            <a:off x="827088" y="2605088"/>
            <a:ext cx="17287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причинение</a:t>
            </a:r>
            <a:r>
              <a:rPr lang="ru-RU" sz="20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2000" b="1">
                <a:solidFill>
                  <a:srgbClr val="FF0000"/>
                </a:solidFill>
              </a:rPr>
              <a:t>ТЯЖКОГО </a:t>
            </a:r>
          </a:p>
          <a:p>
            <a:pPr algn="ctr"/>
            <a:r>
              <a:rPr lang="ru-RU" sz="2000" b="1">
                <a:solidFill>
                  <a:srgbClr val="FF0000"/>
                </a:solidFill>
              </a:rPr>
              <a:t>ВРЕДА</a:t>
            </a:r>
          </a:p>
          <a:p>
            <a:pPr algn="ctr"/>
            <a:r>
              <a:rPr lang="ru-RU" sz="2000" b="1"/>
              <a:t>здоровью </a:t>
            </a:r>
          </a:p>
          <a:p>
            <a:pPr algn="ctr"/>
            <a:r>
              <a:rPr lang="ru-RU" sz="2000" b="1"/>
              <a:t>человека</a:t>
            </a:r>
          </a:p>
        </p:txBody>
      </p:sp>
      <p:sp>
        <p:nvSpPr>
          <p:cNvPr id="62476" name="Rectangle 15"/>
          <p:cNvSpPr>
            <a:spLocks noChangeArrowheads="1"/>
          </p:cNvSpPr>
          <p:nvPr/>
        </p:nvSpPr>
        <p:spPr bwMode="auto">
          <a:xfrm>
            <a:off x="755650" y="2349500"/>
            <a:ext cx="1871663" cy="2087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77" name="Text Box 20"/>
          <p:cNvSpPr txBox="1">
            <a:spLocks noChangeArrowheads="1"/>
          </p:cNvSpPr>
          <p:nvPr/>
        </p:nvSpPr>
        <p:spPr bwMode="auto">
          <a:xfrm>
            <a:off x="3348038" y="2349500"/>
            <a:ext cx="1893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штраф</a:t>
            </a:r>
            <a:r>
              <a:rPr lang="ru-RU" sz="1400" b="1"/>
              <a:t> в размере</a:t>
            </a:r>
          </a:p>
        </p:txBody>
      </p:sp>
      <p:sp>
        <p:nvSpPr>
          <p:cNvPr id="62478" name="Text Box 22"/>
          <p:cNvSpPr txBox="1">
            <a:spLocks noChangeArrowheads="1"/>
          </p:cNvSpPr>
          <p:nvPr/>
        </p:nvSpPr>
        <p:spPr bwMode="auto">
          <a:xfrm>
            <a:off x="6300788" y="1916113"/>
            <a:ext cx="194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99"/>
                </a:solidFill>
              </a:rPr>
              <a:t>до 400 000 руб.</a:t>
            </a:r>
            <a:r>
              <a:rPr lang="ru-RU" sz="1100"/>
              <a:t>    </a:t>
            </a:r>
          </a:p>
        </p:txBody>
      </p:sp>
      <p:sp>
        <p:nvSpPr>
          <p:cNvPr id="62479" name="Text Box 25"/>
          <p:cNvSpPr txBox="1">
            <a:spLocks noChangeArrowheads="1"/>
          </p:cNvSpPr>
          <p:nvPr/>
        </p:nvSpPr>
        <p:spPr bwMode="auto">
          <a:xfrm>
            <a:off x="6300788" y="2266950"/>
            <a:ext cx="2628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заработной платы или иного дохода осужденного </a:t>
            </a:r>
          </a:p>
          <a:p>
            <a:r>
              <a:rPr lang="ru-RU" sz="1400" b="1"/>
              <a:t>за период до 18 месяцев</a:t>
            </a:r>
          </a:p>
        </p:txBody>
      </p:sp>
      <p:sp>
        <p:nvSpPr>
          <p:cNvPr id="62480" name="Text Box 28"/>
          <p:cNvSpPr txBox="1">
            <a:spLocks noChangeArrowheads="1"/>
          </p:cNvSpPr>
          <p:nvPr/>
        </p:nvSpPr>
        <p:spPr bwMode="auto">
          <a:xfrm>
            <a:off x="3348038" y="3716338"/>
            <a:ext cx="4824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исправительные</a:t>
            </a:r>
            <a:r>
              <a:rPr lang="ru-RU" b="1"/>
              <a:t> </a:t>
            </a:r>
            <a:r>
              <a:rPr lang="ru-RU" b="1">
                <a:solidFill>
                  <a:srgbClr val="FF0000"/>
                </a:solidFill>
              </a:rPr>
              <a:t>работы</a:t>
            </a:r>
            <a:r>
              <a:rPr lang="ru-RU" sz="1600" b="1"/>
              <a:t> на срок до 2 лет </a:t>
            </a:r>
          </a:p>
        </p:txBody>
      </p:sp>
      <p:sp>
        <p:nvSpPr>
          <p:cNvPr id="62481" name="Text Box 29"/>
          <p:cNvSpPr txBox="1">
            <a:spLocks noChangeArrowheads="1"/>
          </p:cNvSpPr>
          <p:nvPr/>
        </p:nvSpPr>
        <p:spPr bwMode="auto">
          <a:xfrm>
            <a:off x="755650" y="4654550"/>
            <a:ext cx="187166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СМЕРТЬ </a:t>
            </a:r>
            <a:r>
              <a:rPr lang="ru-RU" b="1"/>
              <a:t>человека</a:t>
            </a:r>
            <a:r>
              <a:rPr lang="ru-RU" sz="1100" b="1"/>
              <a:t> </a:t>
            </a:r>
          </a:p>
        </p:txBody>
      </p:sp>
      <p:sp>
        <p:nvSpPr>
          <p:cNvPr id="62482" name="Text Box 31"/>
          <p:cNvSpPr txBox="1">
            <a:spLocks noChangeArrowheads="1"/>
          </p:cNvSpPr>
          <p:nvPr/>
        </p:nvSpPr>
        <p:spPr bwMode="auto">
          <a:xfrm>
            <a:off x="2555875" y="4149725"/>
            <a:ext cx="222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/>
              <a:t> </a:t>
            </a:r>
          </a:p>
        </p:txBody>
      </p:sp>
      <p:sp>
        <p:nvSpPr>
          <p:cNvPr id="62483" name="Text Box 33"/>
          <p:cNvSpPr txBox="1">
            <a:spLocks noChangeArrowheads="1"/>
          </p:cNvSpPr>
          <p:nvPr/>
        </p:nvSpPr>
        <p:spPr bwMode="auto">
          <a:xfrm>
            <a:off x="3348038" y="4076700"/>
            <a:ext cx="489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лишение свободы </a:t>
            </a:r>
            <a:r>
              <a:rPr lang="ru-RU" b="1"/>
              <a:t>на срок до 1 года</a:t>
            </a:r>
          </a:p>
        </p:txBody>
      </p:sp>
      <p:sp>
        <p:nvSpPr>
          <p:cNvPr id="62484" name="Text Box 34"/>
          <p:cNvSpPr txBox="1">
            <a:spLocks noChangeArrowheads="1"/>
          </p:cNvSpPr>
          <p:nvPr/>
        </p:nvSpPr>
        <p:spPr bwMode="auto">
          <a:xfrm>
            <a:off x="2771775" y="6180138"/>
            <a:ext cx="6372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/>
              <a:t>с лишением права занимать определенные должности или заниматься определенной деятельностью на срок до 3 лет или без такового</a:t>
            </a:r>
          </a:p>
        </p:txBody>
      </p:sp>
      <p:sp>
        <p:nvSpPr>
          <p:cNvPr id="62485" name="Text Box 28"/>
          <p:cNvSpPr txBox="1">
            <a:spLocks noChangeArrowheads="1"/>
          </p:cNvSpPr>
          <p:nvPr/>
        </p:nvSpPr>
        <p:spPr bwMode="auto">
          <a:xfrm>
            <a:off x="3348038" y="2997200"/>
            <a:ext cx="5400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обязательные</a:t>
            </a:r>
            <a:r>
              <a:rPr lang="ru-RU" b="1"/>
              <a:t> </a:t>
            </a:r>
            <a:r>
              <a:rPr lang="ru-RU" b="1">
                <a:solidFill>
                  <a:srgbClr val="FF0000"/>
                </a:solidFill>
              </a:rPr>
              <a:t>работы</a:t>
            </a:r>
            <a:r>
              <a:rPr lang="ru-RU" sz="1600" b="1"/>
              <a:t> на срок от 180 до 240 час </a:t>
            </a:r>
          </a:p>
        </p:txBody>
      </p:sp>
      <p:sp>
        <p:nvSpPr>
          <p:cNvPr id="62486" name="Text Box 28"/>
          <p:cNvSpPr txBox="1">
            <a:spLocks noChangeArrowheads="1"/>
          </p:cNvSpPr>
          <p:nvPr/>
        </p:nvSpPr>
        <p:spPr bwMode="auto">
          <a:xfrm>
            <a:off x="3348038" y="3357563"/>
            <a:ext cx="504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принудительные</a:t>
            </a:r>
            <a:r>
              <a:rPr lang="ru-RU" b="1"/>
              <a:t> </a:t>
            </a:r>
            <a:r>
              <a:rPr lang="ru-RU" b="1">
                <a:solidFill>
                  <a:srgbClr val="FF0000"/>
                </a:solidFill>
              </a:rPr>
              <a:t>работы</a:t>
            </a:r>
            <a:r>
              <a:rPr lang="ru-RU" sz="1600" b="1"/>
              <a:t> на срок до 1 года</a:t>
            </a:r>
            <a:r>
              <a:rPr lang="ru-RU" sz="1400" b="1"/>
              <a:t> </a:t>
            </a:r>
          </a:p>
        </p:txBody>
      </p:sp>
      <p:sp>
        <p:nvSpPr>
          <p:cNvPr id="62487" name="Line 41"/>
          <p:cNvSpPr>
            <a:spLocks noChangeShapeType="1"/>
          </p:cNvSpPr>
          <p:nvPr/>
        </p:nvSpPr>
        <p:spPr bwMode="auto">
          <a:xfrm flipH="1">
            <a:off x="323850" y="1916113"/>
            <a:ext cx="0" cy="396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88" name="Line 44"/>
          <p:cNvSpPr>
            <a:spLocks noChangeShapeType="1"/>
          </p:cNvSpPr>
          <p:nvPr/>
        </p:nvSpPr>
        <p:spPr bwMode="auto">
          <a:xfrm>
            <a:off x="2627313" y="35734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89" name="Rectangle 48"/>
          <p:cNvSpPr>
            <a:spLocks noChangeArrowheads="1"/>
          </p:cNvSpPr>
          <p:nvPr/>
        </p:nvSpPr>
        <p:spPr bwMode="auto">
          <a:xfrm>
            <a:off x="2727325" y="36449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либо</a:t>
            </a:r>
          </a:p>
        </p:txBody>
      </p:sp>
      <p:sp>
        <p:nvSpPr>
          <p:cNvPr id="62490" name="Text Box 34"/>
          <p:cNvSpPr txBox="1">
            <a:spLocks noChangeArrowheads="1"/>
          </p:cNvSpPr>
          <p:nvPr/>
        </p:nvSpPr>
        <p:spPr bwMode="auto">
          <a:xfrm>
            <a:off x="3132138" y="4889500"/>
            <a:ext cx="3095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принудительные работы</a:t>
            </a:r>
          </a:p>
          <a:p>
            <a:pPr algn="ctr"/>
            <a:r>
              <a:rPr lang="ru-RU" b="1" i="1"/>
              <a:t>либо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 лишение свободы</a:t>
            </a:r>
            <a:endParaRPr lang="ru-RU" sz="1400" b="1"/>
          </a:p>
        </p:txBody>
      </p:sp>
      <p:sp>
        <p:nvSpPr>
          <p:cNvPr id="62491" name="Line 50"/>
          <p:cNvSpPr>
            <a:spLocks noChangeShapeType="1"/>
          </p:cNvSpPr>
          <p:nvPr/>
        </p:nvSpPr>
        <p:spPr bwMode="auto">
          <a:xfrm>
            <a:off x="2627313" y="2565400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2" name="Line 51"/>
          <p:cNvSpPr>
            <a:spLocks noChangeShapeType="1"/>
          </p:cNvSpPr>
          <p:nvPr/>
        </p:nvSpPr>
        <p:spPr bwMode="auto">
          <a:xfrm>
            <a:off x="2627313" y="3213100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3" name="Rectangle 56"/>
          <p:cNvSpPr>
            <a:spLocks noChangeArrowheads="1"/>
          </p:cNvSpPr>
          <p:nvPr/>
        </p:nvSpPr>
        <p:spPr bwMode="auto">
          <a:xfrm>
            <a:off x="2700338" y="4005263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либо</a:t>
            </a:r>
          </a:p>
        </p:txBody>
      </p:sp>
      <p:sp>
        <p:nvSpPr>
          <p:cNvPr id="62494" name="Rectangle 57"/>
          <p:cNvSpPr>
            <a:spLocks noChangeArrowheads="1"/>
          </p:cNvSpPr>
          <p:nvPr/>
        </p:nvSpPr>
        <p:spPr bwMode="auto">
          <a:xfrm>
            <a:off x="2700338" y="29083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/>
              <a:t>либо</a:t>
            </a:r>
          </a:p>
        </p:txBody>
      </p:sp>
      <p:sp>
        <p:nvSpPr>
          <p:cNvPr id="62495" name="Line 58"/>
          <p:cNvSpPr>
            <a:spLocks noChangeShapeType="1"/>
          </p:cNvSpPr>
          <p:nvPr/>
        </p:nvSpPr>
        <p:spPr bwMode="auto">
          <a:xfrm>
            <a:off x="2627313" y="39338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6" name="Line 59"/>
          <p:cNvSpPr>
            <a:spLocks noChangeShapeType="1"/>
          </p:cNvSpPr>
          <p:nvPr/>
        </p:nvSpPr>
        <p:spPr bwMode="auto">
          <a:xfrm>
            <a:off x="2627313" y="4292600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7" name="Line 64"/>
          <p:cNvSpPr>
            <a:spLocks noChangeShapeType="1"/>
          </p:cNvSpPr>
          <p:nvPr/>
        </p:nvSpPr>
        <p:spPr bwMode="auto">
          <a:xfrm flipV="1">
            <a:off x="5219700" y="2133600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98" name="Line 65"/>
          <p:cNvSpPr>
            <a:spLocks noChangeShapeType="1"/>
          </p:cNvSpPr>
          <p:nvPr/>
        </p:nvSpPr>
        <p:spPr bwMode="auto">
          <a:xfrm flipV="1">
            <a:off x="5219700" y="2420938"/>
            <a:ext cx="10810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99" name="Text Box 29"/>
          <p:cNvSpPr txBox="1">
            <a:spLocks noChangeArrowheads="1"/>
          </p:cNvSpPr>
          <p:nvPr/>
        </p:nvSpPr>
        <p:spPr bwMode="auto">
          <a:xfrm>
            <a:off x="684213" y="5524500"/>
            <a:ext cx="20161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</a:rPr>
              <a:t>СМЕРТЬ</a:t>
            </a:r>
            <a:r>
              <a:rPr lang="ru-RU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 </a:t>
            </a:r>
            <a:r>
              <a:rPr lang="ru-RU" b="1"/>
              <a:t>2-х и более лиц</a:t>
            </a:r>
            <a:r>
              <a:rPr lang="ru-RU" sz="1100" b="1"/>
              <a:t> </a:t>
            </a:r>
          </a:p>
        </p:txBody>
      </p:sp>
      <p:sp>
        <p:nvSpPr>
          <p:cNvPr id="62500" name="Прямоугольник 47"/>
          <p:cNvSpPr>
            <a:spLocks noChangeArrowheads="1"/>
          </p:cNvSpPr>
          <p:nvPr/>
        </p:nvSpPr>
        <p:spPr bwMode="auto">
          <a:xfrm>
            <a:off x="6732588" y="4760913"/>
            <a:ext cx="2179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на срок до </a:t>
            </a:r>
            <a:r>
              <a:rPr lang="ru-RU" sz="2000" b="1" i="1">
                <a:solidFill>
                  <a:srgbClr val="000099"/>
                </a:solidFill>
              </a:rPr>
              <a:t>4 лет</a:t>
            </a:r>
            <a:endParaRPr lang="ru-RU"/>
          </a:p>
        </p:txBody>
      </p:sp>
      <p:sp>
        <p:nvSpPr>
          <p:cNvPr id="62501" name="Прямоугольник 48"/>
          <p:cNvSpPr>
            <a:spLocks noChangeArrowheads="1"/>
          </p:cNvSpPr>
          <p:nvPr/>
        </p:nvSpPr>
        <p:spPr bwMode="auto">
          <a:xfrm>
            <a:off x="6757988" y="5516563"/>
            <a:ext cx="220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на срок до </a:t>
            </a:r>
            <a:r>
              <a:rPr lang="ru-RU" sz="2000" b="1" i="1">
                <a:solidFill>
                  <a:srgbClr val="A50021"/>
                </a:solidFill>
              </a:rPr>
              <a:t>5 лет</a:t>
            </a:r>
            <a:r>
              <a:rPr lang="ru-RU" b="1"/>
              <a:t> </a:t>
            </a:r>
            <a:endParaRPr lang="ru-RU"/>
          </a:p>
        </p:txBody>
      </p:sp>
      <p:sp>
        <p:nvSpPr>
          <p:cNvPr id="62502" name="Rectangle 56"/>
          <p:cNvSpPr>
            <a:spLocks noChangeArrowheads="1"/>
          </p:cNvSpPr>
          <p:nvPr/>
        </p:nvSpPr>
        <p:spPr bwMode="auto">
          <a:xfrm>
            <a:off x="2700338" y="3284538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/>
              <a:t>либо</a:t>
            </a:r>
          </a:p>
        </p:txBody>
      </p:sp>
      <p:sp>
        <p:nvSpPr>
          <p:cNvPr id="62503" name="Line 44"/>
          <p:cNvSpPr>
            <a:spLocks noChangeShapeType="1"/>
          </p:cNvSpPr>
          <p:nvPr/>
        </p:nvSpPr>
        <p:spPr bwMode="auto">
          <a:xfrm>
            <a:off x="323850" y="321310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04" name="Rectangle 45"/>
          <p:cNvSpPr>
            <a:spLocks noChangeArrowheads="1"/>
          </p:cNvSpPr>
          <p:nvPr/>
        </p:nvSpPr>
        <p:spPr bwMode="auto">
          <a:xfrm>
            <a:off x="755650" y="4652963"/>
            <a:ext cx="1871663" cy="72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505" name="Rectangle 46"/>
          <p:cNvSpPr>
            <a:spLocks noChangeArrowheads="1"/>
          </p:cNvSpPr>
          <p:nvPr/>
        </p:nvSpPr>
        <p:spPr bwMode="auto">
          <a:xfrm>
            <a:off x="755650" y="5516563"/>
            <a:ext cx="1871663" cy="72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506" name="Line 47"/>
          <p:cNvSpPr>
            <a:spLocks noChangeShapeType="1"/>
          </p:cNvSpPr>
          <p:nvPr/>
        </p:nvSpPr>
        <p:spPr bwMode="auto">
          <a:xfrm>
            <a:off x="323850" y="5013325"/>
            <a:ext cx="431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07" name="Line 48"/>
          <p:cNvSpPr>
            <a:spLocks noChangeShapeType="1"/>
          </p:cNvSpPr>
          <p:nvPr/>
        </p:nvSpPr>
        <p:spPr bwMode="auto">
          <a:xfrm>
            <a:off x="323850" y="5876925"/>
            <a:ext cx="4318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08" name="Rectangle 49"/>
          <p:cNvSpPr>
            <a:spLocks noChangeArrowheads="1"/>
          </p:cNvSpPr>
          <p:nvPr/>
        </p:nvSpPr>
        <p:spPr bwMode="auto">
          <a:xfrm>
            <a:off x="3132138" y="4797425"/>
            <a:ext cx="3095625" cy="10795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509" name="Rectangle 51"/>
          <p:cNvSpPr>
            <a:spLocks noChangeArrowheads="1"/>
          </p:cNvSpPr>
          <p:nvPr/>
        </p:nvSpPr>
        <p:spPr bwMode="auto">
          <a:xfrm>
            <a:off x="6804025" y="4797425"/>
            <a:ext cx="2089150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510" name="Rectangle 52"/>
          <p:cNvSpPr>
            <a:spLocks noChangeArrowheads="1"/>
          </p:cNvSpPr>
          <p:nvPr/>
        </p:nvSpPr>
        <p:spPr bwMode="auto">
          <a:xfrm>
            <a:off x="6804025" y="5516563"/>
            <a:ext cx="2089150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511" name="Line 53"/>
          <p:cNvSpPr>
            <a:spLocks noChangeShapeType="1"/>
          </p:cNvSpPr>
          <p:nvPr/>
        </p:nvSpPr>
        <p:spPr bwMode="auto">
          <a:xfrm>
            <a:off x="6227763" y="5013325"/>
            <a:ext cx="57626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12" name="Line 54"/>
          <p:cNvSpPr>
            <a:spLocks noChangeShapeType="1"/>
          </p:cNvSpPr>
          <p:nvPr/>
        </p:nvSpPr>
        <p:spPr bwMode="auto">
          <a:xfrm>
            <a:off x="6227763" y="5734050"/>
            <a:ext cx="576262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13" name="Line 55"/>
          <p:cNvSpPr>
            <a:spLocks noChangeShapeType="1"/>
          </p:cNvSpPr>
          <p:nvPr/>
        </p:nvSpPr>
        <p:spPr bwMode="auto">
          <a:xfrm>
            <a:off x="2627313" y="5013325"/>
            <a:ext cx="5048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14" name="Line 56"/>
          <p:cNvSpPr>
            <a:spLocks noChangeShapeType="1"/>
          </p:cNvSpPr>
          <p:nvPr/>
        </p:nvSpPr>
        <p:spPr bwMode="auto">
          <a:xfrm>
            <a:off x="2627313" y="5734050"/>
            <a:ext cx="504825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15" name="Rectangle 57"/>
          <p:cNvSpPr>
            <a:spLocks noChangeArrowheads="1"/>
          </p:cNvSpPr>
          <p:nvPr/>
        </p:nvSpPr>
        <p:spPr bwMode="auto">
          <a:xfrm>
            <a:off x="2771775" y="6165850"/>
            <a:ext cx="60483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516" name="Line 58"/>
          <p:cNvSpPr>
            <a:spLocks noChangeShapeType="1"/>
          </p:cNvSpPr>
          <p:nvPr/>
        </p:nvSpPr>
        <p:spPr bwMode="auto">
          <a:xfrm>
            <a:off x="4643438" y="5876925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30213" y="642918"/>
            <a:ext cx="828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C0000"/>
                </a:solidFill>
              </a:rPr>
              <a:t>ПОРЯДОК</a:t>
            </a:r>
          </a:p>
          <a:p>
            <a:pPr algn="ctr"/>
            <a:r>
              <a:rPr lang="ru-RU" sz="2400" b="1" dirty="0">
                <a:solidFill>
                  <a:srgbClr val="CC0000"/>
                </a:solidFill>
              </a:rPr>
              <a:t>РАССЛЕДОВАНИЯ И УЧЕТА НЕСЧАСТНЫХ СЛУЧАЕВ</a:t>
            </a:r>
          </a:p>
          <a:p>
            <a:pPr algn="ctr"/>
            <a:r>
              <a:rPr lang="ru-RU" sz="2400" b="1" dirty="0">
                <a:solidFill>
                  <a:srgbClr val="CC0000"/>
                </a:solidFill>
              </a:rPr>
              <a:t>С УЧАЩЕЙСЯ МОЛОДЕЖЬЮ И ВОСПИТАННИКАМИ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14300" y="2357430"/>
            <a:ext cx="89011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(установлен Положением о расследовании и учете несчастных случаев</a:t>
            </a:r>
          </a:p>
          <a:p>
            <a:pPr algn="ctr"/>
            <a:r>
              <a:rPr lang="ru-RU" b="1" dirty="0"/>
              <a:t>с учащейся молодежью и воспитанниками, утвержденным постановлением</a:t>
            </a:r>
          </a:p>
          <a:p>
            <a:pPr algn="ctr"/>
            <a:r>
              <a:rPr lang="ru-RU" b="1" dirty="0"/>
              <a:t>Государственного комитета СССР по народному образованию</a:t>
            </a:r>
          </a:p>
          <a:p>
            <a:pPr algn="ctr"/>
            <a:r>
              <a:rPr lang="ru-RU" b="1" dirty="0"/>
              <a:t>от 1 октября 1990 г. № 639)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96900" y="4267200"/>
            <a:ext cx="7924800" cy="1920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ru-RU" b="1" dirty="0">
                <a:solidFill>
                  <a:srgbClr val="CC0000"/>
                </a:solidFill>
              </a:rPr>
              <a:t>Руководитель учреждения является лицом,</a:t>
            </a:r>
          </a:p>
          <a:p>
            <a:pPr algn="ctr">
              <a:lnSpc>
                <a:spcPct val="110000"/>
              </a:lnSpc>
              <a:defRPr/>
            </a:pPr>
            <a:r>
              <a:rPr lang="ru-RU" b="1" dirty="0">
                <a:solidFill>
                  <a:srgbClr val="CC0000"/>
                </a:solidFill>
              </a:rPr>
              <a:t> ответственным за обеспечение безопасности при осуществлении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b="1" dirty="0">
                <a:solidFill>
                  <a:srgbClr val="CC0000"/>
                </a:solidFill>
              </a:rPr>
              <a:t>УЧЕБНО-ВОСПИТАТЕЛЬНОГО ПРОЦЕССА </a:t>
            </a:r>
          </a:p>
          <a:p>
            <a:pPr algn="ctr">
              <a:lnSpc>
                <a:spcPct val="110000"/>
              </a:lnSpc>
              <a:defRPr/>
            </a:pPr>
            <a:endParaRPr lang="ru-RU" b="1" dirty="0">
              <a:solidFill>
                <a:srgbClr val="CC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Лицо, проводящее мероприятие, является  ответственным за </a:t>
            </a:r>
          </a:p>
          <a:p>
            <a:pPr algn="ctr">
              <a:lnSpc>
                <a:spcPct val="110000"/>
              </a:lnSpc>
              <a:defRPr/>
            </a:pPr>
            <a:r>
              <a:rPr lang="ru-RU" b="1" dirty="0">
                <a:solidFill>
                  <a:schemeClr val="accent2"/>
                </a:solidFill>
              </a:rPr>
              <a:t>сохранение жизни и здоровья учащихся и воспитанников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-28575" y="1714500"/>
            <a:ext cx="1698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Учебно-</a:t>
            </a:r>
          </a:p>
          <a:p>
            <a:r>
              <a:rPr lang="ru-RU" sz="2000" b="1"/>
              <a:t>воспи-</a:t>
            </a:r>
          </a:p>
          <a:p>
            <a:r>
              <a:rPr lang="ru-RU" sz="2000" b="1"/>
              <a:t>тательный  </a:t>
            </a:r>
          </a:p>
          <a:p>
            <a:r>
              <a:rPr lang="ru-RU" sz="2000" b="1"/>
              <a:t>процесс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17475" y="3749675"/>
            <a:ext cx="2044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600" b="1"/>
              <a:t>учебными</a:t>
            </a:r>
          </a:p>
          <a:p>
            <a:pPr algn="r"/>
            <a:r>
              <a:rPr lang="ru-RU" sz="1600" b="1"/>
              <a:t>научными</a:t>
            </a:r>
          </a:p>
          <a:p>
            <a:pPr algn="r"/>
            <a:r>
              <a:rPr lang="ru-RU" sz="1600" b="1"/>
              <a:t>воспитательными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513138" y="1993900"/>
            <a:ext cx="14366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500" b="1"/>
              <a:t>включающая</a:t>
            </a:r>
          </a:p>
          <a:p>
            <a:pPr algn="ctr"/>
            <a:r>
              <a:rPr lang="ru-RU" sz="1500" b="1"/>
              <a:t>в себя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03400" y="1397000"/>
            <a:ext cx="1701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система</a:t>
            </a:r>
          </a:p>
          <a:p>
            <a:r>
              <a:rPr lang="ru-RU" sz="1600" b="1"/>
              <a:t>организации</a:t>
            </a:r>
          </a:p>
          <a:p>
            <a:r>
              <a:rPr lang="ru-RU" sz="1600" b="1"/>
              <a:t>учебно- воспи-</a:t>
            </a:r>
          </a:p>
          <a:p>
            <a:r>
              <a:rPr lang="ru-RU" sz="1600" b="1"/>
              <a:t>тательной</a:t>
            </a:r>
          </a:p>
          <a:p>
            <a:r>
              <a:rPr lang="ru-RU" sz="1600" b="1"/>
              <a:t>деятельности,</a:t>
            </a:r>
          </a:p>
          <a:p>
            <a:r>
              <a:rPr lang="ru-RU" sz="1600" b="1"/>
              <a:t>определенная</a:t>
            </a:r>
          </a:p>
          <a:p>
            <a:r>
              <a:rPr lang="ru-RU" sz="1600" b="1"/>
              <a:t>планами,</a:t>
            </a:r>
          </a:p>
        </p:txBody>
      </p:sp>
      <p:grpSp>
        <p:nvGrpSpPr>
          <p:cNvPr id="66566" name="Group 6"/>
          <p:cNvGrpSpPr>
            <a:grpSpLocks/>
          </p:cNvGrpSpPr>
          <p:nvPr/>
        </p:nvGrpSpPr>
        <p:grpSpPr bwMode="auto">
          <a:xfrm>
            <a:off x="5216525" y="401638"/>
            <a:ext cx="3995738" cy="6075362"/>
            <a:chOff x="3250" y="253"/>
            <a:chExt cx="2517" cy="3827"/>
          </a:xfrm>
        </p:grpSpPr>
        <p:sp>
          <p:nvSpPr>
            <p:cNvPr id="66578" name="Text Box 7"/>
            <p:cNvSpPr txBox="1">
              <a:spLocks noChangeArrowheads="1"/>
            </p:cNvSpPr>
            <p:nvPr/>
          </p:nvSpPr>
          <p:spPr bwMode="auto">
            <a:xfrm>
              <a:off x="3385" y="253"/>
              <a:ext cx="2382" cy="3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ru-RU" sz="1600" b="1"/>
                <a:t>уроки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лабораторные занятия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лекции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время отдыха между занятиями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учебную практику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занятия по трудовому обучению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занятия по профессиональному </a:t>
              </a:r>
            </a:p>
            <a:p>
              <a:pPr>
                <a:lnSpc>
                  <a:spcPct val="80000"/>
                </a:lnSpc>
              </a:pPr>
              <a:r>
                <a:rPr lang="ru-RU" sz="1600" b="1"/>
                <a:t>  обучению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занятия по профессиональной </a:t>
              </a:r>
            </a:p>
            <a:p>
              <a:pPr>
                <a:lnSpc>
                  <a:spcPct val="80000"/>
                </a:lnSpc>
              </a:pPr>
              <a:r>
                <a:rPr lang="ru-RU" sz="1600" b="1"/>
                <a:t>  ориентации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производственную практику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общественно-полезный труд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работы в трудовых объединениях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научно-исследовательские работы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опытно-конструкторские работы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походы, экскурсии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спортивные соревнования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перевозку, переходы к месту </a:t>
              </a:r>
            </a:p>
            <a:p>
              <a:pPr>
                <a:lnSpc>
                  <a:spcPct val="80000"/>
                </a:lnSpc>
              </a:pPr>
              <a:r>
                <a:rPr lang="ru-RU" sz="1600" b="1"/>
                <a:t>  проведения мероприятий</a:t>
              </a:r>
            </a:p>
            <a:p>
              <a:pPr>
                <a:lnSpc>
                  <a:spcPct val="130000"/>
                </a:lnSpc>
              </a:pPr>
              <a:r>
                <a:rPr lang="ru-RU" sz="1600" b="1"/>
                <a:t>и т. д.</a:t>
              </a:r>
            </a:p>
          </p:txBody>
        </p:sp>
        <p:sp>
          <p:nvSpPr>
            <p:cNvPr id="66579" name="Line 8"/>
            <p:cNvSpPr>
              <a:spLocks noChangeShapeType="1"/>
            </p:cNvSpPr>
            <p:nvPr/>
          </p:nvSpPr>
          <p:spPr bwMode="auto">
            <a:xfrm>
              <a:off x="3254" y="405"/>
              <a:ext cx="0" cy="35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0" name="Line 9"/>
            <p:cNvSpPr>
              <a:spLocks noChangeShapeType="1"/>
            </p:cNvSpPr>
            <p:nvPr/>
          </p:nvSpPr>
          <p:spPr bwMode="auto">
            <a:xfrm>
              <a:off x="3250" y="41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1" name="Line 10"/>
            <p:cNvSpPr>
              <a:spLocks noChangeShapeType="1"/>
            </p:cNvSpPr>
            <p:nvPr/>
          </p:nvSpPr>
          <p:spPr bwMode="auto">
            <a:xfrm>
              <a:off x="3251" y="60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2" name="Line 11"/>
            <p:cNvSpPr>
              <a:spLocks noChangeShapeType="1"/>
            </p:cNvSpPr>
            <p:nvPr/>
          </p:nvSpPr>
          <p:spPr bwMode="auto">
            <a:xfrm>
              <a:off x="3251" y="81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3" name="Line 12"/>
            <p:cNvSpPr>
              <a:spLocks noChangeShapeType="1"/>
            </p:cNvSpPr>
            <p:nvPr/>
          </p:nvSpPr>
          <p:spPr bwMode="auto">
            <a:xfrm>
              <a:off x="3252" y="100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4" name="Line 13"/>
            <p:cNvSpPr>
              <a:spLocks noChangeShapeType="1"/>
            </p:cNvSpPr>
            <p:nvPr/>
          </p:nvSpPr>
          <p:spPr bwMode="auto">
            <a:xfrm>
              <a:off x="3255" y="12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5" name="Line 14"/>
            <p:cNvSpPr>
              <a:spLocks noChangeShapeType="1"/>
            </p:cNvSpPr>
            <p:nvPr/>
          </p:nvSpPr>
          <p:spPr bwMode="auto">
            <a:xfrm>
              <a:off x="3255" y="140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6" name="Line 15"/>
            <p:cNvSpPr>
              <a:spLocks noChangeShapeType="1"/>
            </p:cNvSpPr>
            <p:nvPr/>
          </p:nvSpPr>
          <p:spPr bwMode="auto">
            <a:xfrm>
              <a:off x="3255" y="161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7" name="Line 16"/>
            <p:cNvSpPr>
              <a:spLocks noChangeShapeType="1"/>
            </p:cNvSpPr>
            <p:nvPr/>
          </p:nvSpPr>
          <p:spPr bwMode="auto">
            <a:xfrm>
              <a:off x="3255" y="192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8" name="Line 17"/>
            <p:cNvSpPr>
              <a:spLocks noChangeShapeType="1"/>
            </p:cNvSpPr>
            <p:nvPr/>
          </p:nvSpPr>
          <p:spPr bwMode="auto">
            <a:xfrm>
              <a:off x="3255" y="225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89" name="Line 18"/>
            <p:cNvSpPr>
              <a:spLocks noChangeShapeType="1"/>
            </p:cNvSpPr>
            <p:nvPr/>
          </p:nvSpPr>
          <p:spPr bwMode="auto">
            <a:xfrm>
              <a:off x="3255" y="245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0" name="Line 19"/>
            <p:cNvSpPr>
              <a:spLocks noChangeShapeType="1"/>
            </p:cNvSpPr>
            <p:nvPr/>
          </p:nvSpPr>
          <p:spPr bwMode="auto">
            <a:xfrm>
              <a:off x="3255" y="264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1" name="Line 20"/>
            <p:cNvSpPr>
              <a:spLocks noChangeShapeType="1"/>
            </p:cNvSpPr>
            <p:nvPr/>
          </p:nvSpPr>
          <p:spPr bwMode="auto">
            <a:xfrm>
              <a:off x="3255" y="286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2" name="Line 21"/>
            <p:cNvSpPr>
              <a:spLocks noChangeShapeType="1"/>
            </p:cNvSpPr>
            <p:nvPr/>
          </p:nvSpPr>
          <p:spPr bwMode="auto">
            <a:xfrm>
              <a:off x="3254" y="306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3" name="Line 22"/>
            <p:cNvSpPr>
              <a:spLocks noChangeShapeType="1"/>
            </p:cNvSpPr>
            <p:nvPr/>
          </p:nvSpPr>
          <p:spPr bwMode="auto">
            <a:xfrm>
              <a:off x="3255" y="325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4" name="Line 23"/>
            <p:cNvSpPr>
              <a:spLocks noChangeShapeType="1"/>
            </p:cNvSpPr>
            <p:nvPr/>
          </p:nvSpPr>
          <p:spPr bwMode="auto">
            <a:xfrm>
              <a:off x="3251" y="345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5" name="Line 24"/>
            <p:cNvSpPr>
              <a:spLocks noChangeShapeType="1"/>
            </p:cNvSpPr>
            <p:nvPr/>
          </p:nvSpPr>
          <p:spPr bwMode="auto">
            <a:xfrm>
              <a:off x="3255" y="364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96" name="Line 25"/>
            <p:cNvSpPr>
              <a:spLocks noChangeShapeType="1"/>
            </p:cNvSpPr>
            <p:nvPr/>
          </p:nvSpPr>
          <p:spPr bwMode="auto">
            <a:xfrm>
              <a:off x="3255" y="3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67" name="Line 26"/>
          <p:cNvSpPr>
            <a:spLocks noChangeShapeType="1"/>
          </p:cNvSpPr>
          <p:nvPr/>
        </p:nvSpPr>
        <p:spPr bwMode="auto">
          <a:xfrm>
            <a:off x="2349500" y="3178175"/>
            <a:ext cx="0" cy="1258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8" name="Line 27"/>
          <p:cNvSpPr>
            <a:spLocks noChangeShapeType="1"/>
          </p:cNvSpPr>
          <p:nvPr/>
        </p:nvSpPr>
        <p:spPr bwMode="auto">
          <a:xfrm>
            <a:off x="2132013" y="3932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9" name="Line 28"/>
          <p:cNvSpPr>
            <a:spLocks noChangeShapeType="1"/>
          </p:cNvSpPr>
          <p:nvPr/>
        </p:nvSpPr>
        <p:spPr bwMode="auto">
          <a:xfrm>
            <a:off x="2127250" y="418147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0" name="Line 29"/>
          <p:cNvSpPr>
            <a:spLocks noChangeShapeType="1"/>
          </p:cNvSpPr>
          <p:nvPr/>
        </p:nvSpPr>
        <p:spPr bwMode="auto">
          <a:xfrm>
            <a:off x="2120900" y="442277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1" name="Freeform 30"/>
          <p:cNvSpPr>
            <a:spLocks/>
          </p:cNvSpPr>
          <p:nvPr/>
        </p:nvSpPr>
        <p:spPr bwMode="auto">
          <a:xfrm>
            <a:off x="4791075" y="2017713"/>
            <a:ext cx="171450" cy="514350"/>
          </a:xfrm>
          <a:custGeom>
            <a:avLst/>
            <a:gdLst>
              <a:gd name="T0" fmla="*/ 0 w 108"/>
              <a:gd name="T1" fmla="*/ 0 h 324"/>
              <a:gd name="T2" fmla="*/ 272176897 w 108"/>
              <a:gd name="T3" fmla="*/ 0 h 324"/>
              <a:gd name="T4" fmla="*/ 272176897 w 108"/>
              <a:gd name="T5" fmla="*/ 806449895 h 324"/>
              <a:gd name="T6" fmla="*/ 40322501 w 108"/>
              <a:gd name="T7" fmla="*/ 816530516 h 324"/>
              <a:gd name="T8" fmla="*/ 0 60000 65536"/>
              <a:gd name="T9" fmla="*/ 0 60000 65536"/>
              <a:gd name="T10" fmla="*/ 0 60000 65536"/>
              <a:gd name="T11" fmla="*/ 0 60000 65536"/>
              <a:gd name="T12" fmla="*/ 0 w 108"/>
              <a:gd name="T13" fmla="*/ 0 h 324"/>
              <a:gd name="T14" fmla="*/ 108 w 108"/>
              <a:gd name="T15" fmla="*/ 324 h 3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" h="324">
                <a:moveTo>
                  <a:pt x="0" y="0"/>
                </a:moveTo>
                <a:lnTo>
                  <a:pt x="108" y="0"/>
                </a:lnTo>
                <a:lnTo>
                  <a:pt x="108" y="320"/>
                </a:lnTo>
                <a:lnTo>
                  <a:pt x="16" y="32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6572" name="Line 31"/>
          <p:cNvSpPr>
            <a:spLocks noChangeShapeType="1"/>
          </p:cNvSpPr>
          <p:nvPr/>
        </p:nvSpPr>
        <p:spPr bwMode="auto">
          <a:xfrm>
            <a:off x="4967288" y="2259013"/>
            <a:ext cx="252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3" name="AutoShape 32"/>
          <p:cNvSpPr>
            <a:spLocks/>
          </p:cNvSpPr>
          <p:nvPr/>
        </p:nvSpPr>
        <p:spPr bwMode="auto">
          <a:xfrm>
            <a:off x="3349625" y="1262063"/>
            <a:ext cx="250825" cy="2068512"/>
          </a:xfrm>
          <a:prstGeom prst="rightBrace">
            <a:avLst>
              <a:gd name="adj1" fmla="val 6872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4" name="Line 33"/>
          <p:cNvSpPr>
            <a:spLocks noChangeShapeType="1"/>
          </p:cNvSpPr>
          <p:nvPr/>
        </p:nvSpPr>
        <p:spPr bwMode="auto">
          <a:xfrm>
            <a:off x="1838325" y="317182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5" name="Oval 34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6" name="Text Box 35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66577" name="Text Box 36"/>
          <p:cNvSpPr txBox="1">
            <a:spLocks noChangeArrowheads="1"/>
          </p:cNvSpPr>
          <p:nvPr/>
        </p:nvSpPr>
        <p:spPr bwMode="auto">
          <a:xfrm>
            <a:off x="1447800" y="22098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=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2</a:t>
            </a:r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304800" y="0"/>
            <a:ext cx="3859213" cy="366713"/>
            <a:chOff x="192" y="110"/>
            <a:chExt cx="2431" cy="231"/>
          </a:xfrm>
        </p:grpSpPr>
        <p:sp>
          <p:nvSpPr>
            <p:cNvPr id="67681" name="Text Box 5"/>
            <p:cNvSpPr txBox="1">
              <a:spLocks noChangeArrowheads="1"/>
            </p:cNvSpPr>
            <p:nvPr/>
          </p:nvSpPr>
          <p:spPr bwMode="auto">
            <a:xfrm>
              <a:off x="192" y="110"/>
              <a:ext cx="24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Учащаяся молодежь (учащиеся)</a:t>
              </a:r>
            </a:p>
          </p:txBody>
        </p:sp>
        <p:sp>
          <p:nvSpPr>
            <p:cNvPr id="67682" name="Line 6"/>
            <p:cNvSpPr>
              <a:spLocks noChangeShapeType="1"/>
            </p:cNvSpPr>
            <p:nvPr/>
          </p:nvSpPr>
          <p:spPr bwMode="auto">
            <a:xfrm>
              <a:off x="240" y="336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589" name="Group 7"/>
          <p:cNvGrpSpPr>
            <a:grpSpLocks/>
          </p:cNvGrpSpPr>
          <p:nvPr/>
        </p:nvGrpSpPr>
        <p:grpSpPr bwMode="auto">
          <a:xfrm>
            <a:off x="5715000" y="14288"/>
            <a:ext cx="2159000" cy="366712"/>
            <a:chOff x="3600" y="119"/>
            <a:chExt cx="1360" cy="231"/>
          </a:xfrm>
        </p:grpSpPr>
        <p:sp>
          <p:nvSpPr>
            <p:cNvPr id="67679" name="Text Box 8"/>
            <p:cNvSpPr txBox="1">
              <a:spLocks noChangeArrowheads="1"/>
            </p:cNvSpPr>
            <p:nvPr/>
          </p:nvSpPr>
          <p:spPr bwMode="auto">
            <a:xfrm>
              <a:off x="3744" y="119"/>
              <a:ext cx="11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Воспитанники</a:t>
              </a:r>
            </a:p>
          </p:txBody>
        </p:sp>
        <p:sp>
          <p:nvSpPr>
            <p:cNvPr id="67680" name="Line 9"/>
            <p:cNvSpPr>
              <a:spLocks noChangeShapeType="1"/>
            </p:cNvSpPr>
            <p:nvPr/>
          </p:nvSpPr>
          <p:spPr bwMode="auto">
            <a:xfrm>
              <a:off x="3600" y="336"/>
              <a:ext cx="13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90" name="Text Box 10"/>
          <p:cNvSpPr txBox="1">
            <a:spLocks noChangeArrowheads="1"/>
          </p:cNvSpPr>
          <p:nvPr/>
        </p:nvSpPr>
        <p:spPr bwMode="auto">
          <a:xfrm>
            <a:off x="5791200" y="557213"/>
            <a:ext cx="2170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дети        подростки</a:t>
            </a:r>
          </a:p>
        </p:txBody>
      </p:sp>
      <p:sp>
        <p:nvSpPr>
          <p:cNvPr id="67591" name="Text Box 11"/>
          <p:cNvSpPr txBox="1">
            <a:spLocks noChangeArrowheads="1"/>
          </p:cNvSpPr>
          <p:nvPr/>
        </p:nvSpPr>
        <p:spPr bwMode="auto">
          <a:xfrm>
            <a:off x="-76200" y="571500"/>
            <a:ext cx="128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аспиранты</a:t>
            </a:r>
          </a:p>
        </p:txBody>
      </p:sp>
      <p:sp>
        <p:nvSpPr>
          <p:cNvPr id="67592" name="Text Box 12"/>
          <p:cNvSpPr txBox="1">
            <a:spLocks noChangeArrowheads="1"/>
          </p:cNvSpPr>
          <p:nvPr/>
        </p:nvSpPr>
        <p:spPr bwMode="auto">
          <a:xfrm>
            <a:off x="838200" y="990600"/>
            <a:ext cx="1146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студенты</a:t>
            </a:r>
          </a:p>
        </p:txBody>
      </p:sp>
      <p:sp>
        <p:nvSpPr>
          <p:cNvPr id="67593" name="Text Box 13"/>
          <p:cNvSpPr txBox="1">
            <a:spLocks noChangeArrowheads="1"/>
          </p:cNvSpPr>
          <p:nvPr/>
        </p:nvSpPr>
        <p:spPr bwMode="auto">
          <a:xfrm>
            <a:off x="1981200" y="584200"/>
            <a:ext cx="139858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/>
              <a:t>слушатели</a:t>
            </a:r>
          </a:p>
          <a:p>
            <a:pPr algn="ctr">
              <a:lnSpc>
                <a:spcPct val="90000"/>
              </a:lnSpc>
            </a:pPr>
            <a:r>
              <a:rPr lang="ru-RU" sz="1600" b="1"/>
              <a:t>подготовит.</a:t>
            </a:r>
          </a:p>
          <a:p>
            <a:pPr algn="ctr">
              <a:lnSpc>
                <a:spcPct val="90000"/>
              </a:lnSpc>
            </a:pPr>
            <a:r>
              <a:rPr lang="ru-RU" sz="1600" b="1"/>
              <a:t>отделений</a:t>
            </a:r>
          </a:p>
        </p:txBody>
      </p:sp>
      <p:sp>
        <p:nvSpPr>
          <p:cNvPr id="67594" name="Text Box 14"/>
          <p:cNvSpPr txBox="1">
            <a:spLocks noChangeArrowheads="1"/>
          </p:cNvSpPr>
          <p:nvPr/>
        </p:nvSpPr>
        <p:spPr bwMode="auto">
          <a:xfrm>
            <a:off x="3367088" y="561975"/>
            <a:ext cx="1168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/>
              <a:t>учащиеся</a:t>
            </a:r>
          </a:p>
          <a:p>
            <a:pPr algn="ctr"/>
            <a:r>
              <a:rPr lang="ru-RU" sz="1600" b="1"/>
              <a:t>ПТУ</a:t>
            </a:r>
          </a:p>
        </p:txBody>
      </p:sp>
      <p:sp>
        <p:nvSpPr>
          <p:cNvPr id="67595" name="Line 15"/>
          <p:cNvSpPr>
            <a:spLocks noChangeShapeType="1"/>
          </p:cNvSpPr>
          <p:nvPr/>
        </p:nvSpPr>
        <p:spPr bwMode="auto">
          <a:xfrm>
            <a:off x="2057400" y="3524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6" name="Freeform 16"/>
          <p:cNvSpPr>
            <a:spLocks/>
          </p:cNvSpPr>
          <p:nvPr/>
        </p:nvSpPr>
        <p:spPr bwMode="auto">
          <a:xfrm>
            <a:off x="533400" y="504825"/>
            <a:ext cx="4062413" cy="1138238"/>
          </a:xfrm>
          <a:custGeom>
            <a:avLst/>
            <a:gdLst>
              <a:gd name="T0" fmla="*/ 0 w 2559"/>
              <a:gd name="T1" fmla="*/ 7561266 h 717"/>
              <a:gd name="T2" fmla="*/ 2147483647 w 2559"/>
              <a:gd name="T3" fmla="*/ 0 h 717"/>
              <a:gd name="T4" fmla="*/ 2147483647 w 2559"/>
              <a:gd name="T5" fmla="*/ 1806953797 h 717"/>
              <a:gd name="T6" fmla="*/ 2147483647 w 2559"/>
              <a:gd name="T7" fmla="*/ 1806953797 h 717"/>
              <a:gd name="T8" fmla="*/ 0 60000 65536"/>
              <a:gd name="T9" fmla="*/ 0 60000 65536"/>
              <a:gd name="T10" fmla="*/ 0 60000 65536"/>
              <a:gd name="T11" fmla="*/ 0 60000 65536"/>
              <a:gd name="T12" fmla="*/ 0 w 2559"/>
              <a:gd name="T13" fmla="*/ 0 h 717"/>
              <a:gd name="T14" fmla="*/ 2559 w 2559"/>
              <a:gd name="T15" fmla="*/ 717 h 7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9" h="717">
                <a:moveTo>
                  <a:pt x="0" y="3"/>
                </a:moveTo>
                <a:lnTo>
                  <a:pt x="2559" y="0"/>
                </a:lnTo>
                <a:lnTo>
                  <a:pt x="2559" y="717"/>
                </a:lnTo>
                <a:lnTo>
                  <a:pt x="2256" y="71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597" name="Text Box 17"/>
          <p:cNvSpPr txBox="1">
            <a:spLocks noChangeArrowheads="1"/>
          </p:cNvSpPr>
          <p:nvPr/>
        </p:nvSpPr>
        <p:spPr bwMode="auto">
          <a:xfrm>
            <a:off x="0" y="1447800"/>
            <a:ext cx="4164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учащиеся общеобразовательных школ</a:t>
            </a:r>
          </a:p>
        </p:txBody>
      </p:sp>
      <p:sp>
        <p:nvSpPr>
          <p:cNvPr id="67598" name="Line 18"/>
          <p:cNvSpPr>
            <a:spLocks noChangeShapeType="1"/>
          </p:cNvSpPr>
          <p:nvPr/>
        </p:nvSpPr>
        <p:spPr bwMode="auto">
          <a:xfrm>
            <a:off x="542925" y="5095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9" name="Line 19"/>
          <p:cNvSpPr>
            <a:spLocks noChangeShapeType="1"/>
          </p:cNvSpPr>
          <p:nvPr/>
        </p:nvSpPr>
        <p:spPr bwMode="auto">
          <a:xfrm>
            <a:off x="2595563" y="5095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0" name="Line 20"/>
          <p:cNvSpPr>
            <a:spLocks noChangeShapeType="1"/>
          </p:cNvSpPr>
          <p:nvPr/>
        </p:nvSpPr>
        <p:spPr bwMode="auto">
          <a:xfrm>
            <a:off x="1524000" y="503238"/>
            <a:ext cx="0" cy="563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1" name="Line 21"/>
          <p:cNvSpPr>
            <a:spLocks noChangeShapeType="1"/>
          </p:cNvSpPr>
          <p:nvPr/>
        </p:nvSpPr>
        <p:spPr bwMode="auto">
          <a:xfrm>
            <a:off x="3886200" y="5143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2" name="AutoShape 22"/>
          <p:cNvSpPr>
            <a:spLocks/>
          </p:cNvSpPr>
          <p:nvPr/>
        </p:nvSpPr>
        <p:spPr bwMode="auto">
          <a:xfrm rot="5400000">
            <a:off x="6724650" y="-276225"/>
            <a:ext cx="228600" cy="2286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603" name="Freeform 23"/>
          <p:cNvSpPr>
            <a:spLocks/>
          </p:cNvSpPr>
          <p:nvPr/>
        </p:nvSpPr>
        <p:spPr bwMode="auto">
          <a:xfrm>
            <a:off x="6200775" y="361950"/>
            <a:ext cx="276225" cy="257175"/>
          </a:xfrm>
          <a:custGeom>
            <a:avLst/>
            <a:gdLst>
              <a:gd name="T0" fmla="*/ 438507232 w 174"/>
              <a:gd name="T1" fmla="*/ 0 h 162"/>
              <a:gd name="T2" fmla="*/ 0 w 174"/>
              <a:gd name="T3" fmla="*/ 408265258 h 162"/>
              <a:gd name="T4" fmla="*/ 0 60000 65536"/>
              <a:gd name="T5" fmla="*/ 0 60000 65536"/>
              <a:gd name="T6" fmla="*/ 0 w 174"/>
              <a:gd name="T7" fmla="*/ 0 h 162"/>
              <a:gd name="T8" fmla="*/ 174 w 174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" h="162">
                <a:moveTo>
                  <a:pt x="174" y="0"/>
                </a:moveTo>
                <a:lnTo>
                  <a:pt x="0" y="16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04" name="Freeform 24"/>
          <p:cNvSpPr>
            <a:spLocks/>
          </p:cNvSpPr>
          <p:nvPr/>
        </p:nvSpPr>
        <p:spPr bwMode="auto">
          <a:xfrm>
            <a:off x="7010400" y="352425"/>
            <a:ext cx="238125" cy="266700"/>
          </a:xfrm>
          <a:custGeom>
            <a:avLst/>
            <a:gdLst>
              <a:gd name="T0" fmla="*/ 0 w 150"/>
              <a:gd name="T1" fmla="*/ 0 h 168"/>
              <a:gd name="T2" fmla="*/ 378023383 w 150"/>
              <a:gd name="T3" fmla="*/ 423386295 h 168"/>
              <a:gd name="T4" fmla="*/ 0 60000 65536"/>
              <a:gd name="T5" fmla="*/ 0 60000 65536"/>
              <a:gd name="T6" fmla="*/ 0 w 150"/>
              <a:gd name="T7" fmla="*/ 0 h 168"/>
              <a:gd name="T8" fmla="*/ 150 w 150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168">
                <a:moveTo>
                  <a:pt x="0" y="0"/>
                </a:moveTo>
                <a:lnTo>
                  <a:pt x="150" y="16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05" name="Text Box 25"/>
          <p:cNvSpPr txBox="1">
            <a:spLocks noChangeArrowheads="1"/>
          </p:cNvSpPr>
          <p:nvPr/>
        </p:nvSpPr>
        <p:spPr bwMode="auto">
          <a:xfrm>
            <a:off x="5000625" y="1676400"/>
            <a:ext cx="162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д</a:t>
            </a:r>
            <a:r>
              <a:rPr lang="en-US" sz="1400" b="1"/>
              <a:t>/</a:t>
            </a:r>
            <a:r>
              <a:rPr lang="ru-RU" sz="1400" b="1"/>
              <a:t>сады    </a:t>
            </a:r>
            <a:r>
              <a:rPr lang="en-US" sz="1400" b="1"/>
              <a:t>   </a:t>
            </a:r>
            <a:r>
              <a:rPr lang="ru-RU" sz="1400" b="1"/>
              <a:t> ясли</a:t>
            </a:r>
          </a:p>
        </p:txBody>
      </p:sp>
      <p:sp>
        <p:nvSpPr>
          <p:cNvPr id="67606" name="Text Box 26"/>
          <p:cNvSpPr txBox="1">
            <a:spLocks noChangeArrowheads="1"/>
          </p:cNvSpPr>
          <p:nvPr/>
        </p:nvSpPr>
        <p:spPr bwMode="auto">
          <a:xfrm>
            <a:off x="6551613" y="1920875"/>
            <a:ext cx="10366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 детских</a:t>
            </a:r>
          </a:p>
          <a:p>
            <a:pPr algn="ctr"/>
            <a:r>
              <a:rPr lang="ru-RU" sz="1400" b="1"/>
              <a:t>домах</a:t>
            </a:r>
          </a:p>
        </p:txBody>
      </p:sp>
      <p:sp>
        <p:nvSpPr>
          <p:cNvPr id="67607" name="Text Box 27"/>
          <p:cNvSpPr txBox="1">
            <a:spLocks noChangeArrowheads="1"/>
          </p:cNvSpPr>
          <p:nvPr/>
        </p:nvSpPr>
        <p:spPr bwMode="auto">
          <a:xfrm>
            <a:off x="7591425" y="1919288"/>
            <a:ext cx="1244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 школах</a:t>
            </a:r>
          </a:p>
          <a:p>
            <a:pPr algn="ctr"/>
            <a:r>
              <a:rPr lang="ru-RU" sz="1400" b="1"/>
              <a:t>-интернатах</a:t>
            </a:r>
          </a:p>
        </p:txBody>
      </p:sp>
      <p:grpSp>
        <p:nvGrpSpPr>
          <p:cNvPr id="67608" name="Group 28"/>
          <p:cNvGrpSpPr>
            <a:grpSpLocks/>
          </p:cNvGrpSpPr>
          <p:nvPr/>
        </p:nvGrpSpPr>
        <p:grpSpPr bwMode="auto">
          <a:xfrm>
            <a:off x="6886575" y="1157288"/>
            <a:ext cx="1644650" cy="606425"/>
            <a:chOff x="4374" y="729"/>
            <a:chExt cx="1036" cy="382"/>
          </a:xfrm>
        </p:grpSpPr>
        <p:sp>
          <p:nvSpPr>
            <p:cNvPr id="67677" name="Text Box 29"/>
            <p:cNvSpPr txBox="1">
              <a:spLocks noChangeArrowheads="1"/>
            </p:cNvSpPr>
            <p:nvPr/>
          </p:nvSpPr>
          <p:spPr bwMode="auto">
            <a:xfrm>
              <a:off x="4374" y="729"/>
              <a:ext cx="1036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1600" b="1"/>
                <a:t>проживающие</a:t>
              </a:r>
            </a:p>
            <a:p>
              <a:pPr algn="ctr">
                <a:lnSpc>
                  <a:spcPct val="70000"/>
                </a:lnSpc>
              </a:pPr>
              <a:r>
                <a:rPr lang="ru-RU" sz="1600" b="1"/>
                <a:t>и</a:t>
              </a:r>
            </a:p>
            <a:p>
              <a:pPr algn="ctr">
                <a:lnSpc>
                  <a:spcPct val="70000"/>
                </a:lnSpc>
              </a:pPr>
              <a:r>
                <a:rPr lang="ru-RU" sz="1600" b="1"/>
                <a:t>обучающиеся</a:t>
              </a:r>
            </a:p>
          </p:txBody>
        </p:sp>
        <p:sp>
          <p:nvSpPr>
            <p:cNvPr id="67678" name="Rectangle 30"/>
            <p:cNvSpPr>
              <a:spLocks noChangeArrowheads="1"/>
            </p:cNvSpPr>
            <p:nvPr/>
          </p:nvSpPr>
          <p:spPr bwMode="auto">
            <a:xfrm>
              <a:off x="4398" y="740"/>
              <a:ext cx="997" cy="3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7609" name="Group 31"/>
          <p:cNvGrpSpPr>
            <a:grpSpLocks/>
          </p:cNvGrpSpPr>
          <p:nvPr/>
        </p:nvGrpSpPr>
        <p:grpSpPr bwMode="auto">
          <a:xfrm>
            <a:off x="5029200" y="1143000"/>
            <a:ext cx="1582738" cy="336550"/>
            <a:chOff x="3168" y="720"/>
            <a:chExt cx="997" cy="212"/>
          </a:xfrm>
        </p:grpSpPr>
        <p:sp>
          <p:nvSpPr>
            <p:cNvPr id="67675" name="Text Box 32"/>
            <p:cNvSpPr txBox="1">
              <a:spLocks noChangeArrowheads="1"/>
            </p:cNvSpPr>
            <p:nvPr/>
          </p:nvSpPr>
          <p:spPr bwMode="auto">
            <a:xfrm>
              <a:off x="3180" y="720"/>
              <a:ext cx="9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/>
                <a:t>посещающие</a:t>
              </a:r>
            </a:p>
          </p:txBody>
        </p:sp>
        <p:sp>
          <p:nvSpPr>
            <p:cNvPr id="67676" name="Rectangle 33"/>
            <p:cNvSpPr>
              <a:spLocks noChangeArrowheads="1"/>
            </p:cNvSpPr>
            <p:nvPr/>
          </p:nvSpPr>
          <p:spPr bwMode="auto">
            <a:xfrm>
              <a:off x="3168" y="740"/>
              <a:ext cx="997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7610" name="Freeform 34"/>
          <p:cNvSpPr>
            <a:spLocks/>
          </p:cNvSpPr>
          <p:nvPr/>
        </p:nvSpPr>
        <p:spPr bwMode="auto">
          <a:xfrm>
            <a:off x="5819775" y="990600"/>
            <a:ext cx="952500" cy="176213"/>
          </a:xfrm>
          <a:custGeom>
            <a:avLst/>
            <a:gdLst>
              <a:gd name="T0" fmla="*/ 1512093532 w 600"/>
              <a:gd name="T1" fmla="*/ 0 h 111"/>
              <a:gd name="T2" fmla="*/ 0 w 600"/>
              <a:gd name="T3" fmla="*/ 279738954 h 111"/>
              <a:gd name="T4" fmla="*/ 0 60000 65536"/>
              <a:gd name="T5" fmla="*/ 0 60000 65536"/>
              <a:gd name="T6" fmla="*/ 0 w 600"/>
              <a:gd name="T7" fmla="*/ 0 h 111"/>
              <a:gd name="T8" fmla="*/ 600 w 600"/>
              <a:gd name="T9" fmla="*/ 111 h 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0" h="111">
                <a:moveTo>
                  <a:pt x="600" y="0"/>
                </a:moveTo>
                <a:lnTo>
                  <a:pt x="0" y="11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11" name="Freeform 35"/>
          <p:cNvSpPr>
            <a:spLocks/>
          </p:cNvSpPr>
          <p:nvPr/>
        </p:nvSpPr>
        <p:spPr bwMode="auto">
          <a:xfrm>
            <a:off x="6867525" y="981075"/>
            <a:ext cx="885825" cy="200025"/>
          </a:xfrm>
          <a:custGeom>
            <a:avLst/>
            <a:gdLst>
              <a:gd name="T0" fmla="*/ 0 w 558"/>
              <a:gd name="T1" fmla="*/ 0 h 126"/>
              <a:gd name="T2" fmla="*/ 1406246969 w 558"/>
              <a:gd name="T3" fmla="*/ 317539710 h 126"/>
              <a:gd name="T4" fmla="*/ 0 60000 65536"/>
              <a:gd name="T5" fmla="*/ 0 60000 65536"/>
              <a:gd name="T6" fmla="*/ 0 w 558"/>
              <a:gd name="T7" fmla="*/ 0 h 126"/>
              <a:gd name="T8" fmla="*/ 558 w 558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8" h="126">
                <a:moveTo>
                  <a:pt x="0" y="0"/>
                </a:moveTo>
                <a:lnTo>
                  <a:pt x="558" y="12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12" name="Freeform 36"/>
          <p:cNvSpPr>
            <a:spLocks/>
          </p:cNvSpPr>
          <p:nvPr/>
        </p:nvSpPr>
        <p:spPr bwMode="auto">
          <a:xfrm>
            <a:off x="5438775" y="1481138"/>
            <a:ext cx="276225" cy="257175"/>
          </a:xfrm>
          <a:custGeom>
            <a:avLst/>
            <a:gdLst>
              <a:gd name="T0" fmla="*/ 438507232 w 174"/>
              <a:gd name="T1" fmla="*/ 0 h 162"/>
              <a:gd name="T2" fmla="*/ 0 w 174"/>
              <a:gd name="T3" fmla="*/ 408265258 h 162"/>
              <a:gd name="T4" fmla="*/ 0 60000 65536"/>
              <a:gd name="T5" fmla="*/ 0 60000 65536"/>
              <a:gd name="T6" fmla="*/ 0 w 174"/>
              <a:gd name="T7" fmla="*/ 0 h 162"/>
              <a:gd name="T8" fmla="*/ 174 w 174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" h="162">
                <a:moveTo>
                  <a:pt x="174" y="0"/>
                </a:moveTo>
                <a:lnTo>
                  <a:pt x="0" y="16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13" name="Freeform 37"/>
          <p:cNvSpPr>
            <a:spLocks/>
          </p:cNvSpPr>
          <p:nvPr/>
        </p:nvSpPr>
        <p:spPr bwMode="auto">
          <a:xfrm>
            <a:off x="6067425" y="1471613"/>
            <a:ext cx="238125" cy="266700"/>
          </a:xfrm>
          <a:custGeom>
            <a:avLst/>
            <a:gdLst>
              <a:gd name="T0" fmla="*/ 0 w 150"/>
              <a:gd name="T1" fmla="*/ 0 h 168"/>
              <a:gd name="T2" fmla="*/ 378023383 w 150"/>
              <a:gd name="T3" fmla="*/ 423386295 h 168"/>
              <a:gd name="T4" fmla="*/ 0 60000 65536"/>
              <a:gd name="T5" fmla="*/ 0 60000 65536"/>
              <a:gd name="T6" fmla="*/ 0 w 150"/>
              <a:gd name="T7" fmla="*/ 0 h 168"/>
              <a:gd name="T8" fmla="*/ 150 w 150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168">
                <a:moveTo>
                  <a:pt x="0" y="0"/>
                </a:moveTo>
                <a:lnTo>
                  <a:pt x="150" y="16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14" name="Freeform 38"/>
          <p:cNvSpPr>
            <a:spLocks/>
          </p:cNvSpPr>
          <p:nvPr/>
        </p:nvSpPr>
        <p:spPr bwMode="auto">
          <a:xfrm>
            <a:off x="7272338" y="1752600"/>
            <a:ext cx="276225" cy="257175"/>
          </a:xfrm>
          <a:custGeom>
            <a:avLst/>
            <a:gdLst>
              <a:gd name="T0" fmla="*/ 438507232 w 174"/>
              <a:gd name="T1" fmla="*/ 0 h 162"/>
              <a:gd name="T2" fmla="*/ 0 w 174"/>
              <a:gd name="T3" fmla="*/ 408265258 h 162"/>
              <a:gd name="T4" fmla="*/ 0 60000 65536"/>
              <a:gd name="T5" fmla="*/ 0 60000 65536"/>
              <a:gd name="T6" fmla="*/ 0 w 174"/>
              <a:gd name="T7" fmla="*/ 0 h 162"/>
              <a:gd name="T8" fmla="*/ 174 w 174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" h="162">
                <a:moveTo>
                  <a:pt x="174" y="0"/>
                </a:moveTo>
                <a:lnTo>
                  <a:pt x="0" y="16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15" name="Freeform 39"/>
          <p:cNvSpPr>
            <a:spLocks/>
          </p:cNvSpPr>
          <p:nvPr/>
        </p:nvSpPr>
        <p:spPr bwMode="auto">
          <a:xfrm>
            <a:off x="7900988" y="1743075"/>
            <a:ext cx="238125" cy="266700"/>
          </a:xfrm>
          <a:custGeom>
            <a:avLst/>
            <a:gdLst>
              <a:gd name="T0" fmla="*/ 0 w 150"/>
              <a:gd name="T1" fmla="*/ 0 h 168"/>
              <a:gd name="T2" fmla="*/ 378023383 w 150"/>
              <a:gd name="T3" fmla="*/ 423386295 h 168"/>
              <a:gd name="T4" fmla="*/ 0 60000 65536"/>
              <a:gd name="T5" fmla="*/ 0 60000 65536"/>
              <a:gd name="T6" fmla="*/ 0 w 150"/>
              <a:gd name="T7" fmla="*/ 0 h 168"/>
              <a:gd name="T8" fmla="*/ 150 w 150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" h="168">
                <a:moveTo>
                  <a:pt x="0" y="0"/>
                </a:moveTo>
                <a:lnTo>
                  <a:pt x="150" y="16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16" name="Text Box 40"/>
          <p:cNvSpPr txBox="1">
            <a:spLocks noChangeArrowheads="1"/>
          </p:cNvSpPr>
          <p:nvPr/>
        </p:nvSpPr>
        <p:spPr bwMode="auto">
          <a:xfrm>
            <a:off x="4129088" y="3829050"/>
            <a:ext cx="2774950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центрах детского творчества</a:t>
            </a:r>
          </a:p>
          <a:p>
            <a:r>
              <a:rPr lang="ru-RU" sz="1400" b="1"/>
              <a:t>домах пионеров</a:t>
            </a:r>
          </a:p>
          <a:p>
            <a:r>
              <a:rPr lang="ru-RU" sz="1400" b="1"/>
              <a:t>станциях юных </a:t>
            </a:r>
          </a:p>
          <a:p>
            <a:pPr>
              <a:lnSpc>
                <a:spcPct val="70000"/>
              </a:lnSpc>
            </a:pPr>
            <a:r>
              <a:rPr lang="ru-RU" sz="1400" b="1"/>
              <a:t>  натуралистов</a:t>
            </a:r>
          </a:p>
          <a:p>
            <a:r>
              <a:rPr lang="ru-RU" sz="1400" b="1"/>
              <a:t>домах технического</a:t>
            </a:r>
          </a:p>
          <a:p>
            <a:pPr>
              <a:lnSpc>
                <a:spcPct val="70000"/>
              </a:lnSpc>
            </a:pPr>
            <a:r>
              <a:rPr lang="ru-RU" sz="1400" b="1"/>
              <a:t>  творчества</a:t>
            </a:r>
          </a:p>
          <a:p>
            <a:r>
              <a:rPr lang="ru-RU" sz="1400" b="1"/>
              <a:t>детских стадионах</a:t>
            </a:r>
          </a:p>
          <a:p>
            <a:r>
              <a:rPr lang="ru-RU" sz="1400" b="1"/>
              <a:t>детских парках</a:t>
            </a:r>
          </a:p>
          <a:p>
            <a:r>
              <a:rPr lang="ru-RU" sz="1400" b="1"/>
              <a:t>центрах эстетического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воспитания</a:t>
            </a:r>
          </a:p>
          <a:p>
            <a:r>
              <a:rPr lang="ru-RU" sz="1400" b="1"/>
              <a:t>домах  художественного</a:t>
            </a:r>
          </a:p>
          <a:p>
            <a:r>
              <a:rPr lang="ru-RU" sz="1400" b="1"/>
              <a:t>  творчества</a:t>
            </a:r>
          </a:p>
          <a:p>
            <a:endParaRPr lang="ru-RU" sz="1400" b="1"/>
          </a:p>
          <a:p>
            <a:r>
              <a:rPr lang="ru-RU" sz="1400" b="1"/>
              <a:t>школах</a:t>
            </a:r>
          </a:p>
        </p:txBody>
      </p:sp>
      <p:sp>
        <p:nvSpPr>
          <p:cNvPr id="67617" name="Text Box 41"/>
          <p:cNvSpPr txBox="1">
            <a:spLocks noChangeArrowheads="1"/>
          </p:cNvSpPr>
          <p:nvPr/>
        </p:nvSpPr>
        <p:spPr bwMode="auto">
          <a:xfrm>
            <a:off x="5138738" y="6245225"/>
            <a:ext cx="1685925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/>
              <a:t>музыкальных</a:t>
            </a:r>
          </a:p>
          <a:p>
            <a:pPr>
              <a:lnSpc>
                <a:spcPct val="80000"/>
              </a:lnSpc>
            </a:pPr>
            <a:r>
              <a:rPr lang="ru-RU" sz="1400" b="1"/>
              <a:t>художественных</a:t>
            </a:r>
          </a:p>
          <a:p>
            <a:pPr>
              <a:lnSpc>
                <a:spcPct val="80000"/>
              </a:lnSpc>
            </a:pPr>
            <a:r>
              <a:rPr lang="ru-RU" sz="1400" b="1"/>
              <a:t>искусств</a:t>
            </a:r>
          </a:p>
        </p:txBody>
      </p:sp>
      <p:sp>
        <p:nvSpPr>
          <p:cNvPr id="67618" name="Text Box 42"/>
          <p:cNvSpPr txBox="1">
            <a:spLocks noChangeArrowheads="1"/>
          </p:cNvSpPr>
          <p:nvPr/>
        </p:nvSpPr>
        <p:spPr bwMode="auto">
          <a:xfrm>
            <a:off x="6981825" y="3829050"/>
            <a:ext cx="18954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детско- юношеских</a:t>
            </a:r>
          </a:p>
          <a:p>
            <a:r>
              <a:rPr lang="ru-RU" sz="1400" b="1"/>
              <a:t>  студиях</a:t>
            </a:r>
          </a:p>
          <a:p>
            <a:endParaRPr lang="ru-RU" sz="1400" b="1"/>
          </a:p>
          <a:p>
            <a:r>
              <a:rPr lang="ru-RU" sz="1400" b="1"/>
              <a:t>клубах</a:t>
            </a:r>
          </a:p>
          <a:p>
            <a:endParaRPr lang="ru-RU" sz="1400" b="1"/>
          </a:p>
          <a:p>
            <a:r>
              <a:rPr lang="ru-RU" sz="1400" b="1"/>
              <a:t>детско- юношеских</a:t>
            </a:r>
          </a:p>
          <a:p>
            <a:r>
              <a:rPr lang="ru-RU" sz="1400" b="1"/>
              <a:t>  библиотеках</a:t>
            </a:r>
          </a:p>
          <a:p>
            <a:r>
              <a:rPr lang="ru-RU" sz="1400" b="1"/>
              <a:t>лагерях</a:t>
            </a:r>
          </a:p>
        </p:txBody>
      </p:sp>
      <p:sp>
        <p:nvSpPr>
          <p:cNvPr id="67619" name="Text Box 43"/>
          <p:cNvSpPr txBox="1">
            <a:spLocks noChangeArrowheads="1"/>
          </p:cNvSpPr>
          <p:nvPr/>
        </p:nvSpPr>
        <p:spPr bwMode="auto">
          <a:xfrm>
            <a:off x="7753350" y="4357688"/>
            <a:ext cx="1471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детских</a:t>
            </a:r>
          </a:p>
          <a:p>
            <a:r>
              <a:rPr lang="ru-RU" sz="1400" b="1"/>
              <a:t>подростковых</a:t>
            </a:r>
          </a:p>
        </p:txBody>
      </p:sp>
      <p:sp>
        <p:nvSpPr>
          <p:cNvPr id="67620" name="Text Box 44"/>
          <p:cNvSpPr txBox="1">
            <a:spLocks noChangeArrowheads="1"/>
          </p:cNvSpPr>
          <p:nvPr/>
        </p:nvSpPr>
        <p:spPr bwMode="auto">
          <a:xfrm>
            <a:off x="7334250" y="5592763"/>
            <a:ext cx="1862138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пионерских</a:t>
            </a:r>
          </a:p>
          <a:p>
            <a:r>
              <a:rPr lang="ru-RU" sz="1400" b="1"/>
              <a:t>оздоровительных</a:t>
            </a:r>
          </a:p>
          <a:p>
            <a:r>
              <a:rPr lang="ru-RU" sz="1400" b="1"/>
              <a:t>спортивно-</a:t>
            </a:r>
          </a:p>
          <a:p>
            <a:pPr>
              <a:lnSpc>
                <a:spcPct val="80000"/>
              </a:lnSpc>
            </a:pPr>
            <a:r>
              <a:rPr lang="ru-RU" sz="1400" b="1"/>
              <a:t>-оздоровительных</a:t>
            </a:r>
          </a:p>
          <a:p>
            <a:r>
              <a:rPr lang="ru-RU" sz="1400" b="1"/>
              <a:t>труда и отдыха</a:t>
            </a:r>
          </a:p>
        </p:txBody>
      </p:sp>
      <p:sp>
        <p:nvSpPr>
          <p:cNvPr id="67621" name="Text Box 45"/>
          <p:cNvSpPr txBox="1">
            <a:spLocks noChangeArrowheads="1"/>
          </p:cNvSpPr>
          <p:nvPr/>
        </p:nvSpPr>
        <p:spPr bwMode="auto">
          <a:xfrm>
            <a:off x="185738" y="4733925"/>
            <a:ext cx="39116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высшие </a:t>
            </a:r>
            <a:r>
              <a:rPr lang="ru-RU" sz="1400" b="1" u="sng"/>
              <a:t>учебные заведения </a:t>
            </a:r>
            <a:r>
              <a:rPr lang="ru-RU" sz="1400" b="1"/>
              <a:t>(ВУЗы)</a:t>
            </a:r>
            <a:endParaRPr lang="ru-RU" sz="1400" b="1" u="sng"/>
          </a:p>
          <a:p>
            <a:r>
              <a:rPr lang="ru-RU" sz="1400" b="1"/>
              <a:t>средние специальные учебные </a:t>
            </a:r>
          </a:p>
          <a:p>
            <a:r>
              <a:rPr lang="ru-RU" sz="1400" b="1"/>
              <a:t>  заведения (ССУЗы)         </a:t>
            </a:r>
          </a:p>
          <a:p>
            <a:r>
              <a:rPr lang="ru-RU" sz="1400" b="1"/>
              <a:t>профессионально- технические </a:t>
            </a:r>
          </a:p>
          <a:p>
            <a:r>
              <a:rPr lang="ru-RU" sz="1400" b="1"/>
              <a:t>  училища (ПТУ)</a:t>
            </a:r>
          </a:p>
          <a:p>
            <a:pPr>
              <a:lnSpc>
                <a:spcPct val="150000"/>
              </a:lnSpc>
            </a:pPr>
            <a:r>
              <a:rPr lang="ru-RU" sz="1400" b="1"/>
              <a:t>общеобразовательные школы</a:t>
            </a:r>
          </a:p>
          <a:p>
            <a:pPr>
              <a:lnSpc>
                <a:spcPct val="120000"/>
              </a:lnSpc>
            </a:pPr>
            <a:r>
              <a:rPr lang="ru-RU" sz="1400" b="1"/>
              <a:t>учебно-производственные комбинаты</a:t>
            </a:r>
          </a:p>
          <a:p>
            <a:r>
              <a:rPr lang="ru-RU" sz="1400" b="1"/>
              <a:t>межшкольные учебно-производственные</a:t>
            </a:r>
          </a:p>
          <a:p>
            <a:r>
              <a:rPr lang="ru-RU" sz="1400" b="1"/>
              <a:t> мастерские и заводы</a:t>
            </a:r>
          </a:p>
        </p:txBody>
      </p:sp>
      <p:sp>
        <p:nvSpPr>
          <p:cNvPr id="67622" name="Freeform 46"/>
          <p:cNvSpPr>
            <a:spLocks/>
          </p:cNvSpPr>
          <p:nvPr/>
        </p:nvSpPr>
        <p:spPr bwMode="auto">
          <a:xfrm>
            <a:off x="2043113" y="2801938"/>
            <a:ext cx="2006600" cy="808037"/>
          </a:xfrm>
          <a:custGeom>
            <a:avLst/>
            <a:gdLst>
              <a:gd name="T0" fmla="*/ 0 w 1264"/>
              <a:gd name="T1" fmla="*/ 1282758033 h 509"/>
              <a:gd name="T2" fmla="*/ 622477758 w 1264"/>
              <a:gd name="T3" fmla="*/ 1282758033 h 509"/>
              <a:gd name="T4" fmla="*/ 2147483647 w 1264"/>
              <a:gd name="T5" fmla="*/ 0 h 509"/>
              <a:gd name="T6" fmla="*/ 0 60000 65536"/>
              <a:gd name="T7" fmla="*/ 0 60000 65536"/>
              <a:gd name="T8" fmla="*/ 0 60000 65536"/>
              <a:gd name="T9" fmla="*/ 0 w 1264"/>
              <a:gd name="T10" fmla="*/ 0 h 509"/>
              <a:gd name="T11" fmla="*/ 1264 w 1264"/>
              <a:gd name="T12" fmla="*/ 509 h 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4" h="509">
                <a:moveTo>
                  <a:pt x="0" y="509"/>
                </a:moveTo>
                <a:lnTo>
                  <a:pt x="247" y="509"/>
                </a:lnTo>
                <a:lnTo>
                  <a:pt x="126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lg" len="lg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23" name="Text Box 47"/>
          <p:cNvSpPr txBox="1">
            <a:spLocks noChangeArrowheads="1"/>
          </p:cNvSpPr>
          <p:nvPr/>
        </p:nvSpPr>
        <p:spPr bwMode="auto">
          <a:xfrm>
            <a:off x="3879850" y="2411413"/>
            <a:ext cx="162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УЧРЕЖДЕНИЯ</a:t>
            </a:r>
          </a:p>
        </p:txBody>
      </p:sp>
      <p:sp>
        <p:nvSpPr>
          <p:cNvPr id="67624" name="Text Box 48"/>
          <p:cNvSpPr txBox="1">
            <a:spLocks noChangeArrowheads="1"/>
          </p:cNvSpPr>
          <p:nvPr/>
        </p:nvSpPr>
        <p:spPr bwMode="auto">
          <a:xfrm>
            <a:off x="3098800" y="2257425"/>
            <a:ext cx="63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УЗ</a:t>
            </a:r>
          </a:p>
          <a:p>
            <a:pPr algn="ctr"/>
            <a:r>
              <a:rPr lang="ru-RU" b="1"/>
              <a:t>УВУ</a:t>
            </a:r>
          </a:p>
        </p:txBody>
      </p:sp>
      <p:sp>
        <p:nvSpPr>
          <p:cNvPr id="67625" name="Text Box 49"/>
          <p:cNvSpPr txBox="1">
            <a:spLocks noChangeArrowheads="1"/>
          </p:cNvSpPr>
          <p:nvPr/>
        </p:nvSpPr>
        <p:spPr bwMode="auto">
          <a:xfrm>
            <a:off x="30163" y="2111375"/>
            <a:ext cx="29956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Учебные заведения</a:t>
            </a:r>
          </a:p>
          <a:p>
            <a:pPr algn="ctr">
              <a:lnSpc>
                <a:spcPct val="130000"/>
              </a:lnSpc>
            </a:pPr>
            <a:r>
              <a:rPr lang="ru-RU" b="1"/>
              <a:t>Учебно-воспитательные</a:t>
            </a:r>
          </a:p>
          <a:p>
            <a:pPr algn="ctr">
              <a:lnSpc>
                <a:spcPct val="80000"/>
              </a:lnSpc>
            </a:pPr>
            <a:r>
              <a:rPr lang="ru-RU" b="1"/>
              <a:t>  учреждения</a:t>
            </a:r>
          </a:p>
        </p:txBody>
      </p:sp>
      <p:sp>
        <p:nvSpPr>
          <p:cNvPr id="67626" name="Rectangle 50"/>
          <p:cNvSpPr>
            <a:spLocks noChangeArrowheads="1"/>
          </p:cNvSpPr>
          <p:nvPr/>
        </p:nvSpPr>
        <p:spPr bwMode="auto">
          <a:xfrm>
            <a:off x="31750" y="2133600"/>
            <a:ext cx="2940050" cy="914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627" name="Rectangle 51"/>
          <p:cNvSpPr>
            <a:spLocks noChangeArrowheads="1"/>
          </p:cNvSpPr>
          <p:nvPr/>
        </p:nvSpPr>
        <p:spPr bwMode="auto">
          <a:xfrm>
            <a:off x="3879850" y="2362200"/>
            <a:ext cx="1619250" cy="4318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628" name="Freeform 52"/>
          <p:cNvSpPr>
            <a:spLocks/>
          </p:cNvSpPr>
          <p:nvPr/>
        </p:nvSpPr>
        <p:spPr bwMode="auto">
          <a:xfrm>
            <a:off x="3575050" y="2438400"/>
            <a:ext cx="304800" cy="66675"/>
          </a:xfrm>
          <a:custGeom>
            <a:avLst/>
            <a:gdLst>
              <a:gd name="T0" fmla="*/ 0 w 192"/>
              <a:gd name="T1" fmla="*/ 0 h 42"/>
              <a:gd name="T2" fmla="*/ 483870045 w 192"/>
              <a:gd name="T3" fmla="*/ 105846574 h 42"/>
              <a:gd name="T4" fmla="*/ 0 60000 65536"/>
              <a:gd name="T5" fmla="*/ 0 60000 65536"/>
              <a:gd name="T6" fmla="*/ 0 w 192"/>
              <a:gd name="T7" fmla="*/ 0 h 42"/>
              <a:gd name="T8" fmla="*/ 192 w 192"/>
              <a:gd name="T9" fmla="*/ 42 h 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2" h="42">
                <a:moveTo>
                  <a:pt x="0" y="0"/>
                </a:moveTo>
                <a:lnTo>
                  <a:pt x="192" y="4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29" name="Freeform 53"/>
          <p:cNvSpPr>
            <a:spLocks/>
          </p:cNvSpPr>
          <p:nvPr/>
        </p:nvSpPr>
        <p:spPr bwMode="auto">
          <a:xfrm>
            <a:off x="3627438" y="2657475"/>
            <a:ext cx="252412" cy="71438"/>
          </a:xfrm>
          <a:custGeom>
            <a:avLst/>
            <a:gdLst>
              <a:gd name="T0" fmla="*/ 0 w 159"/>
              <a:gd name="T1" fmla="*/ 113408630 h 45"/>
              <a:gd name="T2" fmla="*/ 400703202 w 159"/>
              <a:gd name="T3" fmla="*/ 0 h 45"/>
              <a:gd name="T4" fmla="*/ 0 60000 65536"/>
              <a:gd name="T5" fmla="*/ 0 60000 65536"/>
              <a:gd name="T6" fmla="*/ 0 w 159"/>
              <a:gd name="T7" fmla="*/ 0 h 45"/>
              <a:gd name="T8" fmla="*/ 159 w 159"/>
              <a:gd name="T9" fmla="*/ 45 h 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9" h="45">
                <a:moveTo>
                  <a:pt x="0" y="45"/>
                </a:moveTo>
                <a:lnTo>
                  <a:pt x="159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30" name="Freeform 54"/>
          <p:cNvSpPr>
            <a:spLocks/>
          </p:cNvSpPr>
          <p:nvPr/>
        </p:nvSpPr>
        <p:spPr bwMode="auto">
          <a:xfrm>
            <a:off x="2762250" y="2333625"/>
            <a:ext cx="460375" cy="104775"/>
          </a:xfrm>
          <a:custGeom>
            <a:avLst/>
            <a:gdLst>
              <a:gd name="T0" fmla="*/ 730845203 w 290"/>
              <a:gd name="T1" fmla="*/ 166330285 h 66"/>
              <a:gd name="T2" fmla="*/ 0 w 290"/>
              <a:gd name="T3" fmla="*/ 0 h 66"/>
              <a:gd name="T4" fmla="*/ 0 60000 65536"/>
              <a:gd name="T5" fmla="*/ 0 60000 65536"/>
              <a:gd name="T6" fmla="*/ 0 w 290"/>
              <a:gd name="T7" fmla="*/ 0 h 66"/>
              <a:gd name="T8" fmla="*/ 290 w 290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0" h="66">
                <a:moveTo>
                  <a:pt x="290" y="66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31" name="Freeform 55"/>
          <p:cNvSpPr>
            <a:spLocks/>
          </p:cNvSpPr>
          <p:nvPr/>
        </p:nvSpPr>
        <p:spPr bwMode="auto">
          <a:xfrm>
            <a:off x="2466975" y="2728913"/>
            <a:ext cx="711200" cy="166687"/>
          </a:xfrm>
          <a:custGeom>
            <a:avLst/>
            <a:gdLst>
              <a:gd name="T0" fmla="*/ 1129030089 w 448"/>
              <a:gd name="T1" fmla="*/ 0 h 105"/>
              <a:gd name="T2" fmla="*/ 0 w 448"/>
              <a:gd name="T3" fmla="*/ 264614841 h 105"/>
              <a:gd name="T4" fmla="*/ 0 60000 65536"/>
              <a:gd name="T5" fmla="*/ 0 60000 65536"/>
              <a:gd name="T6" fmla="*/ 0 w 448"/>
              <a:gd name="T7" fmla="*/ 0 h 105"/>
              <a:gd name="T8" fmla="*/ 448 w 448"/>
              <a:gd name="T9" fmla="*/ 105 h 1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8" h="105">
                <a:moveTo>
                  <a:pt x="448" y="0"/>
                </a:moveTo>
                <a:lnTo>
                  <a:pt x="0" y="105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32" name="Line 56"/>
          <p:cNvSpPr>
            <a:spLocks noChangeShapeType="1"/>
          </p:cNvSpPr>
          <p:nvPr/>
        </p:nvSpPr>
        <p:spPr bwMode="auto">
          <a:xfrm>
            <a:off x="1239838" y="3048000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33" name="Text Box 57"/>
          <p:cNvSpPr txBox="1">
            <a:spLocks noChangeArrowheads="1"/>
          </p:cNvSpPr>
          <p:nvPr/>
        </p:nvSpPr>
        <p:spPr bwMode="auto">
          <a:xfrm>
            <a:off x="500063" y="3457575"/>
            <a:ext cx="1450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УЧРЕЖДЕНИЯ</a:t>
            </a:r>
          </a:p>
        </p:txBody>
      </p:sp>
      <p:sp>
        <p:nvSpPr>
          <p:cNvPr id="67634" name="Rectangle 58"/>
          <p:cNvSpPr>
            <a:spLocks noChangeArrowheads="1"/>
          </p:cNvSpPr>
          <p:nvPr/>
        </p:nvSpPr>
        <p:spPr bwMode="auto">
          <a:xfrm>
            <a:off x="414338" y="3417888"/>
            <a:ext cx="1619250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635" name="Text Box 59"/>
          <p:cNvSpPr txBox="1">
            <a:spLocks noChangeArrowheads="1"/>
          </p:cNvSpPr>
          <p:nvPr/>
        </p:nvSpPr>
        <p:spPr bwMode="auto">
          <a:xfrm>
            <a:off x="1905000" y="3805238"/>
            <a:ext cx="1809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дет. сады</a:t>
            </a:r>
          </a:p>
          <a:p>
            <a:r>
              <a:rPr lang="ru-RU" sz="1400" b="1"/>
              <a:t>ясли</a:t>
            </a:r>
          </a:p>
          <a:p>
            <a:r>
              <a:rPr lang="ru-RU" sz="1400" b="1"/>
              <a:t>детские дома</a:t>
            </a:r>
          </a:p>
          <a:p>
            <a:r>
              <a:rPr lang="ru-RU" sz="1400" b="1"/>
              <a:t>школы-интернаты</a:t>
            </a:r>
          </a:p>
        </p:txBody>
      </p:sp>
      <p:sp>
        <p:nvSpPr>
          <p:cNvPr id="67636" name="Line 60"/>
          <p:cNvSpPr>
            <a:spLocks noChangeShapeType="1"/>
          </p:cNvSpPr>
          <p:nvPr/>
        </p:nvSpPr>
        <p:spPr bwMode="auto">
          <a:xfrm>
            <a:off x="1692275" y="3776663"/>
            <a:ext cx="0" cy="827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37" name="Line 61"/>
          <p:cNvSpPr>
            <a:spLocks noChangeShapeType="1"/>
          </p:cNvSpPr>
          <p:nvPr/>
        </p:nvSpPr>
        <p:spPr bwMode="auto">
          <a:xfrm rot="5400000">
            <a:off x="1812132" y="3844131"/>
            <a:ext cx="0" cy="252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38" name="Line 62"/>
          <p:cNvSpPr>
            <a:spLocks noChangeShapeType="1"/>
          </p:cNvSpPr>
          <p:nvPr/>
        </p:nvSpPr>
        <p:spPr bwMode="auto">
          <a:xfrm rot="5400000">
            <a:off x="1816894" y="4060032"/>
            <a:ext cx="0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39" name="Line 63"/>
          <p:cNvSpPr>
            <a:spLocks noChangeShapeType="1"/>
          </p:cNvSpPr>
          <p:nvPr/>
        </p:nvSpPr>
        <p:spPr bwMode="auto">
          <a:xfrm rot="5400000">
            <a:off x="1816894" y="4274344"/>
            <a:ext cx="0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0" name="Line 64"/>
          <p:cNvSpPr>
            <a:spLocks noChangeShapeType="1"/>
          </p:cNvSpPr>
          <p:nvPr/>
        </p:nvSpPr>
        <p:spPr bwMode="auto">
          <a:xfrm rot="5400000">
            <a:off x="1778794" y="4483894"/>
            <a:ext cx="0" cy="252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1" name="Freeform 65"/>
          <p:cNvSpPr>
            <a:spLocks/>
          </p:cNvSpPr>
          <p:nvPr/>
        </p:nvSpPr>
        <p:spPr bwMode="auto">
          <a:xfrm>
            <a:off x="33338" y="3784600"/>
            <a:ext cx="735012" cy="2759075"/>
          </a:xfrm>
          <a:custGeom>
            <a:avLst/>
            <a:gdLst>
              <a:gd name="T0" fmla="*/ 1166830845 w 463"/>
              <a:gd name="T1" fmla="*/ 0 h 1738"/>
              <a:gd name="T2" fmla="*/ 7559671 w 463"/>
              <a:gd name="T3" fmla="*/ 1360884390 h 1738"/>
              <a:gd name="T4" fmla="*/ 0 w 463"/>
              <a:gd name="T5" fmla="*/ 2147483647 h 1738"/>
              <a:gd name="T6" fmla="*/ 0 60000 65536"/>
              <a:gd name="T7" fmla="*/ 0 60000 65536"/>
              <a:gd name="T8" fmla="*/ 0 60000 65536"/>
              <a:gd name="T9" fmla="*/ 0 w 463"/>
              <a:gd name="T10" fmla="*/ 0 h 1738"/>
              <a:gd name="T11" fmla="*/ 463 w 463"/>
              <a:gd name="T12" fmla="*/ 1738 h 17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3" h="1738">
                <a:moveTo>
                  <a:pt x="463" y="0"/>
                </a:moveTo>
                <a:lnTo>
                  <a:pt x="3" y="540"/>
                </a:lnTo>
                <a:lnTo>
                  <a:pt x="0" y="173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42" name="Line 66"/>
          <p:cNvSpPr>
            <a:spLocks noChangeShapeType="1"/>
          </p:cNvSpPr>
          <p:nvPr/>
        </p:nvSpPr>
        <p:spPr bwMode="auto">
          <a:xfrm rot="5400000">
            <a:off x="139700" y="54356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3" name="Line 67"/>
          <p:cNvSpPr>
            <a:spLocks noChangeShapeType="1"/>
          </p:cNvSpPr>
          <p:nvPr/>
        </p:nvSpPr>
        <p:spPr bwMode="auto">
          <a:xfrm rot="5400000">
            <a:off x="139700" y="59499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4" name="Line 68"/>
          <p:cNvSpPr>
            <a:spLocks noChangeShapeType="1"/>
          </p:cNvSpPr>
          <p:nvPr/>
        </p:nvSpPr>
        <p:spPr bwMode="auto">
          <a:xfrm rot="5400000">
            <a:off x="144463" y="6221413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5" name="Line 69"/>
          <p:cNvSpPr>
            <a:spLocks noChangeShapeType="1"/>
          </p:cNvSpPr>
          <p:nvPr/>
        </p:nvSpPr>
        <p:spPr bwMode="auto">
          <a:xfrm rot="5400000">
            <a:off x="149225" y="6430963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6" name="Line 70"/>
          <p:cNvSpPr>
            <a:spLocks noChangeShapeType="1"/>
          </p:cNvSpPr>
          <p:nvPr/>
        </p:nvSpPr>
        <p:spPr bwMode="auto">
          <a:xfrm rot="5400000">
            <a:off x="141288" y="5002213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7" name="Line 71"/>
          <p:cNvSpPr>
            <a:spLocks noChangeShapeType="1"/>
          </p:cNvSpPr>
          <p:nvPr/>
        </p:nvSpPr>
        <p:spPr bwMode="auto">
          <a:xfrm rot="5400000">
            <a:off x="141288" y="478313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8" name="Line 72"/>
          <p:cNvSpPr>
            <a:spLocks noChangeShapeType="1"/>
          </p:cNvSpPr>
          <p:nvPr/>
        </p:nvSpPr>
        <p:spPr bwMode="auto">
          <a:xfrm rot="5400000">
            <a:off x="4138613" y="436403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49" name="Line 73"/>
          <p:cNvSpPr>
            <a:spLocks noChangeShapeType="1"/>
          </p:cNvSpPr>
          <p:nvPr/>
        </p:nvSpPr>
        <p:spPr bwMode="auto">
          <a:xfrm rot="5400000">
            <a:off x="4138613" y="4721225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0" name="Line 74"/>
          <p:cNvSpPr>
            <a:spLocks noChangeShapeType="1"/>
          </p:cNvSpPr>
          <p:nvPr/>
        </p:nvSpPr>
        <p:spPr bwMode="auto">
          <a:xfrm rot="5400000">
            <a:off x="4143375" y="508793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1" name="Line 75"/>
          <p:cNvSpPr>
            <a:spLocks noChangeShapeType="1"/>
          </p:cNvSpPr>
          <p:nvPr/>
        </p:nvSpPr>
        <p:spPr bwMode="auto">
          <a:xfrm rot="5400000">
            <a:off x="4148138" y="5292725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2" name="Line 76"/>
          <p:cNvSpPr>
            <a:spLocks noChangeShapeType="1"/>
          </p:cNvSpPr>
          <p:nvPr/>
        </p:nvSpPr>
        <p:spPr bwMode="auto">
          <a:xfrm rot="5400000">
            <a:off x="4140200" y="414813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3" name="Line 77"/>
          <p:cNvSpPr>
            <a:spLocks noChangeShapeType="1"/>
          </p:cNvSpPr>
          <p:nvPr/>
        </p:nvSpPr>
        <p:spPr bwMode="auto">
          <a:xfrm rot="5400000">
            <a:off x="4140200" y="393858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4" name="Line 78"/>
          <p:cNvSpPr>
            <a:spLocks noChangeShapeType="1"/>
          </p:cNvSpPr>
          <p:nvPr/>
        </p:nvSpPr>
        <p:spPr bwMode="auto">
          <a:xfrm>
            <a:off x="4094163" y="3605213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5" name="Line 79"/>
          <p:cNvSpPr>
            <a:spLocks noChangeShapeType="1"/>
          </p:cNvSpPr>
          <p:nvPr/>
        </p:nvSpPr>
        <p:spPr bwMode="auto">
          <a:xfrm>
            <a:off x="6896100" y="3600450"/>
            <a:ext cx="0" cy="1908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6" name="Line 80"/>
          <p:cNvSpPr>
            <a:spLocks noChangeShapeType="1"/>
          </p:cNvSpPr>
          <p:nvPr/>
        </p:nvSpPr>
        <p:spPr bwMode="auto">
          <a:xfrm rot="5400000">
            <a:off x="7319169" y="5695157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7" name="Line 81"/>
          <p:cNvSpPr>
            <a:spLocks noChangeShapeType="1"/>
          </p:cNvSpPr>
          <p:nvPr/>
        </p:nvSpPr>
        <p:spPr bwMode="auto">
          <a:xfrm rot="5400000">
            <a:off x="6968332" y="4999831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8" name="Line 82"/>
          <p:cNvSpPr>
            <a:spLocks noChangeShapeType="1"/>
          </p:cNvSpPr>
          <p:nvPr/>
        </p:nvSpPr>
        <p:spPr bwMode="auto">
          <a:xfrm rot="5400000">
            <a:off x="6968332" y="542845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59" name="Line 83"/>
          <p:cNvSpPr>
            <a:spLocks noChangeShapeType="1"/>
          </p:cNvSpPr>
          <p:nvPr/>
        </p:nvSpPr>
        <p:spPr bwMode="auto">
          <a:xfrm rot="5400000">
            <a:off x="6969919" y="4571207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60" name="Line 84"/>
          <p:cNvSpPr>
            <a:spLocks noChangeShapeType="1"/>
          </p:cNvSpPr>
          <p:nvPr/>
        </p:nvSpPr>
        <p:spPr bwMode="auto">
          <a:xfrm rot="5400000">
            <a:off x="6976269" y="3937794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61" name="Text Box 85"/>
          <p:cNvSpPr txBox="1">
            <a:spLocks noChangeArrowheads="1"/>
          </p:cNvSpPr>
          <p:nvPr/>
        </p:nvSpPr>
        <p:spPr bwMode="auto">
          <a:xfrm>
            <a:off x="4024313" y="3249613"/>
            <a:ext cx="4894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занимающиеся во внешкольных учреждениях</a:t>
            </a:r>
          </a:p>
        </p:txBody>
      </p:sp>
      <p:sp>
        <p:nvSpPr>
          <p:cNvPr id="67662" name="Rectangle 86"/>
          <p:cNvSpPr>
            <a:spLocks noChangeArrowheads="1"/>
          </p:cNvSpPr>
          <p:nvPr/>
        </p:nvSpPr>
        <p:spPr bwMode="auto">
          <a:xfrm>
            <a:off x="3810000" y="3248025"/>
            <a:ext cx="5295900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663" name="Freeform 87"/>
          <p:cNvSpPr>
            <a:spLocks/>
          </p:cNvSpPr>
          <p:nvPr/>
        </p:nvSpPr>
        <p:spPr bwMode="auto">
          <a:xfrm>
            <a:off x="7924800" y="857250"/>
            <a:ext cx="1057275" cy="2390775"/>
          </a:xfrm>
          <a:custGeom>
            <a:avLst/>
            <a:gdLst>
              <a:gd name="T0" fmla="*/ 0 w 666"/>
              <a:gd name="T1" fmla="*/ 0 h 1506"/>
              <a:gd name="T2" fmla="*/ 1678424241 w 666"/>
              <a:gd name="T3" fmla="*/ 196572173 h 1506"/>
              <a:gd name="T4" fmla="*/ 1678424241 w 666"/>
              <a:gd name="T5" fmla="*/ 2147483647 h 1506"/>
              <a:gd name="T6" fmla="*/ 0 60000 65536"/>
              <a:gd name="T7" fmla="*/ 0 60000 65536"/>
              <a:gd name="T8" fmla="*/ 0 60000 65536"/>
              <a:gd name="T9" fmla="*/ 0 w 666"/>
              <a:gd name="T10" fmla="*/ 0 h 1506"/>
              <a:gd name="T11" fmla="*/ 666 w 666"/>
              <a:gd name="T12" fmla="*/ 1506 h 1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1506">
                <a:moveTo>
                  <a:pt x="0" y="0"/>
                </a:moveTo>
                <a:lnTo>
                  <a:pt x="666" y="78"/>
                </a:lnTo>
                <a:lnTo>
                  <a:pt x="666" y="150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64" name="Freeform 88"/>
          <p:cNvSpPr>
            <a:spLocks/>
          </p:cNvSpPr>
          <p:nvPr/>
        </p:nvSpPr>
        <p:spPr bwMode="auto">
          <a:xfrm>
            <a:off x="7715250" y="4529138"/>
            <a:ext cx="114300" cy="214312"/>
          </a:xfrm>
          <a:custGeom>
            <a:avLst/>
            <a:gdLst>
              <a:gd name="T0" fmla="*/ 181451223 w 72"/>
              <a:gd name="T1" fmla="*/ 340219452 h 135"/>
              <a:gd name="T2" fmla="*/ 0 w 72"/>
              <a:gd name="T3" fmla="*/ 158768657 h 135"/>
              <a:gd name="T4" fmla="*/ 181451223 w 72"/>
              <a:gd name="T5" fmla="*/ 0 h 135"/>
              <a:gd name="T6" fmla="*/ 0 60000 65536"/>
              <a:gd name="T7" fmla="*/ 0 60000 65536"/>
              <a:gd name="T8" fmla="*/ 0 60000 65536"/>
              <a:gd name="T9" fmla="*/ 0 w 72"/>
              <a:gd name="T10" fmla="*/ 0 h 135"/>
              <a:gd name="T11" fmla="*/ 72 w 72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35">
                <a:moveTo>
                  <a:pt x="72" y="135"/>
                </a:moveTo>
                <a:lnTo>
                  <a:pt x="0" y="63"/>
                </a:lnTo>
                <a:lnTo>
                  <a:pt x="7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65" name="Line 89"/>
          <p:cNvSpPr>
            <a:spLocks noChangeShapeType="1"/>
          </p:cNvSpPr>
          <p:nvPr/>
        </p:nvSpPr>
        <p:spPr bwMode="auto">
          <a:xfrm>
            <a:off x="7242175" y="5597525"/>
            <a:ext cx="0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66" name="Line 90"/>
          <p:cNvSpPr>
            <a:spLocks noChangeShapeType="1"/>
          </p:cNvSpPr>
          <p:nvPr/>
        </p:nvSpPr>
        <p:spPr bwMode="auto">
          <a:xfrm rot="5400000">
            <a:off x="7311232" y="589041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67" name="Line 91"/>
          <p:cNvSpPr>
            <a:spLocks noChangeShapeType="1"/>
          </p:cNvSpPr>
          <p:nvPr/>
        </p:nvSpPr>
        <p:spPr bwMode="auto">
          <a:xfrm rot="5400000">
            <a:off x="7311232" y="6104731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68" name="Line 92"/>
          <p:cNvSpPr>
            <a:spLocks noChangeShapeType="1"/>
          </p:cNvSpPr>
          <p:nvPr/>
        </p:nvSpPr>
        <p:spPr bwMode="auto">
          <a:xfrm rot="5400000">
            <a:off x="7311232" y="6485731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69" name="Line 93"/>
          <p:cNvSpPr>
            <a:spLocks noChangeShapeType="1"/>
          </p:cNvSpPr>
          <p:nvPr/>
        </p:nvSpPr>
        <p:spPr bwMode="auto">
          <a:xfrm rot="5400000">
            <a:off x="7508082" y="5230019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70" name="Line 94"/>
          <p:cNvSpPr>
            <a:spLocks noChangeShapeType="1"/>
          </p:cNvSpPr>
          <p:nvPr/>
        </p:nvSpPr>
        <p:spPr bwMode="auto">
          <a:xfrm rot="5400000">
            <a:off x="4151313" y="550703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71" name="Line 95"/>
          <p:cNvSpPr>
            <a:spLocks noChangeShapeType="1"/>
          </p:cNvSpPr>
          <p:nvPr/>
        </p:nvSpPr>
        <p:spPr bwMode="auto">
          <a:xfrm rot="5400000">
            <a:off x="4151313" y="588803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72" name="Line 96"/>
          <p:cNvSpPr>
            <a:spLocks noChangeShapeType="1"/>
          </p:cNvSpPr>
          <p:nvPr/>
        </p:nvSpPr>
        <p:spPr bwMode="auto">
          <a:xfrm rot="5400000">
            <a:off x="4151313" y="6523038"/>
            <a:ext cx="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73" name="Freeform 97"/>
          <p:cNvSpPr>
            <a:spLocks/>
          </p:cNvSpPr>
          <p:nvPr/>
        </p:nvSpPr>
        <p:spPr bwMode="auto">
          <a:xfrm>
            <a:off x="4910138" y="6381750"/>
            <a:ext cx="311150" cy="342900"/>
          </a:xfrm>
          <a:custGeom>
            <a:avLst/>
            <a:gdLst>
              <a:gd name="T0" fmla="*/ 473789426 w 196"/>
              <a:gd name="T1" fmla="*/ 0 h 216"/>
              <a:gd name="T2" fmla="*/ 0 w 196"/>
              <a:gd name="T3" fmla="*/ 322580008 h 216"/>
              <a:gd name="T4" fmla="*/ 493950670 w 196"/>
              <a:gd name="T5" fmla="*/ 544353795 h 216"/>
              <a:gd name="T6" fmla="*/ 0 60000 65536"/>
              <a:gd name="T7" fmla="*/ 0 60000 65536"/>
              <a:gd name="T8" fmla="*/ 0 60000 65536"/>
              <a:gd name="T9" fmla="*/ 0 w 196"/>
              <a:gd name="T10" fmla="*/ 0 h 216"/>
              <a:gd name="T11" fmla="*/ 196 w 196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" h="216">
                <a:moveTo>
                  <a:pt x="188" y="0"/>
                </a:moveTo>
                <a:lnTo>
                  <a:pt x="0" y="128"/>
                </a:lnTo>
                <a:lnTo>
                  <a:pt x="196" y="21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674" name="Freeform 98"/>
          <p:cNvSpPr>
            <a:spLocks/>
          </p:cNvSpPr>
          <p:nvPr/>
        </p:nvSpPr>
        <p:spPr bwMode="auto">
          <a:xfrm>
            <a:off x="4922838" y="6546850"/>
            <a:ext cx="285750" cy="44450"/>
          </a:xfrm>
          <a:custGeom>
            <a:avLst/>
            <a:gdLst>
              <a:gd name="T0" fmla="*/ 453628170 w 180"/>
              <a:gd name="T1" fmla="*/ 0 h 28"/>
              <a:gd name="T2" fmla="*/ 0 w 180"/>
              <a:gd name="T3" fmla="*/ 70564381 h 28"/>
              <a:gd name="T4" fmla="*/ 0 60000 65536"/>
              <a:gd name="T5" fmla="*/ 0 60000 65536"/>
              <a:gd name="T6" fmla="*/ 0 w 180"/>
              <a:gd name="T7" fmla="*/ 0 h 28"/>
              <a:gd name="T8" fmla="*/ 180 w 180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0" h="28">
                <a:moveTo>
                  <a:pt x="180" y="0"/>
                </a:moveTo>
                <a:lnTo>
                  <a:pt x="0" y="2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25400"/>
            <a:ext cx="853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/>
              <a:t>Положение устанавливает единый порядок расследования</a:t>
            </a:r>
          </a:p>
          <a:p>
            <a:pPr algn="ctr"/>
            <a:r>
              <a:rPr lang="ru-RU" sz="2200" b="1"/>
              <a:t>и учета несчастных случаев</a:t>
            </a: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531813" y="2046288"/>
            <a:ext cx="180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41288" y="1143000"/>
            <a:ext cx="2201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FF"/>
                </a:solidFill>
              </a:rPr>
              <a:t>а) кто пострадал</a:t>
            </a:r>
          </a:p>
          <a:p>
            <a:endParaRPr lang="ru-RU" b="1"/>
          </a:p>
          <a:p>
            <a:r>
              <a:rPr lang="ru-RU" b="1">
                <a:solidFill>
                  <a:srgbClr val="FF00FF"/>
                </a:solidFill>
              </a:rPr>
              <a:t>б) что произошло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743200" y="1022350"/>
            <a:ext cx="2257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учащаяся молодежь</a:t>
            </a:r>
          </a:p>
          <a:p>
            <a:r>
              <a:rPr lang="ru-RU" sz="1600" b="1"/>
              <a:t>воспитанники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065213" y="2220913"/>
            <a:ext cx="27019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  <a:p>
            <a:r>
              <a:rPr lang="ru-RU" b="1"/>
              <a:t>острые отравления</a:t>
            </a:r>
          </a:p>
          <a:p>
            <a:endParaRPr lang="ru-RU" b="1"/>
          </a:p>
          <a:p>
            <a:r>
              <a:rPr lang="ru-RU" b="1" u="sng"/>
              <a:t>травмы</a:t>
            </a:r>
          </a:p>
          <a:p>
            <a:r>
              <a:rPr lang="ru-RU" b="1"/>
              <a:t>               как результат</a:t>
            </a:r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r>
              <a:rPr lang="ru-RU" b="1"/>
              <a:t>иные повреждения </a:t>
            </a:r>
          </a:p>
          <a:p>
            <a:r>
              <a:rPr lang="ru-RU" b="1"/>
              <a:t> здоровья при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636963" y="2373313"/>
            <a:ext cx="3867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в результате воздействия вредных </a:t>
            </a:r>
          </a:p>
          <a:p>
            <a:r>
              <a:rPr lang="ru-RU" sz="1600" b="1"/>
              <a:t>и опасных факторов</a:t>
            </a:r>
          </a:p>
        </p:txBody>
      </p:sp>
      <p:sp>
        <p:nvSpPr>
          <p:cNvPr id="68618" name="Freeform 10"/>
          <p:cNvSpPr>
            <a:spLocks/>
          </p:cNvSpPr>
          <p:nvPr/>
        </p:nvSpPr>
        <p:spPr bwMode="auto">
          <a:xfrm>
            <a:off x="2255838" y="1201738"/>
            <a:ext cx="522287" cy="285750"/>
          </a:xfrm>
          <a:custGeom>
            <a:avLst/>
            <a:gdLst>
              <a:gd name="T0" fmla="*/ 829129710 w 329"/>
              <a:gd name="T1" fmla="*/ 453628170 h 180"/>
              <a:gd name="T2" fmla="*/ 0 w 329"/>
              <a:gd name="T3" fmla="*/ 264615622 h 180"/>
              <a:gd name="T4" fmla="*/ 829129710 w 329"/>
              <a:gd name="T5" fmla="*/ 0 h 180"/>
              <a:gd name="T6" fmla="*/ 0 60000 65536"/>
              <a:gd name="T7" fmla="*/ 0 60000 65536"/>
              <a:gd name="T8" fmla="*/ 0 60000 65536"/>
              <a:gd name="T9" fmla="*/ 0 w 329"/>
              <a:gd name="T10" fmla="*/ 0 h 180"/>
              <a:gd name="T11" fmla="*/ 329 w 32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9" h="180">
                <a:moveTo>
                  <a:pt x="329" y="180"/>
                </a:moveTo>
                <a:lnTo>
                  <a:pt x="0" y="105"/>
                </a:lnTo>
                <a:lnTo>
                  <a:pt x="32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rot="5400000">
            <a:off x="-702468" y="3448844"/>
            <a:ext cx="2843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727075" y="2703513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715963" y="32527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727075" y="487680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3" name="AutoShape 15"/>
          <p:cNvSpPr>
            <a:spLocks/>
          </p:cNvSpPr>
          <p:nvPr/>
        </p:nvSpPr>
        <p:spPr bwMode="auto">
          <a:xfrm>
            <a:off x="3317875" y="2133600"/>
            <a:ext cx="304800" cy="12192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038600" y="3330575"/>
            <a:ext cx="51958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нанесения телесных повреждений другим лицом</a:t>
            </a:r>
          </a:p>
          <a:p>
            <a:r>
              <a:rPr lang="ru-RU" sz="1600" b="1"/>
              <a:t>поражения молнией</a:t>
            </a:r>
          </a:p>
          <a:p>
            <a:r>
              <a:rPr lang="ru-RU" sz="1600" b="1"/>
              <a:t>повреждения в результате контакта</a:t>
            </a:r>
          </a:p>
          <a:p>
            <a:r>
              <a:rPr lang="ru-RU" sz="1600" b="1"/>
              <a:t>с представителями</a:t>
            </a:r>
          </a:p>
        </p:txBody>
      </p:sp>
      <p:grpSp>
        <p:nvGrpSpPr>
          <p:cNvPr id="68625" name="Group 17"/>
          <p:cNvGrpSpPr>
            <a:grpSpLocks/>
          </p:cNvGrpSpPr>
          <p:nvPr/>
        </p:nvGrpSpPr>
        <p:grpSpPr bwMode="auto">
          <a:xfrm>
            <a:off x="141288" y="5870575"/>
            <a:ext cx="7837487" cy="835025"/>
            <a:chOff x="89" y="3561"/>
            <a:chExt cx="4937" cy="526"/>
          </a:xfrm>
        </p:grpSpPr>
        <p:sp>
          <p:nvSpPr>
            <p:cNvPr id="68640" name="Text Box 18"/>
            <p:cNvSpPr txBox="1">
              <a:spLocks noChangeArrowheads="1"/>
            </p:cNvSpPr>
            <p:nvPr/>
          </p:nvSpPr>
          <p:spPr bwMode="auto">
            <a:xfrm>
              <a:off x="89" y="3561"/>
              <a:ext cx="20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FF"/>
                  </a:solidFill>
                </a:rPr>
                <a:t>в) к чему привело событие</a:t>
              </a:r>
            </a:p>
          </p:txBody>
        </p:sp>
        <p:sp>
          <p:nvSpPr>
            <p:cNvPr id="68641" name="Text Box 19"/>
            <p:cNvSpPr txBox="1">
              <a:spLocks noChangeArrowheads="1"/>
            </p:cNvSpPr>
            <p:nvPr/>
          </p:nvSpPr>
          <p:spPr bwMode="auto">
            <a:xfrm>
              <a:off x="2393" y="3567"/>
              <a:ext cx="263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 b="1"/>
                <a:t>потеря работоспособности (здоровья)</a:t>
              </a:r>
            </a:p>
            <a:p>
              <a:r>
                <a:rPr lang="ru-RU" sz="1600" b="1"/>
                <a:t>на срок не менее 1 дня в соответствии </a:t>
              </a:r>
            </a:p>
            <a:p>
              <a:r>
                <a:rPr lang="ru-RU" sz="1600" b="1"/>
                <a:t>с медицинским заключением</a:t>
              </a:r>
            </a:p>
          </p:txBody>
        </p:sp>
        <p:sp>
          <p:nvSpPr>
            <p:cNvPr id="68642" name="Line 20"/>
            <p:cNvSpPr>
              <a:spLocks noChangeShapeType="1"/>
            </p:cNvSpPr>
            <p:nvPr/>
          </p:nvSpPr>
          <p:spPr bwMode="auto">
            <a:xfrm>
              <a:off x="2154" y="3689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26" name="Text Box 21"/>
          <p:cNvSpPr txBox="1">
            <a:spLocks noChangeArrowheads="1"/>
          </p:cNvSpPr>
          <p:nvPr/>
        </p:nvSpPr>
        <p:spPr bwMode="auto">
          <a:xfrm>
            <a:off x="6480175" y="4067175"/>
            <a:ext cx="911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флоры</a:t>
            </a:r>
          </a:p>
          <a:p>
            <a:r>
              <a:rPr lang="ru-RU" sz="1600" b="1"/>
              <a:t>фауны</a:t>
            </a:r>
          </a:p>
        </p:txBody>
      </p:sp>
      <p:sp>
        <p:nvSpPr>
          <p:cNvPr id="68627" name="Line 22"/>
          <p:cNvSpPr>
            <a:spLocks noChangeShapeType="1"/>
          </p:cNvSpPr>
          <p:nvPr/>
        </p:nvSpPr>
        <p:spPr bwMode="auto">
          <a:xfrm rot="5400000">
            <a:off x="3628231" y="3769519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8" name="Line 23"/>
          <p:cNvSpPr>
            <a:spLocks noChangeShapeType="1"/>
          </p:cNvSpPr>
          <p:nvPr/>
        </p:nvSpPr>
        <p:spPr bwMode="auto">
          <a:xfrm>
            <a:off x="3689350" y="3519488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29" name="Line 24"/>
          <p:cNvSpPr>
            <a:spLocks noChangeShapeType="1"/>
          </p:cNvSpPr>
          <p:nvPr/>
        </p:nvSpPr>
        <p:spPr bwMode="auto">
          <a:xfrm>
            <a:off x="3881438" y="3776663"/>
            <a:ext cx="179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0" name="Line 25"/>
          <p:cNvSpPr>
            <a:spLocks noChangeShapeType="1"/>
          </p:cNvSpPr>
          <p:nvPr/>
        </p:nvSpPr>
        <p:spPr bwMode="auto">
          <a:xfrm>
            <a:off x="3892550" y="4027488"/>
            <a:ext cx="179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1" name="Line 26"/>
          <p:cNvSpPr>
            <a:spLocks noChangeShapeType="1"/>
          </p:cNvSpPr>
          <p:nvPr/>
        </p:nvSpPr>
        <p:spPr bwMode="auto">
          <a:xfrm rot="5400000">
            <a:off x="6193631" y="4394994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2" name="Line 27"/>
          <p:cNvSpPr>
            <a:spLocks noChangeShapeType="1"/>
          </p:cNvSpPr>
          <p:nvPr/>
        </p:nvSpPr>
        <p:spPr bwMode="auto">
          <a:xfrm>
            <a:off x="6149975" y="4256088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3" name="Line 28"/>
          <p:cNvSpPr>
            <a:spLocks noChangeShapeType="1"/>
          </p:cNvSpPr>
          <p:nvPr/>
        </p:nvSpPr>
        <p:spPr bwMode="auto">
          <a:xfrm>
            <a:off x="6342063" y="4524375"/>
            <a:ext cx="179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34" name="Text Box 29"/>
          <p:cNvSpPr txBox="1">
            <a:spLocks noChangeArrowheads="1"/>
          </p:cNvSpPr>
          <p:nvPr/>
        </p:nvSpPr>
        <p:spPr bwMode="auto">
          <a:xfrm>
            <a:off x="3657600" y="4953000"/>
            <a:ext cx="241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авариях</a:t>
            </a:r>
          </a:p>
          <a:p>
            <a:r>
              <a:rPr lang="ru-RU" sz="1600" b="1"/>
              <a:t>стихийных бедствиях</a:t>
            </a:r>
          </a:p>
        </p:txBody>
      </p:sp>
      <p:sp>
        <p:nvSpPr>
          <p:cNvPr id="68635" name="Freeform 30"/>
          <p:cNvSpPr>
            <a:spLocks/>
          </p:cNvSpPr>
          <p:nvPr/>
        </p:nvSpPr>
        <p:spPr bwMode="auto">
          <a:xfrm>
            <a:off x="2819400" y="5154613"/>
            <a:ext cx="862013" cy="225425"/>
          </a:xfrm>
          <a:custGeom>
            <a:avLst/>
            <a:gdLst>
              <a:gd name="T0" fmla="*/ 1368446213 w 543"/>
              <a:gd name="T1" fmla="*/ 357862133 h 142"/>
              <a:gd name="T2" fmla="*/ 0 w 543"/>
              <a:gd name="T3" fmla="*/ 30241874 h 142"/>
              <a:gd name="T4" fmla="*/ 1368446213 w 543"/>
              <a:gd name="T5" fmla="*/ 0 h 142"/>
              <a:gd name="T6" fmla="*/ 0 60000 65536"/>
              <a:gd name="T7" fmla="*/ 0 60000 65536"/>
              <a:gd name="T8" fmla="*/ 0 60000 65536"/>
              <a:gd name="T9" fmla="*/ 0 w 543"/>
              <a:gd name="T10" fmla="*/ 0 h 142"/>
              <a:gd name="T11" fmla="*/ 543 w 543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3" h="142">
                <a:moveTo>
                  <a:pt x="543" y="142"/>
                </a:moveTo>
                <a:lnTo>
                  <a:pt x="0" y="12"/>
                </a:lnTo>
                <a:lnTo>
                  <a:pt x="54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8636" name="Group 31"/>
          <p:cNvGrpSpPr>
            <a:grpSpLocks/>
          </p:cNvGrpSpPr>
          <p:nvPr/>
        </p:nvGrpSpPr>
        <p:grpSpPr bwMode="auto">
          <a:xfrm>
            <a:off x="1539875" y="3352800"/>
            <a:ext cx="517525" cy="179388"/>
            <a:chOff x="970" y="2112"/>
            <a:chExt cx="116" cy="181"/>
          </a:xfrm>
        </p:grpSpPr>
        <p:sp>
          <p:nvSpPr>
            <p:cNvPr id="68638" name="Line 32"/>
            <p:cNvSpPr>
              <a:spLocks noChangeShapeType="1"/>
            </p:cNvSpPr>
            <p:nvPr/>
          </p:nvSpPr>
          <p:spPr bwMode="auto">
            <a:xfrm rot="5400000">
              <a:off x="879" y="2203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39" name="Line 33"/>
            <p:cNvSpPr>
              <a:spLocks noChangeShapeType="1"/>
            </p:cNvSpPr>
            <p:nvPr/>
          </p:nvSpPr>
          <p:spPr bwMode="auto">
            <a:xfrm>
              <a:off x="973" y="2284"/>
              <a:ext cx="1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37" name="Text Box 34"/>
          <p:cNvSpPr txBox="1">
            <a:spLocks noChangeArrowheads="1"/>
          </p:cNvSpPr>
          <p:nvPr/>
        </p:nvSpPr>
        <p:spPr bwMode="auto">
          <a:xfrm rot="-5400000">
            <a:off x="20638" y="3371850"/>
            <a:ext cx="1136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/>
              <a:t>событие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28600" y="-50800"/>
            <a:ext cx="8147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00FF"/>
                </a:solidFill>
              </a:rPr>
              <a:t>г) Где, когда и при каких обстоятельствах событие произошло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576388" y="628650"/>
            <a:ext cx="1630362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при </a:t>
            </a:r>
          </a:p>
          <a:p>
            <a:pPr algn="ctr"/>
            <a:r>
              <a:rPr lang="ru-RU" sz="1400" b="1"/>
              <a:t>проведении</a:t>
            </a:r>
          </a:p>
          <a:p>
            <a:pPr algn="ctr"/>
            <a:r>
              <a:rPr lang="ru-RU" sz="1400" b="1"/>
              <a:t>субботника,</a:t>
            </a:r>
          </a:p>
          <a:p>
            <a:pPr algn="ctr"/>
            <a:r>
              <a:rPr lang="ru-RU" sz="1400" b="1"/>
              <a:t>воскресника,</a:t>
            </a:r>
          </a:p>
          <a:p>
            <a:pPr algn="ctr"/>
            <a:r>
              <a:rPr lang="ru-RU" sz="1400" b="1"/>
              <a:t>внеаудиторных,</a:t>
            </a:r>
          </a:p>
          <a:p>
            <a:pPr algn="ctr"/>
            <a:r>
              <a:rPr lang="ru-RU" sz="1400" b="1"/>
              <a:t>внеклассных,</a:t>
            </a:r>
          </a:p>
          <a:p>
            <a:pPr algn="ctr"/>
            <a:r>
              <a:rPr lang="ru-RU" sz="1400" b="1"/>
              <a:t>внешкольных,</a:t>
            </a:r>
          </a:p>
          <a:p>
            <a:pPr algn="ctr"/>
            <a:r>
              <a:rPr lang="ru-RU" sz="1400" b="1"/>
              <a:t>и др. меропр.</a:t>
            </a:r>
          </a:p>
          <a:p>
            <a:pPr algn="ctr"/>
            <a:r>
              <a:rPr lang="ru-RU" sz="1400" b="1"/>
              <a:t>в выходные,</a:t>
            </a:r>
          </a:p>
          <a:p>
            <a:pPr algn="ctr"/>
            <a:r>
              <a:rPr lang="ru-RU" sz="1400" b="1"/>
              <a:t>праздничные,</a:t>
            </a:r>
          </a:p>
          <a:p>
            <a:pPr algn="ctr"/>
            <a:r>
              <a:rPr lang="ru-RU" sz="1400" b="1"/>
              <a:t>каникулярные</a:t>
            </a:r>
          </a:p>
          <a:p>
            <a:pPr algn="ctr"/>
            <a:r>
              <a:rPr lang="ru-RU" sz="1400" b="1"/>
              <a:t>дни, если эти</a:t>
            </a:r>
          </a:p>
          <a:p>
            <a:pPr algn="ctr"/>
            <a:r>
              <a:rPr lang="ru-RU" sz="1400" b="1"/>
              <a:t>мероприятия</a:t>
            </a:r>
          </a:p>
          <a:p>
            <a:pPr algn="ctr"/>
            <a:r>
              <a:rPr lang="ru-RU" sz="1400" b="1"/>
              <a:t>проводились</a:t>
            </a:r>
          </a:p>
          <a:p>
            <a:pPr algn="ctr"/>
            <a:r>
              <a:rPr lang="ru-RU" sz="1400" b="1" u="sng"/>
              <a:t>под</a:t>
            </a:r>
          </a:p>
          <a:p>
            <a:pPr algn="ctr"/>
            <a:r>
              <a:rPr lang="ru-RU" sz="1400" b="1" u="sng"/>
              <a:t>непосредств.</a:t>
            </a:r>
          </a:p>
          <a:p>
            <a:pPr algn="ctr"/>
            <a:r>
              <a:rPr lang="ru-RU" sz="1400" b="1" u="sng"/>
              <a:t>руководством</a:t>
            </a:r>
          </a:p>
          <a:p>
            <a:pPr algn="ctr"/>
            <a:r>
              <a:rPr lang="ru-RU" sz="1400" b="1" u="sng"/>
              <a:t>работника</a:t>
            </a:r>
          </a:p>
          <a:p>
            <a:pPr algn="ctr"/>
            <a:r>
              <a:rPr lang="ru-RU" sz="1400" b="1" u="sng"/>
              <a:t>данного</a:t>
            </a:r>
          </a:p>
          <a:p>
            <a:pPr algn="ctr"/>
            <a:r>
              <a:rPr lang="ru-RU" sz="1400" b="1"/>
              <a:t>учреждения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065463" y="615950"/>
            <a:ext cx="15541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во время</a:t>
            </a:r>
          </a:p>
          <a:p>
            <a:pPr algn="ctr"/>
            <a:r>
              <a:rPr lang="ru-RU" sz="1400" b="1"/>
              <a:t>проводимых</a:t>
            </a:r>
          </a:p>
          <a:p>
            <a:pPr algn="ctr"/>
            <a:r>
              <a:rPr lang="ru-RU" sz="1400" b="1"/>
              <a:t>в соответствии</a:t>
            </a:r>
          </a:p>
          <a:p>
            <a:pPr algn="ctr"/>
            <a:r>
              <a:rPr lang="ru-RU" sz="1400" b="1"/>
              <a:t>с учебным</a:t>
            </a:r>
          </a:p>
          <a:p>
            <a:pPr algn="ctr"/>
            <a:r>
              <a:rPr lang="ru-RU" sz="1400" b="1"/>
              <a:t>планом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697413" y="623888"/>
            <a:ext cx="1289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во время</a:t>
            </a:r>
          </a:p>
          <a:p>
            <a:pPr algn="ctr"/>
            <a:r>
              <a:rPr lang="ru-RU" sz="1400" b="1"/>
              <a:t>пребывания</a:t>
            </a:r>
          </a:p>
          <a:p>
            <a:pPr algn="ctr"/>
            <a:r>
              <a:rPr lang="ru-RU" sz="1400" b="1"/>
              <a:t>(отдыха)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6116638" y="614363"/>
            <a:ext cx="17176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при проведении</a:t>
            </a:r>
          </a:p>
          <a:p>
            <a:pPr algn="ctr"/>
            <a:r>
              <a:rPr lang="ru-RU" sz="1400" b="1"/>
              <a:t>организованных</a:t>
            </a:r>
          </a:p>
          <a:p>
            <a:pPr algn="ctr"/>
            <a:r>
              <a:rPr lang="ru-RU" sz="1400" b="1"/>
              <a:t>учреждением</a:t>
            </a:r>
          </a:p>
          <a:p>
            <a:pPr algn="ctr"/>
            <a:r>
              <a:rPr lang="ru-RU" sz="1400" b="1"/>
              <a:t>в установленном</a:t>
            </a:r>
          </a:p>
          <a:p>
            <a:pPr algn="ctr"/>
            <a:r>
              <a:rPr lang="ru-RU" sz="1400" b="1"/>
              <a:t>порядке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7793038" y="628650"/>
            <a:ext cx="1420812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во время</a:t>
            </a:r>
          </a:p>
          <a:p>
            <a:pPr algn="ctr"/>
            <a:r>
              <a:rPr lang="ru-RU" sz="1400" b="1"/>
              <a:t>перевозок</a:t>
            </a:r>
          </a:p>
          <a:p>
            <a:pPr algn="ctr"/>
            <a:r>
              <a:rPr lang="ru-RU" sz="1400" b="1"/>
              <a:t>к месту</a:t>
            </a:r>
          </a:p>
          <a:p>
            <a:pPr algn="ctr"/>
            <a:r>
              <a:rPr lang="ru-RU" sz="1400" b="1"/>
              <a:t>проведения</a:t>
            </a:r>
          </a:p>
          <a:p>
            <a:pPr algn="ctr"/>
            <a:r>
              <a:rPr lang="ru-RU" sz="1400" b="1"/>
              <a:t>мероприятий</a:t>
            </a:r>
          </a:p>
          <a:p>
            <a:pPr algn="ctr"/>
            <a:r>
              <a:rPr lang="ru-RU" sz="1400" b="1"/>
              <a:t>и обратно</a:t>
            </a:r>
          </a:p>
          <a:p>
            <a:pPr algn="ctr"/>
            <a:r>
              <a:rPr lang="ru-RU" sz="1400" b="1"/>
              <a:t>на обществ.</a:t>
            </a:r>
          </a:p>
          <a:p>
            <a:pPr algn="ctr"/>
            <a:r>
              <a:rPr lang="ru-RU" sz="1400" b="1"/>
              <a:t>транспорте</a:t>
            </a:r>
          </a:p>
          <a:p>
            <a:pPr algn="ctr"/>
            <a:r>
              <a:rPr lang="ru-RU" b="1"/>
              <a:t>  +</a:t>
            </a:r>
          </a:p>
          <a:p>
            <a:pPr algn="ctr"/>
            <a:r>
              <a:rPr lang="ru-RU" sz="1400" b="1"/>
              <a:t>при организо-</a:t>
            </a:r>
          </a:p>
          <a:p>
            <a:pPr algn="ctr"/>
            <a:r>
              <a:rPr lang="ru-RU" sz="1400" b="1"/>
              <a:t>ванном</a:t>
            </a:r>
          </a:p>
          <a:p>
            <a:pPr algn="ctr"/>
            <a:r>
              <a:rPr lang="ru-RU" sz="1400" b="1"/>
              <a:t>следовании</a:t>
            </a:r>
          </a:p>
          <a:p>
            <a:pPr algn="ctr"/>
            <a:r>
              <a:rPr lang="ru-RU" sz="1400" b="1"/>
              <a:t>на запланир.</a:t>
            </a:r>
          </a:p>
          <a:p>
            <a:pPr algn="ctr"/>
            <a:r>
              <a:rPr lang="ru-RU" sz="1400" b="1"/>
              <a:t>мероприятие</a:t>
            </a:r>
          </a:p>
          <a:p>
            <a:pPr algn="ctr"/>
            <a:r>
              <a:rPr lang="ru-RU" sz="1400" b="1"/>
              <a:t>пешком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316663" y="1797050"/>
            <a:ext cx="15557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спортивных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соревнований</a:t>
            </a:r>
          </a:p>
          <a:p>
            <a:r>
              <a:rPr lang="ru-RU" sz="1400" b="1"/>
              <a:t>тренировок</a:t>
            </a:r>
          </a:p>
          <a:p>
            <a:r>
              <a:rPr lang="ru-RU" sz="1400" b="1"/>
              <a:t>оздоровит.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мероприятий</a:t>
            </a:r>
          </a:p>
          <a:p>
            <a:r>
              <a:rPr lang="ru-RU" sz="1400" b="1"/>
              <a:t>экскурсий</a:t>
            </a:r>
          </a:p>
          <a:p>
            <a:r>
              <a:rPr lang="ru-RU" sz="1400" b="1"/>
              <a:t>походов</a:t>
            </a:r>
          </a:p>
          <a:p>
            <a:r>
              <a:rPr lang="ru-RU" sz="1400" b="1"/>
              <a:t>экспедиций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773613" y="1385888"/>
            <a:ext cx="150336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в студенч.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отрядах</a:t>
            </a:r>
          </a:p>
          <a:p>
            <a:r>
              <a:rPr lang="ru-RU" sz="1400" b="1"/>
              <a:t>в лагерях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труда</a:t>
            </a:r>
          </a:p>
          <a:p>
            <a:r>
              <a:rPr lang="ru-RU" sz="1400" b="1"/>
              <a:t>в лагерях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отдыха</a:t>
            </a:r>
          </a:p>
          <a:p>
            <a:r>
              <a:rPr lang="ru-RU" sz="1400" b="1"/>
              <a:t>в школьн.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лесничествах</a:t>
            </a:r>
          </a:p>
          <a:p>
            <a:r>
              <a:rPr lang="ru-RU" sz="1400" b="1"/>
              <a:t>на учебно-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опытных</a:t>
            </a:r>
          </a:p>
          <a:p>
            <a:pPr>
              <a:lnSpc>
                <a:spcPct val="80000"/>
              </a:lnSpc>
            </a:pPr>
            <a:r>
              <a:rPr lang="ru-RU" sz="1400" b="1"/>
              <a:t>  участках</a:t>
            </a: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7950200" y="668338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6076950" y="66675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525463" y="309563"/>
            <a:ext cx="8097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rot="5400000">
            <a:off x="8278019" y="480219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06425" y="314325"/>
            <a:ext cx="818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/>
              <a:t>1                        2                    3                        4                        5                     6 </a:t>
            </a:r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rot="5400000">
            <a:off x="6811168" y="484982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0" name="Freeform 18"/>
          <p:cNvSpPr>
            <a:spLocks/>
          </p:cNvSpPr>
          <p:nvPr/>
        </p:nvSpPr>
        <p:spPr bwMode="auto">
          <a:xfrm>
            <a:off x="6272213" y="1738313"/>
            <a:ext cx="1100137" cy="1633537"/>
          </a:xfrm>
          <a:custGeom>
            <a:avLst/>
            <a:gdLst>
              <a:gd name="T0" fmla="*/ 0 w 693"/>
              <a:gd name="T1" fmla="*/ 2147483647 h 1029"/>
              <a:gd name="T2" fmla="*/ 0 w 693"/>
              <a:gd name="T3" fmla="*/ 0 h 1029"/>
              <a:gd name="T4" fmla="*/ 1746466872 w 693"/>
              <a:gd name="T5" fmla="*/ 2519361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6272213" y="196215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6267450" y="234315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6267450" y="256222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6272213" y="2938463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6272213" y="31527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6267450" y="336232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4733925" y="666750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8" name="Freeform 26"/>
          <p:cNvSpPr>
            <a:spLocks/>
          </p:cNvSpPr>
          <p:nvPr/>
        </p:nvSpPr>
        <p:spPr bwMode="auto">
          <a:xfrm>
            <a:off x="4729163" y="1328738"/>
            <a:ext cx="1100137" cy="1763712"/>
          </a:xfrm>
          <a:custGeom>
            <a:avLst/>
            <a:gdLst>
              <a:gd name="T0" fmla="*/ 0 w 693"/>
              <a:gd name="T1" fmla="*/ 2147483647 h 1029"/>
              <a:gd name="T2" fmla="*/ 0 w 693"/>
              <a:gd name="T3" fmla="*/ 0 h 1029"/>
              <a:gd name="T4" fmla="*/ 1746466872 w 693"/>
              <a:gd name="T5" fmla="*/ 2937805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4729163" y="15525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4724400" y="19335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>
            <a:off x="4724400" y="232410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>
            <a:off x="4729163" y="2700338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>
            <a:off x="4729163" y="3081338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 rot="5400000">
            <a:off x="5153818" y="484982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>
            <a:off x="3248025" y="666750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3275013" y="1790700"/>
            <a:ext cx="36703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занятий</a:t>
            </a:r>
          </a:p>
          <a:p>
            <a:pPr>
              <a:buFontTx/>
              <a:buChar char="•"/>
            </a:pPr>
            <a:r>
              <a:rPr lang="ru-RU" sz="1400" b="1"/>
              <a:t>по трудовому </a:t>
            </a:r>
          </a:p>
          <a:p>
            <a:r>
              <a:rPr lang="ru-RU" sz="1400" b="1"/>
              <a:t>  обучению</a:t>
            </a:r>
          </a:p>
          <a:p>
            <a:pPr>
              <a:buFontTx/>
              <a:buChar char="•"/>
            </a:pPr>
            <a:r>
              <a:rPr lang="ru-RU" sz="1400" b="1"/>
              <a:t>по професс.</a:t>
            </a:r>
          </a:p>
          <a:p>
            <a:r>
              <a:rPr lang="ru-RU" sz="1400" b="1"/>
              <a:t>  обучению</a:t>
            </a:r>
          </a:p>
          <a:p>
            <a:pPr>
              <a:buFontTx/>
              <a:buChar char="•"/>
            </a:pPr>
            <a:r>
              <a:rPr lang="ru-RU" sz="1400" b="1"/>
              <a:t>по професс.</a:t>
            </a:r>
          </a:p>
          <a:p>
            <a:r>
              <a:rPr lang="ru-RU" sz="1400" b="1"/>
              <a:t>  ориентации</a:t>
            </a:r>
          </a:p>
          <a:p>
            <a:endParaRPr lang="ru-RU" sz="800" b="1"/>
          </a:p>
          <a:p>
            <a:r>
              <a:rPr lang="ru-RU" sz="1400" b="1"/>
              <a:t>научно- исслед.</a:t>
            </a:r>
          </a:p>
          <a:p>
            <a:r>
              <a:rPr lang="ru-RU" sz="1400" b="1"/>
              <a:t>  работ</a:t>
            </a:r>
          </a:p>
          <a:p>
            <a:r>
              <a:rPr lang="ru-RU" sz="1400" b="1"/>
              <a:t>опытно- конструкторских работ</a:t>
            </a:r>
          </a:p>
          <a:p>
            <a:r>
              <a:rPr lang="ru-RU" sz="1400" b="1"/>
              <a:t>производственной практики</a:t>
            </a:r>
          </a:p>
          <a:p>
            <a:r>
              <a:rPr lang="ru-RU" sz="1400" b="1"/>
              <a:t>учебной практики</a:t>
            </a:r>
          </a:p>
          <a:p>
            <a:r>
              <a:rPr lang="ru-RU" sz="1400" b="1"/>
              <a:t>мероприятий общественно-полезного, </a:t>
            </a:r>
          </a:p>
          <a:p>
            <a:r>
              <a:rPr lang="ru-RU" sz="1400" b="1"/>
              <a:t>  производительного труда</a:t>
            </a:r>
          </a:p>
          <a:p>
            <a:endParaRPr lang="ru-RU" sz="1400" b="1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 rot="5400000">
            <a:off x="3553618" y="484982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68" name="Freeform 36"/>
          <p:cNvSpPr>
            <a:spLocks/>
          </p:cNvSpPr>
          <p:nvPr/>
        </p:nvSpPr>
        <p:spPr bwMode="auto">
          <a:xfrm>
            <a:off x="3214688" y="1731963"/>
            <a:ext cx="1100137" cy="3754437"/>
          </a:xfrm>
          <a:custGeom>
            <a:avLst/>
            <a:gdLst>
              <a:gd name="T0" fmla="*/ 0 w 693"/>
              <a:gd name="T1" fmla="*/ 2147483647 h 1029"/>
              <a:gd name="T2" fmla="*/ 0 w 693"/>
              <a:gd name="T3" fmla="*/ 0 h 1029"/>
              <a:gd name="T4" fmla="*/ 1746466872 w 693"/>
              <a:gd name="T5" fmla="*/ 13313837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>
            <a:off x="3214688" y="195580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0" name="Line 38"/>
          <p:cNvSpPr>
            <a:spLocks noChangeShapeType="1"/>
          </p:cNvSpPr>
          <p:nvPr/>
        </p:nvSpPr>
        <p:spPr bwMode="auto">
          <a:xfrm>
            <a:off x="3209925" y="35718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1" name="Line 39"/>
          <p:cNvSpPr>
            <a:spLocks noChangeShapeType="1"/>
          </p:cNvSpPr>
          <p:nvPr/>
        </p:nvSpPr>
        <p:spPr bwMode="auto">
          <a:xfrm>
            <a:off x="3214688" y="4005263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2" name="Line 40"/>
          <p:cNvSpPr>
            <a:spLocks noChangeShapeType="1"/>
          </p:cNvSpPr>
          <p:nvPr/>
        </p:nvSpPr>
        <p:spPr bwMode="auto">
          <a:xfrm>
            <a:off x="3216275" y="420052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>
            <a:off x="3216275" y="4414838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>
            <a:off x="3214688" y="462915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1808163" y="4886325"/>
            <a:ext cx="13049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преподават.</a:t>
            </a:r>
          </a:p>
          <a:p>
            <a:r>
              <a:rPr lang="ru-RU" sz="1400" b="1"/>
              <a:t>учителя</a:t>
            </a:r>
          </a:p>
          <a:p>
            <a:r>
              <a:rPr lang="ru-RU" sz="1400" b="1"/>
              <a:t>воспитателя</a:t>
            </a:r>
          </a:p>
          <a:p>
            <a:r>
              <a:rPr lang="ru-RU" sz="1400" b="1"/>
              <a:t>кл. руковод.</a:t>
            </a:r>
          </a:p>
          <a:p>
            <a:r>
              <a:rPr lang="ru-RU" sz="1400" b="1"/>
              <a:t>др.</a:t>
            </a:r>
          </a:p>
        </p:txBody>
      </p:sp>
      <p:sp>
        <p:nvSpPr>
          <p:cNvPr id="69676" name="Line 44"/>
          <p:cNvSpPr>
            <a:spLocks noChangeShapeType="1"/>
          </p:cNvSpPr>
          <p:nvPr/>
        </p:nvSpPr>
        <p:spPr bwMode="auto">
          <a:xfrm>
            <a:off x="1766888" y="666750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7" name="Line 45"/>
          <p:cNvSpPr>
            <a:spLocks noChangeShapeType="1"/>
          </p:cNvSpPr>
          <p:nvPr/>
        </p:nvSpPr>
        <p:spPr bwMode="auto">
          <a:xfrm rot="5400000">
            <a:off x="2145506" y="484982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8" name="Line 46"/>
          <p:cNvSpPr>
            <a:spLocks noChangeShapeType="1"/>
          </p:cNvSpPr>
          <p:nvPr/>
        </p:nvSpPr>
        <p:spPr bwMode="auto">
          <a:xfrm>
            <a:off x="1809750" y="505142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79" name="Line 47"/>
          <p:cNvSpPr>
            <a:spLocks noChangeShapeType="1"/>
          </p:cNvSpPr>
          <p:nvPr/>
        </p:nvSpPr>
        <p:spPr bwMode="auto">
          <a:xfrm>
            <a:off x="1814513" y="5484813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0" name="Line 48"/>
          <p:cNvSpPr>
            <a:spLocks noChangeShapeType="1"/>
          </p:cNvSpPr>
          <p:nvPr/>
        </p:nvSpPr>
        <p:spPr bwMode="auto">
          <a:xfrm>
            <a:off x="1816100" y="59086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1" name="Line 49"/>
          <p:cNvSpPr>
            <a:spLocks noChangeShapeType="1"/>
          </p:cNvSpPr>
          <p:nvPr/>
        </p:nvSpPr>
        <p:spPr bwMode="auto">
          <a:xfrm>
            <a:off x="1816100" y="527050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2" name="Line 50"/>
          <p:cNvSpPr>
            <a:spLocks noChangeShapeType="1"/>
          </p:cNvSpPr>
          <p:nvPr/>
        </p:nvSpPr>
        <p:spPr bwMode="auto">
          <a:xfrm>
            <a:off x="1809750" y="569912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3" name="Freeform 51"/>
          <p:cNvSpPr>
            <a:spLocks/>
          </p:cNvSpPr>
          <p:nvPr/>
        </p:nvSpPr>
        <p:spPr bwMode="auto">
          <a:xfrm>
            <a:off x="1814513" y="4914900"/>
            <a:ext cx="1100137" cy="1008063"/>
          </a:xfrm>
          <a:custGeom>
            <a:avLst/>
            <a:gdLst>
              <a:gd name="T0" fmla="*/ 0 w 693"/>
              <a:gd name="T1" fmla="*/ 987551780 h 1029"/>
              <a:gd name="T2" fmla="*/ 0 w 693"/>
              <a:gd name="T3" fmla="*/ 0 h 1029"/>
              <a:gd name="T4" fmla="*/ 1746466872 w 693"/>
              <a:gd name="T5" fmla="*/ 960060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>
            <a:off x="107950" y="666750"/>
            <a:ext cx="1187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5" name="Line 53"/>
          <p:cNvSpPr>
            <a:spLocks noChangeShapeType="1"/>
          </p:cNvSpPr>
          <p:nvPr/>
        </p:nvSpPr>
        <p:spPr bwMode="auto">
          <a:xfrm rot="5400000">
            <a:off x="429418" y="484982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68263" y="1868488"/>
            <a:ext cx="1601787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1400" b="1"/>
              <a:t>лекций</a:t>
            </a:r>
          </a:p>
          <a:p>
            <a:pPr>
              <a:buFontTx/>
              <a:buChar char="•"/>
            </a:pPr>
            <a:r>
              <a:rPr lang="ru-RU" sz="1400" b="1"/>
              <a:t>уроков нач.</a:t>
            </a:r>
          </a:p>
          <a:p>
            <a:r>
              <a:rPr lang="ru-RU" sz="1400" b="1"/>
              <a:t>  военной</a:t>
            </a:r>
          </a:p>
          <a:p>
            <a:r>
              <a:rPr lang="ru-RU" sz="1400" b="1"/>
              <a:t>  подготовки</a:t>
            </a:r>
          </a:p>
          <a:p>
            <a:pPr>
              <a:buFontTx/>
              <a:buChar char="•"/>
            </a:pPr>
            <a:r>
              <a:rPr lang="ru-RU" sz="1400" b="1"/>
              <a:t>лабораторн.</a:t>
            </a:r>
          </a:p>
          <a:p>
            <a:r>
              <a:rPr lang="ru-RU" sz="1400" b="1"/>
              <a:t>  занятий</a:t>
            </a:r>
          </a:p>
          <a:p>
            <a:pPr>
              <a:buFontTx/>
              <a:buChar char="•"/>
            </a:pPr>
            <a:r>
              <a:rPr lang="ru-RU" sz="1400" b="1"/>
              <a:t>мероприятий</a:t>
            </a:r>
          </a:p>
          <a:p>
            <a:r>
              <a:rPr lang="ru-RU" sz="1400" b="1"/>
              <a:t>   спортивных</a:t>
            </a:r>
          </a:p>
          <a:p>
            <a:r>
              <a:rPr lang="ru-RU" sz="1400" b="1"/>
              <a:t>   кружковых</a:t>
            </a:r>
          </a:p>
          <a:p>
            <a:r>
              <a:rPr lang="ru-RU" sz="1400" b="1"/>
              <a:t>   внеаудиторн.</a:t>
            </a:r>
          </a:p>
          <a:p>
            <a:r>
              <a:rPr lang="ru-RU" sz="1400" b="1"/>
              <a:t>   внеклассных</a:t>
            </a:r>
          </a:p>
          <a:p>
            <a:r>
              <a:rPr lang="ru-RU" sz="1400" b="1"/>
              <a:t>   внешкольных</a:t>
            </a:r>
          </a:p>
          <a:p>
            <a:pPr>
              <a:buFontTx/>
              <a:buChar char="•"/>
            </a:pPr>
            <a:r>
              <a:rPr lang="ru-RU" sz="1400" b="1"/>
              <a:t>других занятий</a:t>
            </a:r>
          </a:p>
          <a:p>
            <a:r>
              <a:rPr lang="ru-RU" sz="1400" b="1"/>
              <a:t>в соответствии</a:t>
            </a:r>
          </a:p>
          <a:p>
            <a:r>
              <a:rPr lang="ru-RU" sz="1400" b="1"/>
              <a:t> с планами</a:t>
            </a:r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-58738" y="628650"/>
            <a:ext cx="14303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во время </a:t>
            </a:r>
          </a:p>
          <a:p>
            <a:pPr algn="ctr"/>
            <a:r>
              <a:rPr lang="ru-RU" sz="1400" b="1"/>
              <a:t>проведения</a:t>
            </a:r>
          </a:p>
          <a:p>
            <a:pPr algn="ctr"/>
            <a:r>
              <a:rPr lang="ru-RU" sz="1400" b="1"/>
              <a:t>следующих</a:t>
            </a:r>
          </a:p>
          <a:p>
            <a:pPr algn="ctr"/>
            <a:r>
              <a:rPr lang="ru-RU" sz="1400" b="1"/>
              <a:t>мероприятий</a:t>
            </a:r>
          </a:p>
          <a:p>
            <a:pPr algn="ctr"/>
            <a:r>
              <a:rPr lang="ru-RU" sz="1400" b="1"/>
              <a:t>( в перерывах</a:t>
            </a:r>
          </a:p>
          <a:p>
            <a:pPr algn="ctr"/>
            <a:r>
              <a:rPr lang="ru-RU" sz="1400" b="1"/>
              <a:t>между ними):</a:t>
            </a:r>
          </a:p>
        </p:txBody>
      </p:sp>
      <p:sp>
        <p:nvSpPr>
          <p:cNvPr id="69688" name="Text Box 56"/>
          <p:cNvSpPr txBox="1">
            <a:spLocks noChangeArrowheads="1"/>
          </p:cNvSpPr>
          <p:nvPr/>
        </p:nvSpPr>
        <p:spPr bwMode="auto">
          <a:xfrm>
            <a:off x="231775" y="5068888"/>
            <a:ext cx="14684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учебными</a:t>
            </a:r>
          </a:p>
          <a:p>
            <a:r>
              <a:rPr lang="ru-RU" sz="1400" b="1"/>
              <a:t>научными</a:t>
            </a:r>
          </a:p>
          <a:p>
            <a:r>
              <a:rPr lang="ru-RU" sz="1400" b="1"/>
              <a:t>воспитательн.</a:t>
            </a:r>
          </a:p>
        </p:txBody>
      </p:sp>
      <p:grpSp>
        <p:nvGrpSpPr>
          <p:cNvPr id="69689" name="Group 57"/>
          <p:cNvGrpSpPr>
            <a:grpSpLocks/>
          </p:cNvGrpSpPr>
          <p:nvPr/>
        </p:nvGrpSpPr>
        <p:grpSpPr bwMode="auto">
          <a:xfrm>
            <a:off x="3230563" y="5029200"/>
            <a:ext cx="3970337" cy="838200"/>
            <a:chOff x="2023" y="3312"/>
            <a:chExt cx="2490" cy="528"/>
          </a:xfrm>
        </p:grpSpPr>
        <p:sp>
          <p:nvSpPr>
            <p:cNvPr id="69701" name="Text Box 58"/>
            <p:cNvSpPr txBox="1">
              <a:spLocks noChangeArrowheads="1"/>
            </p:cNvSpPr>
            <p:nvPr/>
          </p:nvSpPr>
          <p:spPr bwMode="auto">
            <a:xfrm>
              <a:off x="2023" y="3330"/>
              <a:ext cx="249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i="1"/>
                <a:t>на территориях учебных заведений, </a:t>
              </a:r>
            </a:p>
            <a:p>
              <a:pPr algn="ctr"/>
              <a:r>
                <a:rPr lang="ru-RU" sz="1400" b="1" i="1"/>
                <a:t>учебно-воспитательных учреждений</a:t>
              </a:r>
            </a:p>
            <a:p>
              <a:pPr algn="ctr"/>
              <a:r>
                <a:rPr lang="ru-RU" sz="1400" b="1" i="1"/>
                <a:t>или на территориях, им принадлежащих</a:t>
              </a:r>
              <a:r>
                <a:rPr lang="ru-RU" sz="1400" b="1"/>
                <a:t> </a:t>
              </a:r>
            </a:p>
          </p:txBody>
        </p:sp>
        <p:sp>
          <p:nvSpPr>
            <p:cNvPr id="69702" name="Rectangle 59"/>
            <p:cNvSpPr>
              <a:spLocks noChangeArrowheads="1"/>
            </p:cNvSpPr>
            <p:nvPr/>
          </p:nvSpPr>
          <p:spPr bwMode="auto">
            <a:xfrm>
              <a:off x="2064" y="3312"/>
              <a:ext cx="2400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9690" name="Line 60"/>
          <p:cNvSpPr>
            <a:spLocks noChangeShapeType="1"/>
          </p:cNvSpPr>
          <p:nvPr/>
        </p:nvSpPr>
        <p:spPr bwMode="auto">
          <a:xfrm>
            <a:off x="166688" y="3532188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1" name="Line 61"/>
          <p:cNvSpPr>
            <a:spLocks noChangeShapeType="1"/>
          </p:cNvSpPr>
          <p:nvPr/>
        </p:nvSpPr>
        <p:spPr bwMode="auto">
          <a:xfrm>
            <a:off x="171450" y="39655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2" name="Line 62"/>
          <p:cNvSpPr>
            <a:spLocks noChangeShapeType="1"/>
          </p:cNvSpPr>
          <p:nvPr/>
        </p:nvSpPr>
        <p:spPr bwMode="auto">
          <a:xfrm>
            <a:off x="173038" y="4389438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3" name="Line 63"/>
          <p:cNvSpPr>
            <a:spLocks noChangeShapeType="1"/>
          </p:cNvSpPr>
          <p:nvPr/>
        </p:nvSpPr>
        <p:spPr bwMode="auto">
          <a:xfrm>
            <a:off x="173038" y="3751263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4" name="Line 64"/>
          <p:cNvSpPr>
            <a:spLocks noChangeShapeType="1"/>
          </p:cNvSpPr>
          <p:nvPr/>
        </p:nvSpPr>
        <p:spPr bwMode="auto">
          <a:xfrm>
            <a:off x="166688" y="4179888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5" name="Freeform 65"/>
          <p:cNvSpPr>
            <a:spLocks/>
          </p:cNvSpPr>
          <p:nvPr/>
        </p:nvSpPr>
        <p:spPr bwMode="auto">
          <a:xfrm>
            <a:off x="171450" y="3395663"/>
            <a:ext cx="1100138" cy="1008062"/>
          </a:xfrm>
          <a:custGeom>
            <a:avLst/>
            <a:gdLst>
              <a:gd name="T0" fmla="*/ 0 w 693"/>
              <a:gd name="T1" fmla="*/ 987549821 h 1029"/>
              <a:gd name="T2" fmla="*/ 0 w 693"/>
              <a:gd name="T3" fmla="*/ 0 h 1029"/>
              <a:gd name="T4" fmla="*/ 1746470047 w 693"/>
              <a:gd name="T5" fmla="*/ 960059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96" name="Line 66"/>
          <p:cNvSpPr>
            <a:spLocks noChangeShapeType="1"/>
          </p:cNvSpPr>
          <p:nvPr/>
        </p:nvSpPr>
        <p:spPr bwMode="auto">
          <a:xfrm>
            <a:off x="182563" y="5235575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7" name="Line 67"/>
          <p:cNvSpPr>
            <a:spLocks noChangeShapeType="1"/>
          </p:cNvSpPr>
          <p:nvPr/>
        </p:nvSpPr>
        <p:spPr bwMode="auto">
          <a:xfrm>
            <a:off x="187325" y="5668963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8" name="Line 68"/>
          <p:cNvSpPr>
            <a:spLocks noChangeShapeType="1"/>
          </p:cNvSpPr>
          <p:nvPr/>
        </p:nvSpPr>
        <p:spPr bwMode="auto">
          <a:xfrm>
            <a:off x="188913" y="545465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99" name="Freeform 69"/>
          <p:cNvSpPr>
            <a:spLocks/>
          </p:cNvSpPr>
          <p:nvPr/>
        </p:nvSpPr>
        <p:spPr bwMode="auto">
          <a:xfrm>
            <a:off x="187325" y="5099050"/>
            <a:ext cx="1100138" cy="576263"/>
          </a:xfrm>
          <a:custGeom>
            <a:avLst/>
            <a:gdLst>
              <a:gd name="T0" fmla="*/ 0 w 693"/>
              <a:gd name="T1" fmla="*/ 322720147 h 1029"/>
              <a:gd name="T2" fmla="*/ 0 w 693"/>
              <a:gd name="T3" fmla="*/ 0 h 1029"/>
              <a:gd name="T4" fmla="*/ 1746470047 w 693"/>
              <a:gd name="T5" fmla="*/ 313613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700" name="Line 70"/>
          <p:cNvSpPr>
            <a:spLocks noChangeShapeType="1"/>
          </p:cNvSpPr>
          <p:nvPr/>
        </p:nvSpPr>
        <p:spPr bwMode="auto">
          <a:xfrm>
            <a:off x="3200400" y="5486400"/>
            <a:ext cx="107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5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029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Несчастный случай   </a:t>
            </a:r>
            <a:r>
              <a:rPr lang="ru-RU" sz="2000" b="1">
                <a:solidFill>
                  <a:srgbClr val="FF00FF"/>
                </a:solidFill>
              </a:rPr>
              <a:t>г).</a:t>
            </a:r>
            <a:r>
              <a:rPr lang="ru-RU" sz="2000" b="1"/>
              <a:t>  , происшедший, в т.ч. при нарушении</a:t>
            </a:r>
          </a:p>
          <a:p>
            <a:pPr>
              <a:lnSpc>
                <a:spcPct val="120000"/>
              </a:lnSpc>
            </a:pPr>
            <a:r>
              <a:rPr lang="ru-RU" sz="2000" b="1"/>
              <a:t>учащимся (воспитанником) дисциплины, подлежит </a:t>
            </a: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2867025" y="17145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216775" y="466725"/>
            <a:ext cx="20034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ru-RU" b="1"/>
              <a:t>расследованию</a:t>
            </a:r>
          </a:p>
          <a:p>
            <a:pPr>
              <a:lnSpc>
                <a:spcPct val="120000"/>
              </a:lnSpc>
            </a:pPr>
            <a:r>
              <a:rPr lang="ru-RU" b="1"/>
              <a:t>учету</a:t>
            </a:r>
          </a:p>
        </p:txBody>
      </p:sp>
      <p:sp>
        <p:nvSpPr>
          <p:cNvPr id="70663" name="Freeform 7"/>
          <p:cNvSpPr>
            <a:spLocks/>
          </p:cNvSpPr>
          <p:nvPr/>
        </p:nvSpPr>
        <p:spPr bwMode="auto">
          <a:xfrm>
            <a:off x="6848475" y="723900"/>
            <a:ext cx="419100" cy="333375"/>
          </a:xfrm>
          <a:custGeom>
            <a:avLst/>
            <a:gdLst>
              <a:gd name="T0" fmla="*/ 635079280 w 264"/>
              <a:gd name="T1" fmla="*/ 529232857 h 210"/>
              <a:gd name="T2" fmla="*/ 0 w 264"/>
              <a:gd name="T3" fmla="*/ 0 h 210"/>
              <a:gd name="T4" fmla="*/ 665321141 w 264"/>
              <a:gd name="T5" fmla="*/ 0 h 210"/>
              <a:gd name="T6" fmla="*/ 0 60000 65536"/>
              <a:gd name="T7" fmla="*/ 0 60000 65536"/>
              <a:gd name="T8" fmla="*/ 0 60000 65536"/>
              <a:gd name="T9" fmla="*/ 0 w 264"/>
              <a:gd name="T10" fmla="*/ 0 h 210"/>
              <a:gd name="T11" fmla="*/ 264 w 264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10">
                <a:moveTo>
                  <a:pt x="252" y="210"/>
                </a:moveTo>
                <a:lnTo>
                  <a:pt x="0" y="0"/>
                </a:lnTo>
                <a:lnTo>
                  <a:pt x="26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6538913" y="1838325"/>
            <a:ext cx="2590800" cy="838200"/>
            <a:chOff x="4119" y="1176"/>
            <a:chExt cx="1632" cy="528"/>
          </a:xfrm>
        </p:grpSpPr>
        <p:sp>
          <p:nvSpPr>
            <p:cNvPr id="70695" name="Text Box 9"/>
            <p:cNvSpPr txBox="1">
              <a:spLocks noChangeArrowheads="1"/>
            </p:cNvSpPr>
            <p:nvPr/>
          </p:nvSpPr>
          <p:spPr bwMode="auto">
            <a:xfrm>
              <a:off x="4200" y="1260"/>
              <a:ext cx="1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оформление актом</a:t>
              </a:r>
            </a:p>
            <a:p>
              <a:pPr algn="ctr"/>
              <a:r>
                <a:rPr lang="ru-RU" b="1"/>
                <a:t>формы Н-2</a:t>
              </a:r>
            </a:p>
          </p:txBody>
        </p:sp>
        <p:sp>
          <p:nvSpPr>
            <p:cNvPr id="70696" name="Oval 10"/>
            <p:cNvSpPr>
              <a:spLocks noChangeArrowheads="1"/>
            </p:cNvSpPr>
            <p:nvPr/>
          </p:nvSpPr>
          <p:spPr bwMode="auto">
            <a:xfrm>
              <a:off x="4119" y="1176"/>
              <a:ext cx="1632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665" name="AutoShape 11"/>
          <p:cNvSpPr>
            <a:spLocks noChangeArrowheads="1"/>
          </p:cNvSpPr>
          <p:nvPr/>
        </p:nvSpPr>
        <p:spPr bwMode="auto">
          <a:xfrm>
            <a:off x="7391400" y="1219200"/>
            <a:ext cx="457200" cy="609600"/>
          </a:xfrm>
          <a:prstGeom prst="downArrow">
            <a:avLst>
              <a:gd name="adj1" fmla="val 35417"/>
              <a:gd name="adj2" fmla="val 3333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66" name="Text Box 12"/>
          <p:cNvSpPr txBox="1">
            <a:spLocks noChangeArrowheads="1"/>
          </p:cNvSpPr>
          <p:nvPr/>
        </p:nvSpPr>
        <p:spPr bwMode="auto">
          <a:xfrm>
            <a:off x="6842125" y="3505200"/>
            <a:ext cx="21891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/>
              <a:t>регистрация</a:t>
            </a:r>
          </a:p>
          <a:p>
            <a:pPr algn="ctr"/>
            <a:r>
              <a:rPr lang="ru-RU" sz="1600" b="1"/>
              <a:t>несчастного случая</a:t>
            </a:r>
          </a:p>
          <a:p>
            <a:pPr algn="ctr"/>
            <a:r>
              <a:rPr lang="ru-RU" sz="1600" b="1"/>
              <a:t>в журнале</a:t>
            </a:r>
          </a:p>
          <a:p>
            <a:pPr algn="ctr"/>
            <a:r>
              <a:rPr lang="ru-RU" sz="1600" b="1"/>
              <a:t>регистрации</a:t>
            </a:r>
          </a:p>
          <a:p>
            <a:pPr algn="ctr"/>
            <a:r>
              <a:rPr lang="ru-RU" sz="1600" b="1"/>
              <a:t>несчастных</a:t>
            </a:r>
          </a:p>
          <a:p>
            <a:pPr algn="ctr"/>
            <a:r>
              <a:rPr lang="ru-RU" sz="1600" b="1"/>
              <a:t>случаев</a:t>
            </a:r>
          </a:p>
          <a:p>
            <a:pPr algn="ctr"/>
            <a:r>
              <a:rPr lang="ru-RU" sz="1600" b="1"/>
              <a:t>с учащимися</a:t>
            </a:r>
          </a:p>
          <a:p>
            <a:pPr algn="ctr"/>
            <a:r>
              <a:rPr lang="ru-RU" sz="1600" b="1"/>
              <a:t>(воспитанниками)</a:t>
            </a:r>
          </a:p>
        </p:txBody>
      </p:sp>
      <p:sp>
        <p:nvSpPr>
          <p:cNvPr id="70667" name="Text Box 13"/>
          <p:cNvSpPr txBox="1">
            <a:spLocks noChangeArrowheads="1"/>
          </p:cNvSpPr>
          <p:nvPr/>
        </p:nvSpPr>
        <p:spPr bwMode="auto">
          <a:xfrm>
            <a:off x="6932613" y="5588000"/>
            <a:ext cx="22875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/>
              <a:t>органом управления</a:t>
            </a:r>
          </a:p>
          <a:p>
            <a:pPr>
              <a:lnSpc>
                <a:spcPct val="90000"/>
              </a:lnSpc>
            </a:pPr>
            <a:r>
              <a:rPr lang="ru-RU" sz="1600" b="1"/>
              <a:t> образованием</a:t>
            </a:r>
          </a:p>
          <a:p>
            <a:pPr>
              <a:lnSpc>
                <a:spcPct val="110000"/>
              </a:lnSpc>
            </a:pPr>
            <a:r>
              <a:rPr lang="ru-RU" sz="1600" b="1"/>
              <a:t>ВУЗом</a:t>
            </a:r>
          </a:p>
          <a:p>
            <a:pPr>
              <a:lnSpc>
                <a:spcPct val="110000"/>
              </a:lnSpc>
            </a:pPr>
            <a:r>
              <a:rPr lang="ru-RU" sz="1600" b="1"/>
              <a:t>ССУЗом</a:t>
            </a:r>
          </a:p>
        </p:txBody>
      </p:sp>
      <p:sp>
        <p:nvSpPr>
          <p:cNvPr id="70668" name="Freeform 14"/>
          <p:cNvSpPr>
            <a:spLocks/>
          </p:cNvSpPr>
          <p:nvPr/>
        </p:nvSpPr>
        <p:spPr bwMode="auto">
          <a:xfrm>
            <a:off x="6819900" y="5508625"/>
            <a:ext cx="2019300" cy="1047750"/>
          </a:xfrm>
          <a:custGeom>
            <a:avLst/>
            <a:gdLst>
              <a:gd name="T0" fmla="*/ 0 w 693"/>
              <a:gd name="T1" fmla="*/ 1066841403 h 1029"/>
              <a:gd name="T2" fmla="*/ 0 w 693"/>
              <a:gd name="T3" fmla="*/ 0 h 1029"/>
              <a:gd name="T4" fmla="*/ 2147483647 w 693"/>
              <a:gd name="T5" fmla="*/ 1036549 h 1029"/>
              <a:gd name="T6" fmla="*/ 0 60000 65536"/>
              <a:gd name="T7" fmla="*/ 0 60000 65536"/>
              <a:gd name="T8" fmla="*/ 0 60000 65536"/>
              <a:gd name="T9" fmla="*/ 0 w 693"/>
              <a:gd name="T10" fmla="*/ 0 h 1029"/>
              <a:gd name="T11" fmla="*/ 693 w 693"/>
              <a:gd name="T12" fmla="*/ 1029 h 10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3" h="1029">
                <a:moveTo>
                  <a:pt x="0" y="1029"/>
                </a:moveTo>
                <a:lnTo>
                  <a:pt x="0" y="0"/>
                </a:lnTo>
                <a:lnTo>
                  <a:pt x="693" y="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69" name="Line 15"/>
          <p:cNvSpPr>
            <a:spLocks noChangeShapeType="1"/>
          </p:cNvSpPr>
          <p:nvPr/>
        </p:nvSpPr>
        <p:spPr bwMode="auto">
          <a:xfrm>
            <a:off x="7848600" y="2667000"/>
            <a:ext cx="0" cy="900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70" name="Text Box 16"/>
          <p:cNvSpPr txBox="1">
            <a:spLocks noChangeArrowheads="1"/>
          </p:cNvSpPr>
          <p:nvPr/>
        </p:nvSpPr>
        <p:spPr bwMode="auto">
          <a:xfrm>
            <a:off x="78486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70671" name="Line 17"/>
          <p:cNvSpPr>
            <a:spLocks noChangeShapeType="1"/>
          </p:cNvSpPr>
          <p:nvPr/>
        </p:nvSpPr>
        <p:spPr bwMode="auto">
          <a:xfrm>
            <a:off x="6824663" y="5799138"/>
            <a:ext cx="179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2" name="Line 18"/>
          <p:cNvSpPr>
            <a:spLocks noChangeShapeType="1"/>
          </p:cNvSpPr>
          <p:nvPr/>
        </p:nvSpPr>
        <p:spPr bwMode="auto">
          <a:xfrm>
            <a:off x="6829425" y="6299200"/>
            <a:ext cx="179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3" name="Line 19"/>
          <p:cNvSpPr>
            <a:spLocks noChangeShapeType="1"/>
          </p:cNvSpPr>
          <p:nvPr/>
        </p:nvSpPr>
        <p:spPr bwMode="auto">
          <a:xfrm>
            <a:off x="6824663" y="6561138"/>
            <a:ext cx="179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4" name="Text Box 20"/>
          <p:cNvSpPr txBox="1">
            <a:spLocks noChangeArrowheads="1"/>
          </p:cNvSpPr>
          <p:nvPr/>
        </p:nvSpPr>
        <p:spPr bwMode="auto">
          <a:xfrm>
            <a:off x="6248400" y="182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70675" name="Text Box 21"/>
          <p:cNvSpPr txBox="1">
            <a:spLocks noChangeArrowheads="1"/>
          </p:cNvSpPr>
          <p:nvPr/>
        </p:nvSpPr>
        <p:spPr bwMode="auto">
          <a:xfrm>
            <a:off x="1752600" y="1752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в архиве</a:t>
            </a:r>
          </a:p>
        </p:txBody>
      </p:sp>
      <p:sp>
        <p:nvSpPr>
          <p:cNvPr id="70676" name="Freeform 22"/>
          <p:cNvSpPr>
            <a:spLocks/>
          </p:cNvSpPr>
          <p:nvPr/>
        </p:nvSpPr>
        <p:spPr bwMode="auto">
          <a:xfrm>
            <a:off x="561975" y="2060575"/>
            <a:ext cx="3414713" cy="1588"/>
          </a:xfrm>
          <a:custGeom>
            <a:avLst/>
            <a:gdLst>
              <a:gd name="T0" fmla="*/ 0 w 2151"/>
              <a:gd name="T1" fmla="*/ 0 h 1"/>
              <a:gd name="T2" fmla="*/ 2147483647 w 2151"/>
              <a:gd name="T3" fmla="*/ 0 h 1"/>
              <a:gd name="T4" fmla="*/ 0 60000 65536"/>
              <a:gd name="T5" fmla="*/ 0 60000 65536"/>
              <a:gd name="T6" fmla="*/ 0 w 2151"/>
              <a:gd name="T7" fmla="*/ 0 h 1"/>
              <a:gd name="T8" fmla="*/ 2151 w 215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51" h="1">
                <a:moveTo>
                  <a:pt x="0" y="0"/>
                </a:moveTo>
                <a:lnTo>
                  <a:pt x="2151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70677" name="Group 23"/>
          <p:cNvGrpSpPr>
            <a:grpSpLocks/>
          </p:cNvGrpSpPr>
          <p:nvPr/>
        </p:nvGrpSpPr>
        <p:grpSpPr bwMode="auto">
          <a:xfrm>
            <a:off x="381000" y="2230438"/>
            <a:ext cx="3865563" cy="581025"/>
            <a:chOff x="240" y="1440"/>
            <a:chExt cx="2435" cy="366"/>
          </a:xfrm>
        </p:grpSpPr>
        <p:sp>
          <p:nvSpPr>
            <p:cNvPr id="70693" name="Text Box 24"/>
            <p:cNvSpPr txBox="1">
              <a:spLocks noChangeArrowheads="1"/>
            </p:cNvSpPr>
            <p:nvPr/>
          </p:nvSpPr>
          <p:spPr bwMode="auto">
            <a:xfrm>
              <a:off x="240" y="1440"/>
              <a:ext cx="133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органа управления</a:t>
              </a:r>
            </a:p>
            <a:p>
              <a:pPr algn="ctr"/>
              <a:r>
                <a:rPr lang="ru-RU" sz="1600" b="1"/>
                <a:t>образованием</a:t>
              </a:r>
            </a:p>
          </p:txBody>
        </p:sp>
        <p:sp>
          <p:nvSpPr>
            <p:cNvPr id="70694" name="Text Box 25"/>
            <p:cNvSpPr txBox="1">
              <a:spLocks noChangeArrowheads="1"/>
            </p:cNvSpPr>
            <p:nvPr/>
          </p:nvSpPr>
          <p:spPr bwMode="auto">
            <a:xfrm>
              <a:off x="1641" y="1470"/>
              <a:ext cx="103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ВУЗа     ССУЗа</a:t>
              </a:r>
            </a:p>
          </p:txBody>
        </p:sp>
      </p:grpSp>
      <p:sp>
        <p:nvSpPr>
          <p:cNvPr id="70678" name="Freeform 26"/>
          <p:cNvSpPr>
            <a:spLocks/>
          </p:cNvSpPr>
          <p:nvPr/>
        </p:nvSpPr>
        <p:spPr bwMode="auto">
          <a:xfrm>
            <a:off x="1520825" y="2055813"/>
            <a:ext cx="379413" cy="263525"/>
          </a:xfrm>
          <a:custGeom>
            <a:avLst/>
            <a:gdLst>
              <a:gd name="T0" fmla="*/ 0 w 239"/>
              <a:gd name="T1" fmla="*/ 418345982 h 166"/>
              <a:gd name="T2" fmla="*/ 602318976 w 239"/>
              <a:gd name="T3" fmla="*/ 0 h 166"/>
              <a:gd name="T4" fmla="*/ 0 60000 65536"/>
              <a:gd name="T5" fmla="*/ 0 60000 65536"/>
              <a:gd name="T6" fmla="*/ 0 w 239"/>
              <a:gd name="T7" fmla="*/ 0 h 166"/>
              <a:gd name="T8" fmla="*/ 239 w 239"/>
              <a:gd name="T9" fmla="*/ 166 h 1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9" h="166">
                <a:moveTo>
                  <a:pt x="0" y="166"/>
                </a:moveTo>
                <a:lnTo>
                  <a:pt x="239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79" name="Freeform 27"/>
          <p:cNvSpPr>
            <a:spLocks/>
          </p:cNvSpPr>
          <p:nvPr/>
        </p:nvSpPr>
        <p:spPr bwMode="auto">
          <a:xfrm>
            <a:off x="2324100" y="2051050"/>
            <a:ext cx="544513" cy="276225"/>
          </a:xfrm>
          <a:custGeom>
            <a:avLst/>
            <a:gdLst>
              <a:gd name="T0" fmla="*/ 864415270 w 343"/>
              <a:gd name="T1" fmla="*/ 438507232 h 174"/>
              <a:gd name="T2" fmla="*/ 0 w 343"/>
              <a:gd name="T3" fmla="*/ 0 h 174"/>
              <a:gd name="T4" fmla="*/ 0 60000 65536"/>
              <a:gd name="T5" fmla="*/ 0 60000 65536"/>
              <a:gd name="T6" fmla="*/ 0 w 343"/>
              <a:gd name="T7" fmla="*/ 0 h 174"/>
              <a:gd name="T8" fmla="*/ 343 w 343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3" h="174">
                <a:moveTo>
                  <a:pt x="343" y="174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80" name="Freeform 28"/>
          <p:cNvSpPr>
            <a:spLocks/>
          </p:cNvSpPr>
          <p:nvPr/>
        </p:nvSpPr>
        <p:spPr bwMode="auto">
          <a:xfrm>
            <a:off x="3043238" y="2055813"/>
            <a:ext cx="663575" cy="304800"/>
          </a:xfrm>
          <a:custGeom>
            <a:avLst/>
            <a:gdLst>
              <a:gd name="T0" fmla="*/ 1053425402 w 418"/>
              <a:gd name="T1" fmla="*/ 483870045 h 192"/>
              <a:gd name="T2" fmla="*/ 0 w 418"/>
              <a:gd name="T3" fmla="*/ 0 h 192"/>
              <a:gd name="T4" fmla="*/ 0 60000 65536"/>
              <a:gd name="T5" fmla="*/ 0 60000 65536"/>
              <a:gd name="T6" fmla="*/ 0 w 418"/>
              <a:gd name="T7" fmla="*/ 0 h 192"/>
              <a:gd name="T8" fmla="*/ 418 w 418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8" h="192">
                <a:moveTo>
                  <a:pt x="418" y="192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81" name="Freeform 29"/>
          <p:cNvSpPr>
            <a:spLocks/>
          </p:cNvSpPr>
          <p:nvPr/>
        </p:nvSpPr>
        <p:spPr bwMode="auto">
          <a:xfrm>
            <a:off x="2343150" y="1476375"/>
            <a:ext cx="4465638" cy="527050"/>
          </a:xfrm>
          <a:custGeom>
            <a:avLst/>
            <a:gdLst>
              <a:gd name="T0" fmla="*/ 2147483647 w 2813"/>
              <a:gd name="T1" fmla="*/ 836691964 h 332"/>
              <a:gd name="T2" fmla="*/ 2147483647 w 2813"/>
              <a:gd name="T3" fmla="*/ 0 h 332"/>
              <a:gd name="T4" fmla="*/ 0 w 2813"/>
              <a:gd name="T5" fmla="*/ 0 h 332"/>
              <a:gd name="T6" fmla="*/ 0 w 2813"/>
              <a:gd name="T7" fmla="*/ 594756855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2813"/>
              <a:gd name="T13" fmla="*/ 0 h 332"/>
              <a:gd name="T14" fmla="*/ 2813 w 2813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3" h="332">
                <a:moveTo>
                  <a:pt x="2813" y="332"/>
                </a:moveTo>
                <a:lnTo>
                  <a:pt x="1962" y="0"/>
                </a:lnTo>
                <a:lnTo>
                  <a:pt x="0" y="0"/>
                </a:lnTo>
                <a:lnTo>
                  <a:pt x="0" y="23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82" name="Text Box 30"/>
          <p:cNvSpPr txBox="1">
            <a:spLocks noChangeArrowheads="1"/>
          </p:cNvSpPr>
          <p:nvPr/>
        </p:nvSpPr>
        <p:spPr bwMode="auto">
          <a:xfrm>
            <a:off x="2438400" y="1133475"/>
            <a:ext cx="2852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хранение в течение 45 лет</a:t>
            </a:r>
          </a:p>
        </p:txBody>
      </p:sp>
      <p:sp>
        <p:nvSpPr>
          <p:cNvPr id="70683" name="Text Box 31"/>
          <p:cNvSpPr txBox="1">
            <a:spLocks noChangeArrowheads="1"/>
          </p:cNvSpPr>
          <p:nvPr/>
        </p:nvSpPr>
        <p:spPr bwMode="auto">
          <a:xfrm>
            <a:off x="-76200" y="3124200"/>
            <a:ext cx="2051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ru-RU" sz="1600" b="1"/>
              <a:t>на русском языке</a:t>
            </a:r>
          </a:p>
          <a:p>
            <a:pPr>
              <a:buFontTx/>
              <a:buChar char="•"/>
            </a:pPr>
            <a:r>
              <a:rPr lang="ru-RU" sz="1600" b="1"/>
              <a:t>или на языке</a:t>
            </a:r>
          </a:p>
          <a:p>
            <a:r>
              <a:rPr lang="ru-RU" sz="1600" b="1"/>
              <a:t>  субъекта РФ</a:t>
            </a:r>
          </a:p>
          <a:p>
            <a:r>
              <a:rPr lang="ru-RU" sz="1600" b="1"/>
              <a:t>  с переводом</a:t>
            </a:r>
          </a:p>
          <a:p>
            <a:r>
              <a:rPr lang="ru-RU" sz="1600" b="1"/>
              <a:t>  на русский язык</a:t>
            </a:r>
          </a:p>
        </p:txBody>
      </p:sp>
      <p:sp>
        <p:nvSpPr>
          <p:cNvPr id="70684" name="Text Box 32"/>
          <p:cNvSpPr txBox="1">
            <a:spLocks noChangeArrowheads="1"/>
          </p:cNvSpPr>
          <p:nvPr/>
        </p:nvSpPr>
        <p:spPr bwMode="auto">
          <a:xfrm>
            <a:off x="1873250" y="3244850"/>
            <a:ext cx="1914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пострадавшему</a:t>
            </a:r>
          </a:p>
          <a:p>
            <a:r>
              <a:rPr lang="ru-RU" sz="1600" b="1"/>
              <a:t>(родителям,</a:t>
            </a:r>
          </a:p>
          <a:p>
            <a:r>
              <a:rPr lang="ru-RU" sz="1600" b="1"/>
              <a:t>лицу, представл.</a:t>
            </a:r>
          </a:p>
          <a:p>
            <a:r>
              <a:rPr lang="ru-RU" sz="1600" b="1"/>
              <a:t>его интересы)</a:t>
            </a:r>
          </a:p>
        </p:txBody>
      </p:sp>
      <p:sp>
        <p:nvSpPr>
          <p:cNvPr id="70685" name="AutoShape 33"/>
          <p:cNvSpPr>
            <a:spLocks/>
          </p:cNvSpPr>
          <p:nvPr/>
        </p:nvSpPr>
        <p:spPr bwMode="auto">
          <a:xfrm>
            <a:off x="1797050" y="3133725"/>
            <a:ext cx="228600" cy="1295400"/>
          </a:xfrm>
          <a:prstGeom prst="leftBrace">
            <a:avLst>
              <a:gd name="adj1" fmla="val 47222"/>
              <a:gd name="adj2" fmla="val 50694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86" name="Freeform 34"/>
          <p:cNvSpPr>
            <a:spLocks/>
          </p:cNvSpPr>
          <p:nvPr/>
        </p:nvSpPr>
        <p:spPr bwMode="auto">
          <a:xfrm>
            <a:off x="3617913" y="2576513"/>
            <a:ext cx="3448050" cy="1055687"/>
          </a:xfrm>
          <a:custGeom>
            <a:avLst/>
            <a:gdLst>
              <a:gd name="T0" fmla="*/ 2147483647 w 2172"/>
              <a:gd name="T1" fmla="*/ 0 h 665"/>
              <a:gd name="T2" fmla="*/ 2147483647 w 2172"/>
              <a:gd name="T3" fmla="*/ 1675902497 h 665"/>
              <a:gd name="T4" fmla="*/ 0 w 2172"/>
              <a:gd name="T5" fmla="*/ 1670862189 h 665"/>
              <a:gd name="T6" fmla="*/ 0 60000 65536"/>
              <a:gd name="T7" fmla="*/ 0 60000 65536"/>
              <a:gd name="T8" fmla="*/ 0 60000 65536"/>
              <a:gd name="T9" fmla="*/ 0 w 2172"/>
              <a:gd name="T10" fmla="*/ 0 h 665"/>
              <a:gd name="T11" fmla="*/ 2172 w 2172"/>
              <a:gd name="T12" fmla="*/ 665 h 6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2" h="665">
                <a:moveTo>
                  <a:pt x="2172" y="0"/>
                </a:moveTo>
                <a:lnTo>
                  <a:pt x="1863" y="665"/>
                </a:lnTo>
                <a:lnTo>
                  <a:pt x="0" y="66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87" name="Text Box 35"/>
          <p:cNvSpPr txBox="1">
            <a:spLocks noChangeArrowheads="1"/>
          </p:cNvSpPr>
          <p:nvPr/>
        </p:nvSpPr>
        <p:spPr bwMode="auto">
          <a:xfrm>
            <a:off x="6934200" y="2743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70688" name="Text Box 36"/>
          <p:cNvSpPr txBox="1">
            <a:spLocks noChangeArrowheads="1"/>
          </p:cNvSpPr>
          <p:nvPr/>
        </p:nvSpPr>
        <p:spPr bwMode="auto">
          <a:xfrm>
            <a:off x="3825875" y="3163888"/>
            <a:ext cx="2713038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Администрация учреждения</a:t>
            </a:r>
          </a:p>
          <a:p>
            <a:pPr algn="ctr">
              <a:lnSpc>
                <a:spcPct val="80000"/>
              </a:lnSpc>
            </a:pPr>
            <a:r>
              <a:rPr lang="ru-RU" sz="1400" b="1"/>
              <a:t>обязана</a:t>
            </a:r>
          </a:p>
          <a:p>
            <a:pPr algn="ctr">
              <a:lnSpc>
                <a:spcPct val="130000"/>
              </a:lnSpc>
            </a:pPr>
            <a:r>
              <a:rPr lang="ru-RU" sz="1400" b="1"/>
              <a:t>в 3-х дневный срок </a:t>
            </a:r>
          </a:p>
          <a:p>
            <a:pPr algn="ctr"/>
            <a:r>
              <a:rPr lang="ru-RU" sz="1400" b="1"/>
              <a:t>с момента окончания</a:t>
            </a:r>
          </a:p>
          <a:p>
            <a:pPr algn="ctr"/>
            <a:r>
              <a:rPr lang="ru-RU" sz="1400" b="1"/>
              <a:t>расследования</a:t>
            </a:r>
          </a:p>
          <a:p>
            <a:pPr algn="ctr"/>
            <a:r>
              <a:rPr lang="ru-RU" sz="1400" b="1"/>
              <a:t>выдать акт</a:t>
            </a:r>
          </a:p>
        </p:txBody>
      </p:sp>
      <p:sp>
        <p:nvSpPr>
          <p:cNvPr id="70689" name="Line 37"/>
          <p:cNvSpPr>
            <a:spLocks noChangeShapeType="1"/>
          </p:cNvSpPr>
          <p:nvPr/>
        </p:nvSpPr>
        <p:spPr bwMode="auto">
          <a:xfrm>
            <a:off x="228600" y="514350"/>
            <a:ext cx="2555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0" name="Line 38"/>
          <p:cNvSpPr>
            <a:spLocks noChangeShapeType="1"/>
          </p:cNvSpPr>
          <p:nvPr/>
        </p:nvSpPr>
        <p:spPr bwMode="auto">
          <a:xfrm>
            <a:off x="5553075" y="838200"/>
            <a:ext cx="1223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1" name="Line 39"/>
          <p:cNvSpPr>
            <a:spLocks noChangeShapeType="1"/>
          </p:cNvSpPr>
          <p:nvPr/>
        </p:nvSpPr>
        <p:spPr bwMode="auto">
          <a:xfrm>
            <a:off x="7239000" y="838200"/>
            <a:ext cx="1908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2" name="Line 40"/>
          <p:cNvSpPr>
            <a:spLocks noChangeShapeType="1"/>
          </p:cNvSpPr>
          <p:nvPr/>
        </p:nvSpPr>
        <p:spPr bwMode="auto">
          <a:xfrm>
            <a:off x="7305675" y="118110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0825" y="2276475"/>
            <a:ext cx="227171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Охрана труда</a:t>
            </a:r>
          </a:p>
          <a:p>
            <a:r>
              <a:rPr lang="ru-RU" sz="1600" b="1"/>
              <a:t>(ст. 209 ТК РФ)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388" y="2133600"/>
            <a:ext cx="1871662" cy="9350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051050" y="242093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=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95513" y="2420938"/>
            <a:ext cx="484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</a:t>
            </a:r>
            <a:r>
              <a:rPr lang="ru-RU" b="1">
                <a:solidFill>
                  <a:srgbClr val="FF0066"/>
                </a:solidFill>
              </a:rPr>
              <a:t>система</a:t>
            </a:r>
            <a:endParaRPr lang="ru-RU">
              <a:solidFill>
                <a:srgbClr val="FF0066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411413" y="2349500"/>
            <a:ext cx="1081087" cy="504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492500" y="2276475"/>
            <a:ext cx="4270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включающая в себя</a:t>
            </a:r>
          </a:p>
          <a:p>
            <a:r>
              <a:rPr lang="ru-RU" sz="1600" b="1">
                <a:solidFill>
                  <a:srgbClr val="FF0066"/>
                </a:solidFill>
              </a:rPr>
              <a:t>      мероприятия</a:t>
            </a:r>
          </a:p>
        </p:txBody>
      </p:sp>
      <p:sp>
        <p:nvSpPr>
          <p:cNvPr id="535560" name="Text Box 8"/>
          <p:cNvSpPr txBox="1">
            <a:spLocks noChangeArrowheads="1"/>
          </p:cNvSpPr>
          <p:nvPr/>
        </p:nvSpPr>
        <p:spPr bwMode="auto">
          <a:xfrm>
            <a:off x="5867400" y="1341438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правовые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492500" y="2565400"/>
            <a:ext cx="2233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724525" y="1484313"/>
            <a:ext cx="0" cy="2881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724525" y="1484313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724525" y="198913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724525" y="242093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5724525" y="2924175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5724525" y="342900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724525" y="4365625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724525" y="3933825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900113" y="2824163"/>
            <a:ext cx="50450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                     </a:t>
            </a:r>
            <a:r>
              <a:rPr lang="ru-RU" sz="1600" b="1">
                <a:solidFill>
                  <a:srgbClr val="008000"/>
                </a:solidFill>
              </a:rPr>
              <a:t>сохранения</a:t>
            </a:r>
          </a:p>
          <a:p>
            <a:r>
              <a:rPr lang="ru-RU" sz="1600" b="1">
                <a:solidFill>
                  <a:srgbClr val="008000"/>
                </a:solidFill>
              </a:rPr>
              <a:t>                   жизни и здоровья</a:t>
            </a:r>
          </a:p>
          <a:p>
            <a:r>
              <a:rPr lang="ru-RU" sz="1600" b="1">
                <a:solidFill>
                  <a:srgbClr val="008000"/>
                </a:solidFill>
              </a:rPr>
              <a:t>                        </a:t>
            </a:r>
            <a:r>
              <a:rPr lang="ru-RU" sz="1600" b="1">
                <a:solidFill>
                  <a:srgbClr val="A50021"/>
                </a:solidFill>
              </a:rPr>
              <a:t>РАБОТНИКОВ</a:t>
            </a:r>
          </a:p>
          <a:p>
            <a:r>
              <a:rPr lang="ru-RU" sz="1600" b="1">
                <a:solidFill>
                  <a:srgbClr val="008000"/>
                </a:solidFill>
              </a:rPr>
              <a:t>   в процессе трудовой деятельности</a:t>
            </a:r>
          </a:p>
        </p:txBody>
      </p:sp>
      <p:sp>
        <p:nvSpPr>
          <p:cNvPr id="535571" name="Text Box 8"/>
          <p:cNvSpPr txBox="1">
            <a:spLocks noChangeArrowheads="1"/>
          </p:cNvSpPr>
          <p:nvPr/>
        </p:nvSpPr>
        <p:spPr bwMode="auto">
          <a:xfrm>
            <a:off x="5867400" y="1773238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социально-экономические</a:t>
            </a:r>
          </a:p>
        </p:txBody>
      </p:sp>
      <p:sp>
        <p:nvSpPr>
          <p:cNvPr id="535572" name="Text Box 8"/>
          <p:cNvSpPr txBox="1">
            <a:spLocks noChangeArrowheads="1"/>
          </p:cNvSpPr>
          <p:nvPr/>
        </p:nvSpPr>
        <p:spPr bwMode="auto">
          <a:xfrm>
            <a:off x="5867400" y="2205038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организационно-технические</a:t>
            </a:r>
          </a:p>
        </p:txBody>
      </p:sp>
      <p:sp>
        <p:nvSpPr>
          <p:cNvPr id="535573" name="Text Box 8"/>
          <p:cNvSpPr txBox="1">
            <a:spLocks noChangeArrowheads="1"/>
          </p:cNvSpPr>
          <p:nvPr/>
        </p:nvSpPr>
        <p:spPr bwMode="auto">
          <a:xfrm>
            <a:off x="5867400" y="2708275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санитарно-гигиенические</a:t>
            </a:r>
          </a:p>
        </p:txBody>
      </p:sp>
      <p:sp>
        <p:nvSpPr>
          <p:cNvPr id="535574" name="Text Box 8"/>
          <p:cNvSpPr txBox="1">
            <a:spLocks noChangeArrowheads="1"/>
          </p:cNvSpPr>
          <p:nvPr/>
        </p:nvSpPr>
        <p:spPr bwMode="auto">
          <a:xfrm>
            <a:off x="5867400" y="3213100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лечебно-профилактические</a:t>
            </a:r>
          </a:p>
        </p:txBody>
      </p:sp>
      <p:sp>
        <p:nvSpPr>
          <p:cNvPr id="535575" name="Text Box 8"/>
          <p:cNvSpPr txBox="1">
            <a:spLocks noChangeArrowheads="1"/>
          </p:cNvSpPr>
          <p:nvPr/>
        </p:nvSpPr>
        <p:spPr bwMode="auto">
          <a:xfrm>
            <a:off x="5867400" y="3716338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реабилитационные</a:t>
            </a:r>
          </a:p>
        </p:txBody>
      </p:sp>
      <p:sp>
        <p:nvSpPr>
          <p:cNvPr id="535576" name="Text Box 8"/>
          <p:cNvSpPr txBox="1">
            <a:spLocks noChangeArrowheads="1"/>
          </p:cNvSpPr>
          <p:nvPr/>
        </p:nvSpPr>
        <p:spPr bwMode="auto">
          <a:xfrm>
            <a:off x="5867400" y="4149725"/>
            <a:ext cx="354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66"/>
                </a:solidFill>
              </a:rPr>
              <a:t>иные 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3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3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3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3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3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3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35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35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35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35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3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3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60" grpId="0"/>
      <p:bldP spid="535571" grpId="0"/>
      <p:bldP spid="535572" grpId="0"/>
      <p:bldP spid="535573" grpId="0"/>
      <p:bldP spid="535574" grpId="0"/>
      <p:bldP spid="535575" grpId="0"/>
      <p:bldP spid="53557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6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52400" y="585788"/>
            <a:ext cx="253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Ответственным за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133725" y="76200"/>
            <a:ext cx="31146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правильное</a:t>
            </a:r>
          </a:p>
          <a:p>
            <a:r>
              <a:rPr lang="ru-RU" sz="1600" b="1"/>
              <a:t>и своевременное</a:t>
            </a:r>
          </a:p>
          <a:p>
            <a:r>
              <a:rPr lang="ru-RU" sz="1600" b="1"/>
              <a:t>расследование</a:t>
            </a:r>
          </a:p>
          <a:p>
            <a:r>
              <a:rPr lang="ru-RU" sz="1600" b="1"/>
              <a:t>несчастного случая</a:t>
            </a:r>
          </a:p>
          <a:p>
            <a:endParaRPr lang="ru-RU" sz="1600" b="1"/>
          </a:p>
          <a:p>
            <a:r>
              <a:rPr lang="ru-RU" sz="1600" b="1"/>
              <a:t>учет несчастного случая</a:t>
            </a:r>
          </a:p>
          <a:p>
            <a:endParaRPr lang="ru-RU" sz="1600" b="1"/>
          </a:p>
          <a:p>
            <a:r>
              <a:rPr lang="ru-RU" sz="1600" b="1"/>
              <a:t>разработку и выполнение</a:t>
            </a:r>
          </a:p>
          <a:p>
            <a:r>
              <a:rPr lang="ru-RU" sz="1600" b="1"/>
              <a:t>мероприятий по устранению</a:t>
            </a:r>
          </a:p>
          <a:p>
            <a:r>
              <a:rPr lang="ru-RU" sz="1600" b="1"/>
              <a:t>причин несчастного случая </a:t>
            </a:r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 flipH="1">
            <a:off x="5867400" y="152400"/>
            <a:ext cx="762000" cy="2590800"/>
          </a:xfrm>
          <a:prstGeom prst="leftBrace">
            <a:avLst>
              <a:gd name="adj1" fmla="val 28333"/>
              <a:gd name="adj2" fmla="val 50694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0" y="2133600"/>
            <a:ext cx="173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Контроль за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626225" y="990600"/>
            <a:ext cx="26098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является руководитель</a:t>
            </a:r>
          </a:p>
          <a:p>
            <a:r>
              <a:rPr lang="ru-RU" sz="1600" b="1"/>
              <a:t>учреждения,</a:t>
            </a:r>
          </a:p>
          <a:p>
            <a:r>
              <a:rPr lang="ru-RU" sz="1600" b="1"/>
              <a:t>где произошел</a:t>
            </a:r>
          </a:p>
          <a:p>
            <a:r>
              <a:rPr lang="ru-RU" sz="1600" b="1"/>
              <a:t>несчастный случай 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792163" y="3810000"/>
            <a:ext cx="348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u="sng"/>
              <a:t>Разногласия</a:t>
            </a:r>
            <a:r>
              <a:rPr lang="ru-RU" sz="2000" b="1"/>
              <a:t> по вопросам</a:t>
            </a:r>
            <a:endParaRPr lang="ru-RU" sz="2000" b="1" u="sng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211763" y="3733800"/>
            <a:ext cx="30940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/>
              <a:t>оформления акта Н-2 (отказ)</a:t>
            </a:r>
          </a:p>
          <a:p>
            <a:pPr>
              <a:lnSpc>
                <a:spcPct val="110000"/>
              </a:lnSpc>
            </a:pPr>
            <a:r>
              <a:rPr lang="ru-RU" sz="1600" b="1"/>
              <a:t>содержания акта Н-2 </a:t>
            </a:r>
          </a:p>
        </p:txBody>
      </p:sp>
      <p:grpSp>
        <p:nvGrpSpPr>
          <p:cNvPr id="71691" name="Group 11"/>
          <p:cNvGrpSpPr>
            <a:grpSpLocks/>
          </p:cNvGrpSpPr>
          <p:nvPr/>
        </p:nvGrpSpPr>
        <p:grpSpPr bwMode="auto">
          <a:xfrm>
            <a:off x="3048000" y="6019800"/>
            <a:ext cx="4038600" cy="609600"/>
            <a:chOff x="595" y="3792"/>
            <a:chExt cx="2544" cy="384"/>
          </a:xfrm>
        </p:grpSpPr>
        <p:sp>
          <p:nvSpPr>
            <p:cNvPr id="71712" name="Text Box 12"/>
            <p:cNvSpPr txBox="1">
              <a:spLocks noChangeArrowheads="1"/>
            </p:cNvSpPr>
            <p:nvPr/>
          </p:nvSpPr>
          <p:spPr bwMode="auto">
            <a:xfrm>
              <a:off x="691" y="3858"/>
              <a:ext cx="229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ru-RU" sz="1600" b="1"/>
                <a:t>вышестоящий орган образования</a:t>
              </a:r>
            </a:p>
          </p:txBody>
        </p:sp>
        <p:sp>
          <p:nvSpPr>
            <p:cNvPr id="71713" name="Oval 13"/>
            <p:cNvSpPr>
              <a:spLocks noChangeArrowheads="1"/>
            </p:cNvSpPr>
            <p:nvPr/>
          </p:nvSpPr>
          <p:spPr bwMode="auto">
            <a:xfrm>
              <a:off x="595" y="3792"/>
              <a:ext cx="2544" cy="38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692" name="Group 14"/>
          <p:cNvGrpSpPr>
            <a:grpSpLocks/>
          </p:cNvGrpSpPr>
          <p:nvPr/>
        </p:nvGrpSpPr>
        <p:grpSpPr bwMode="auto">
          <a:xfrm>
            <a:off x="381000" y="4648200"/>
            <a:ext cx="2879725" cy="900113"/>
            <a:chOff x="240" y="2928"/>
            <a:chExt cx="1814" cy="567"/>
          </a:xfrm>
        </p:grpSpPr>
        <p:sp>
          <p:nvSpPr>
            <p:cNvPr id="71710" name="Text Box 15"/>
            <p:cNvSpPr txBox="1">
              <a:spLocks noChangeArrowheads="1"/>
            </p:cNvSpPr>
            <p:nvPr/>
          </p:nvSpPr>
          <p:spPr bwMode="auto">
            <a:xfrm>
              <a:off x="294" y="2928"/>
              <a:ext cx="1712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ru-RU" sz="1600" b="1"/>
                <a:t>в 7-дневный срок с даты</a:t>
              </a:r>
            </a:p>
            <a:p>
              <a:pPr algn="ctr">
                <a:lnSpc>
                  <a:spcPct val="110000"/>
                </a:lnSpc>
              </a:pPr>
              <a:r>
                <a:rPr lang="ru-RU" sz="1600" b="1"/>
                <a:t>поступления</a:t>
              </a:r>
            </a:p>
            <a:p>
              <a:pPr algn="ctr">
                <a:lnSpc>
                  <a:spcPct val="110000"/>
                </a:lnSpc>
              </a:pPr>
              <a:r>
                <a:rPr lang="ru-RU" sz="1600" b="1"/>
                <a:t>письменного заявления</a:t>
              </a:r>
            </a:p>
          </p:txBody>
        </p:sp>
        <p:sp>
          <p:nvSpPr>
            <p:cNvPr id="71711" name="Rectangle 16"/>
            <p:cNvSpPr>
              <a:spLocks noChangeArrowheads="1"/>
            </p:cNvSpPr>
            <p:nvPr/>
          </p:nvSpPr>
          <p:spPr bwMode="auto">
            <a:xfrm>
              <a:off x="240" y="2928"/>
              <a:ext cx="1814" cy="5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693" name="Line 17"/>
          <p:cNvSpPr>
            <a:spLocks noChangeShapeType="1"/>
          </p:cNvSpPr>
          <p:nvPr/>
        </p:nvSpPr>
        <p:spPr bwMode="auto">
          <a:xfrm flipV="1">
            <a:off x="2667000" y="609600"/>
            <a:ext cx="533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4" name="Freeform 18"/>
          <p:cNvSpPr>
            <a:spLocks/>
          </p:cNvSpPr>
          <p:nvPr/>
        </p:nvSpPr>
        <p:spPr bwMode="auto">
          <a:xfrm>
            <a:off x="2695575" y="847725"/>
            <a:ext cx="523875" cy="628650"/>
          </a:xfrm>
          <a:custGeom>
            <a:avLst/>
            <a:gdLst>
              <a:gd name="T0" fmla="*/ 0 w 330"/>
              <a:gd name="T1" fmla="*/ 0 h 396"/>
              <a:gd name="T2" fmla="*/ 831651453 w 330"/>
              <a:gd name="T3" fmla="*/ 997981964 h 396"/>
              <a:gd name="T4" fmla="*/ 0 60000 65536"/>
              <a:gd name="T5" fmla="*/ 0 60000 65536"/>
              <a:gd name="T6" fmla="*/ 0 w 330"/>
              <a:gd name="T7" fmla="*/ 0 h 396"/>
              <a:gd name="T8" fmla="*/ 330 w 330"/>
              <a:gd name="T9" fmla="*/ 396 h 3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0" h="396">
                <a:moveTo>
                  <a:pt x="0" y="0"/>
                </a:moveTo>
                <a:lnTo>
                  <a:pt x="330" y="39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5" name="Freeform 19"/>
          <p:cNvSpPr>
            <a:spLocks/>
          </p:cNvSpPr>
          <p:nvPr/>
        </p:nvSpPr>
        <p:spPr bwMode="auto">
          <a:xfrm>
            <a:off x="2647950" y="923925"/>
            <a:ext cx="533400" cy="1295400"/>
          </a:xfrm>
          <a:custGeom>
            <a:avLst/>
            <a:gdLst>
              <a:gd name="T0" fmla="*/ 0 w 336"/>
              <a:gd name="T1" fmla="*/ 0 h 816"/>
              <a:gd name="T2" fmla="*/ 846772589 w 336"/>
              <a:gd name="T3" fmla="*/ 2056447678 h 816"/>
              <a:gd name="T4" fmla="*/ 0 60000 65536"/>
              <a:gd name="T5" fmla="*/ 0 60000 65536"/>
              <a:gd name="T6" fmla="*/ 0 w 336"/>
              <a:gd name="T7" fmla="*/ 0 h 816"/>
              <a:gd name="T8" fmla="*/ 336 w 336"/>
              <a:gd name="T9" fmla="*/ 816 h 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6" h="816">
                <a:moveTo>
                  <a:pt x="0" y="0"/>
                </a:moveTo>
                <a:lnTo>
                  <a:pt x="336" y="81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6" name="Freeform 20"/>
          <p:cNvSpPr>
            <a:spLocks/>
          </p:cNvSpPr>
          <p:nvPr/>
        </p:nvSpPr>
        <p:spPr bwMode="auto">
          <a:xfrm>
            <a:off x="1704975" y="1371600"/>
            <a:ext cx="771525" cy="933450"/>
          </a:xfrm>
          <a:custGeom>
            <a:avLst/>
            <a:gdLst>
              <a:gd name="T0" fmla="*/ 0 w 486"/>
              <a:gd name="T1" fmla="*/ 1481851657 h 588"/>
              <a:gd name="T2" fmla="*/ 1224796027 w 486"/>
              <a:gd name="T3" fmla="*/ 0 h 588"/>
              <a:gd name="T4" fmla="*/ 0 60000 65536"/>
              <a:gd name="T5" fmla="*/ 0 60000 65536"/>
              <a:gd name="T6" fmla="*/ 0 w 486"/>
              <a:gd name="T7" fmla="*/ 0 h 588"/>
              <a:gd name="T8" fmla="*/ 486 w 486"/>
              <a:gd name="T9" fmla="*/ 588 h 5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588">
                <a:moveTo>
                  <a:pt x="0" y="588"/>
                </a:moveTo>
                <a:lnTo>
                  <a:pt x="48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7" name="Freeform 21"/>
          <p:cNvSpPr>
            <a:spLocks/>
          </p:cNvSpPr>
          <p:nvPr/>
        </p:nvSpPr>
        <p:spPr bwMode="auto">
          <a:xfrm>
            <a:off x="1743075" y="1590675"/>
            <a:ext cx="904875" cy="800100"/>
          </a:xfrm>
          <a:custGeom>
            <a:avLst/>
            <a:gdLst>
              <a:gd name="T0" fmla="*/ 0 w 570"/>
              <a:gd name="T1" fmla="*/ 1270158839 h 504"/>
              <a:gd name="T2" fmla="*/ 1436488844 w 570"/>
              <a:gd name="T3" fmla="*/ 0 h 504"/>
              <a:gd name="T4" fmla="*/ 0 60000 65536"/>
              <a:gd name="T5" fmla="*/ 0 60000 65536"/>
              <a:gd name="T6" fmla="*/ 0 w 570"/>
              <a:gd name="T7" fmla="*/ 0 h 504"/>
              <a:gd name="T8" fmla="*/ 570 w 570"/>
              <a:gd name="T9" fmla="*/ 504 h 5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0" h="504">
                <a:moveTo>
                  <a:pt x="0" y="504"/>
                </a:moveTo>
                <a:lnTo>
                  <a:pt x="57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8" name="Freeform 22"/>
          <p:cNvSpPr>
            <a:spLocks/>
          </p:cNvSpPr>
          <p:nvPr/>
        </p:nvSpPr>
        <p:spPr bwMode="auto">
          <a:xfrm>
            <a:off x="1800225" y="1876425"/>
            <a:ext cx="1009650" cy="561975"/>
          </a:xfrm>
          <a:custGeom>
            <a:avLst/>
            <a:gdLst>
              <a:gd name="T0" fmla="*/ 0 w 636"/>
              <a:gd name="T1" fmla="*/ 892135402 h 354"/>
              <a:gd name="T2" fmla="*/ 1602819157 w 636"/>
              <a:gd name="T3" fmla="*/ 0 h 354"/>
              <a:gd name="T4" fmla="*/ 0 60000 65536"/>
              <a:gd name="T5" fmla="*/ 0 60000 65536"/>
              <a:gd name="T6" fmla="*/ 0 w 636"/>
              <a:gd name="T7" fmla="*/ 0 h 354"/>
              <a:gd name="T8" fmla="*/ 636 w 636"/>
              <a:gd name="T9" fmla="*/ 354 h 3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354">
                <a:moveTo>
                  <a:pt x="0" y="354"/>
                </a:moveTo>
                <a:lnTo>
                  <a:pt x="6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99" name="Text Box 23"/>
          <p:cNvSpPr txBox="1">
            <a:spLocks noChangeArrowheads="1"/>
          </p:cNvSpPr>
          <p:nvPr/>
        </p:nvSpPr>
        <p:spPr bwMode="auto">
          <a:xfrm>
            <a:off x="0" y="2895600"/>
            <a:ext cx="29067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600" b="1"/>
              <a:t>вышестоящие органы</a:t>
            </a:r>
          </a:p>
          <a:p>
            <a:pPr algn="ctr">
              <a:lnSpc>
                <a:spcPct val="110000"/>
              </a:lnSpc>
            </a:pPr>
            <a:r>
              <a:rPr lang="ru-RU" sz="1600" b="1"/>
              <a:t>управления образованием</a:t>
            </a:r>
          </a:p>
        </p:txBody>
      </p:sp>
      <p:sp>
        <p:nvSpPr>
          <p:cNvPr id="71700" name="Freeform 24"/>
          <p:cNvSpPr>
            <a:spLocks/>
          </p:cNvSpPr>
          <p:nvPr/>
        </p:nvSpPr>
        <p:spPr bwMode="auto">
          <a:xfrm>
            <a:off x="4268788" y="3952875"/>
            <a:ext cx="952500" cy="76200"/>
          </a:xfrm>
          <a:custGeom>
            <a:avLst/>
            <a:gdLst>
              <a:gd name="T0" fmla="*/ 0 w 600"/>
              <a:gd name="T1" fmla="*/ 120967511 h 48"/>
              <a:gd name="T2" fmla="*/ 1512093532 w 600"/>
              <a:gd name="T3" fmla="*/ 0 h 48"/>
              <a:gd name="T4" fmla="*/ 0 60000 65536"/>
              <a:gd name="T5" fmla="*/ 0 60000 65536"/>
              <a:gd name="T6" fmla="*/ 0 w 600"/>
              <a:gd name="T7" fmla="*/ 0 h 48"/>
              <a:gd name="T8" fmla="*/ 600 w 600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0" h="48">
                <a:moveTo>
                  <a:pt x="0" y="48"/>
                </a:moveTo>
                <a:lnTo>
                  <a:pt x="60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1" name="Freeform 25"/>
          <p:cNvSpPr>
            <a:spLocks/>
          </p:cNvSpPr>
          <p:nvPr/>
        </p:nvSpPr>
        <p:spPr bwMode="auto">
          <a:xfrm>
            <a:off x="4268788" y="4038600"/>
            <a:ext cx="1000125" cy="180975"/>
          </a:xfrm>
          <a:custGeom>
            <a:avLst/>
            <a:gdLst>
              <a:gd name="T0" fmla="*/ 0 w 630"/>
              <a:gd name="T1" fmla="*/ 0 h 114"/>
              <a:gd name="T2" fmla="*/ 1587698219 w 630"/>
              <a:gd name="T3" fmla="*/ 287297835 h 114"/>
              <a:gd name="T4" fmla="*/ 0 60000 65536"/>
              <a:gd name="T5" fmla="*/ 0 60000 65536"/>
              <a:gd name="T6" fmla="*/ 0 w 630"/>
              <a:gd name="T7" fmla="*/ 0 h 114"/>
              <a:gd name="T8" fmla="*/ 630 w 630"/>
              <a:gd name="T9" fmla="*/ 114 h 1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0" h="114">
                <a:moveTo>
                  <a:pt x="0" y="0"/>
                </a:moveTo>
                <a:lnTo>
                  <a:pt x="630" y="11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2" name="Freeform 26"/>
          <p:cNvSpPr>
            <a:spLocks/>
          </p:cNvSpPr>
          <p:nvPr/>
        </p:nvSpPr>
        <p:spPr bwMode="auto">
          <a:xfrm>
            <a:off x="1676400" y="4133850"/>
            <a:ext cx="1588" cy="514350"/>
          </a:xfrm>
          <a:custGeom>
            <a:avLst/>
            <a:gdLst>
              <a:gd name="T0" fmla="*/ 0 w 1"/>
              <a:gd name="T1" fmla="*/ 0 h 324"/>
              <a:gd name="T2" fmla="*/ 2521744 w 1"/>
              <a:gd name="T3" fmla="*/ 816530516 h 324"/>
              <a:gd name="T4" fmla="*/ 0 60000 65536"/>
              <a:gd name="T5" fmla="*/ 0 60000 65536"/>
              <a:gd name="T6" fmla="*/ 0 w 1"/>
              <a:gd name="T7" fmla="*/ 0 h 324"/>
              <a:gd name="T8" fmla="*/ 1 w 1"/>
              <a:gd name="T9" fmla="*/ 324 h 3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24">
                <a:moveTo>
                  <a:pt x="0" y="0"/>
                </a:moveTo>
                <a:lnTo>
                  <a:pt x="1" y="32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3" name="Freeform 27"/>
          <p:cNvSpPr>
            <a:spLocks/>
          </p:cNvSpPr>
          <p:nvPr/>
        </p:nvSpPr>
        <p:spPr bwMode="auto">
          <a:xfrm>
            <a:off x="1628775" y="5553075"/>
            <a:ext cx="1422400" cy="765175"/>
          </a:xfrm>
          <a:custGeom>
            <a:avLst/>
            <a:gdLst>
              <a:gd name="T0" fmla="*/ 0 w 896"/>
              <a:gd name="T1" fmla="*/ 0 h 482"/>
              <a:gd name="T2" fmla="*/ 0 w 896"/>
              <a:gd name="T3" fmla="*/ 1214715402 h 482"/>
              <a:gd name="T4" fmla="*/ 2147483647 w 896"/>
              <a:gd name="T5" fmla="*/ 1214715402 h 482"/>
              <a:gd name="T6" fmla="*/ 0 60000 65536"/>
              <a:gd name="T7" fmla="*/ 0 60000 65536"/>
              <a:gd name="T8" fmla="*/ 0 60000 65536"/>
              <a:gd name="T9" fmla="*/ 0 w 896"/>
              <a:gd name="T10" fmla="*/ 0 h 482"/>
              <a:gd name="T11" fmla="*/ 896 w 896"/>
              <a:gd name="T12" fmla="*/ 482 h 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6" h="482">
                <a:moveTo>
                  <a:pt x="0" y="0"/>
                </a:moveTo>
                <a:lnTo>
                  <a:pt x="0" y="482"/>
                </a:lnTo>
                <a:lnTo>
                  <a:pt x="896" y="48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4" name="Text Box 28"/>
          <p:cNvSpPr txBox="1">
            <a:spLocks noChangeArrowheads="1"/>
          </p:cNvSpPr>
          <p:nvPr/>
        </p:nvSpPr>
        <p:spPr bwMode="auto">
          <a:xfrm>
            <a:off x="4038600" y="4829175"/>
            <a:ext cx="4495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пострадавшего</a:t>
            </a:r>
          </a:p>
          <a:p>
            <a:r>
              <a:rPr lang="ru-RU" sz="1600" b="1"/>
              <a:t>или его родителей,</a:t>
            </a:r>
          </a:p>
          <a:p>
            <a:r>
              <a:rPr lang="ru-RU" sz="1600" b="1"/>
              <a:t>или лица, представляющего его интересы</a:t>
            </a:r>
          </a:p>
        </p:txBody>
      </p:sp>
      <p:sp>
        <p:nvSpPr>
          <p:cNvPr id="71705" name="Freeform 29"/>
          <p:cNvSpPr>
            <a:spLocks/>
          </p:cNvSpPr>
          <p:nvPr/>
        </p:nvSpPr>
        <p:spPr bwMode="auto">
          <a:xfrm>
            <a:off x="3143250" y="5257800"/>
            <a:ext cx="923925" cy="123825"/>
          </a:xfrm>
          <a:custGeom>
            <a:avLst/>
            <a:gdLst>
              <a:gd name="T0" fmla="*/ 1466730719 w 582"/>
              <a:gd name="T1" fmla="*/ 0 h 78"/>
              <a:gd name="T2" fmla="*/ 0 w 582"/>
              <a:gd name="T3" fmla="*/ 196572160 h 78"/>
              <a:gd name="T4" fmla="*/ 0 60000 65536"/>
              <a:gd name="T5" fmla="*/ 0 60000 65536"/>
              <a:gd name="T6" fmla="*/ 0 w 582"/>
              <a:gd name="T7" fmla="*/ 0 h 78"/>
              <a:gd name="T8" fmla="*/ 582 w 582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78">
                <a:moveTo>
                  <a:pt x="582" y="0"/>
                </a:moveTo>
                <a:lnTo>
                  <a:pt x="0" y="7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6" name="Freeform 30"/>
          <p:cNvSpPr>
            <a:spLocks/>
          </p:cNvSpPr>
          <p:nvPr/>
        </p:nvSpPr>
        <p:spPr bwMode="auto">
          <a:xfrm>
            <a:off x="3086100" y="5457825"/>
            <a:ext cx="1009650" cy="85725"/>
          </a:xfrm>
          <a:custGeom>
            <a:avLst/>
            <a:gdLst>
              <a:gd name="T0" fmla="*/ 1602819157 w 636"/>
              <a:gd name="T1" fmla="*/ 136088449 h 54"/>
              <a:gd name="T2" fmla="*/ 0 w 636"/>
              <a:gd name="T3" fmla="*/ 0 h 54"/>
              <a:gd name="T4" fmla="*/ 0 60000 65536"/>
              <a:gd name="T5" fmla="*/ 0 60000 65536"/>
              <a:gd name="T6" fmla="*/ 0 w 636"/>
              <a:gd name="T7" fmla="*/ 0 h 54"/>
              <a:gd name="T8" fmla="*/ 636 w 63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54">
                <a:moveTo>
                  <a:pt x="636" y="54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7" name="Freeform 31"/>
          <p:cNvSpPr>
            <a:spLocks/>
          </p:cNvSpPr>
          <p:nvPr/>
        </p:nvSpPr>
        <p:spPr bwMode="auto">
          <a:xfrm>
            <a:off x="3048000" y="5010150"/>
            <a:ext cx="1047750" cy="323850"/>
          </a:xfrm>
          <a:custGeom>
            <a:avLst/>
            <a:gdLst>
              <a:gd name="T0" fmla="*/ 1663302907 w 660"/>
              <a:gd name="T1" fmla="*/ 0 h 204"/>
              <a:gd name="T2" fmla="*/ 0 w 660"/>
              <a:gd name="T3" fmla="*/ 514111920 h 204"/>
              <a:gd name="T4" fmla="*/ 0 60000 65536"/>
              <a:gd name="T5" fmla="*/ 0 60000 65536"/>
              <a:gd name="T6" fmla="*/ 0 w 660"/>
              <a:gd name="T7" fmla="*/ 0 h 204"/>
              <a:gd name="T8" fmla="*/ 660 w 660"/>
              <a:gd name="T9" fmla="*/ 204 h 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0" h="204">
                <a:moveTo>
                  <a:pt x="660" y="0"/>
                </a:moveTo>
                <a:lnTo>
                  <a:pt x="0" y="20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8" name="AutoShape 32"/>
          <p:cNvSpPr>
            <a:spLocks noChangeArrowheads="1"/>
          </p:cNvSpPr>
          <p:nvPr/>
        </p:nvSpPr>
        <p:spPr bwMode="auto">
          <a:xfrm>
            <a:off x="838200" y="2509838"/>
            <a:ext cx="360363" cy="468312"/>
          </a:xfrm>
          <a:prstGeom prst="downArrow">
            <a:avLst>
              <a:gd name="adj1" fmla="val 50000"/>
              <a:gd name="adj2" fmla="val 3248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09" name="Text Box 33"/>
          <p:cNvSpPr txBox="1">
            <a:spLocks noChangeArrowheads="1"/>
          </p:cNvSpPr>
          <p:nvPr/>
        </p:nvSpPr>
        <p:spPr bwMode="auto">
          <a:xfrm>
            <a:off x="1660525" y="5995988"/>
            <a:ext cx="13477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 i="1"/>
              <a:t>разрешает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7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165850" y="1028700"/>
            <a:ext cx="2911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медицинская организация 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4775" y="4267200"/>
            <a:ext cx="89074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>
                <a:solidFill>
                  <a:srgbClr val="CC0000"/>
                </a:solidFill>
              </a:rPr>
              <a:t>Руководитель учреждения является лицом, ответственным за обеспечение</a:t>
            </a:r>
          </a:p>
          <a:p>
            <a:pPr algn="ctr">
              <a:lnSpc>
                <a:spcPct val="110000"/>
              </a:lnSpc>
            </a:pPr>
            <a:r>
              <a:rPr lang="ru-RU" b="1">
                <a:solidFill>
                  <a:srgbClr val="CC0000"/>
                </a:solidFill>
              </a:rPr>
              <a:t>безопасности при осуществлении УВП </a:t>
            </a:r>
          </a:p>
          <a:p>
            <a:pPr algn="ctr">
              <a:lnSpc>
                <a:spcPct val="110000"/>
              </a:lnSpc>
            </a:pPr>
            <a:endParaRPr lang="ru-RU" b="1">
              <a:solidFill>
                <a:srgbClr val="CC000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ru-RU" b="1">
                <a:solidFill>
                  <a:schemeClr val="accent2"/>
                </a:solidFill>
              </a:rPr>
              <a:t>Лицо, проводящее мероприятие, является  ответственным за </a:t>
            </a:r>
          </a:p>
          <a:p>
            <a:pPr algn="ctr">
              <a:lnSpc>
                <a:spcPct val="110000"/>
              </a:lnSpc>
            </a:pPr>
            <a:r>
              <a:rPr lang="ru-RU" b="1">
                <a:solidFill>
                  <a:schemeClr val="accent2"/>
                </a:solidFill>
              </a:rPr>
              <a:t>сохранение жизни и здоровья учащихся и воспитанников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443788" y="2120900"/>
            <a:ext cx="1700212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600" b="1"/>
              <a:t>вышестоящий </a:t>
            </a:r>
          </a:p>
          <a:p>
            <a:pPr algn="ctr">
              <a:lnSpc>
                <a:spcPct val="110000"/>
              </a:lnSpc>
            </a:pPr>
            <a:r>
              <a:rPr lang="ru-RU" sz="1600" b="1"/>
              <a:t>орган</a:t>
            </a:r>
          </a:p>
          <a:p>
            <a:pPr algn="ctr">
              <a:lnSpc>
                <a:spcPct val="110000"/>
              </a:lnSpc>
            </a:pPr>
            <a:r>
              <a:rPr lang="ru-RU" sz="1600" b="1"/>
              <a:t>управления </a:t>
            </a:r>
          </a:p>
          <a:p>
            <a:pPr algn="ctr">
              <a:lnSpc>
                <a:spcPct val="110000"/>
              </a:lnSpc>
            </a:pPr>
            <a:r>
              <a:rPr lang="ru-RU" sz="1600" b="1"/>
              <a:t>образованием</a:t>
            </a: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6019800" y="923925"/>
            <a:ext cx="31242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600450" y="942975"/>
            <a:ext cx="2463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b="1"/>
              <a:t>запрос</a:t>
            </a:r>
          </a:p>
          <a:p>
            <a:pPr algn="ctr">
              <a:lnSpc>
                <a:spcPct val="110000"/>
              </a:lnSpc>
            </a:pPr>
            <a:r>
              <a:rPr lang="ru-RU" sz="1400" b="1"/>
              <a:t>о характере повреждения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000500" y="1782763"/>
            <a:ext cx="246538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b="1"/>
              <a:t>медицинское заключение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3581400" y="12192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1785938" y="876300"/>
            <a:ext cx="1871662" cy="685800"/>
            <a:chOff x="912" y="312"/>
            <a:chExt cx="1179" cy="432"/>
          </a:xfrm>
        </p:grpSpPr>
        <p:sp>
          <p:nvSpPr>
            <p:cNvPr id="72724" name="Text Box 12"/>
            <p:cNvSpPr txBox="1">
              <a:spLocks noChangeArrowheads="1"/>
            </p:cNvSpPr>
            <p:nvPr/>
          </p:nvSpPr>
          <p:spPr bwMode="auto">
            <a:xfrm>
              <a:off x="912" y="351"/>
              <a:ext cx="117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РУКОВОДИТЕЛЬ</a:t>
              </a:r>
            </a:p>
            <a:p>
              <a:pPr algn="ctr"/>
              <a:r>
                <a:rPr lang="ru-RU" sz="1600" b="1"/>
                <a:t>УЧРЕЖДЕНИЯ</a:t>
              </a:r>
              <a:endParaRPr lang="ru-RU" sz="1600" b="1" u="sng"/>
            </a:p>
          </p:txBody>
        </p:sp>
        <p:sp>
          <p:nvSpPr>
            <p:cNvPr id="72725" name="AutoShape 13"/>
            <p:cNvSpPr>
              <a:spLocks noChangeArrowheads="1"/>
            </p:cNvSpPr>
            <p:nvPr/>
          </p:nvSpPr>
          <p:spPr bwMode="auto">
            <a:xfrm>
              <a:off x="948" y="312"/>
              <a:ext cx="1104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2716" name="Group 14"/>
          <p:cNvGrpSpPr>
            <a:grpSpLocks/>
          </p:cNvGrpSpPr>
          <p:nvPr/>
        </p:nvGrpSpPr>
        <p:grpSpPr bwMode="auto">
          <a:xfrm>
            <a:off x="38100" y="762000"/>
            <a:ext cx="1495425" cy="914400"/>
            <a:chOff x="48" y="240"/>
            <a:chExt cx="942" cy="576"/>
          </a:xfrm>
        </p:grpSpPr>
        <p:sp>
          <p:nvSpPr>
            <p:cNvPr id="72722" name="Text Box 15"/>
            <p:cNvSpPr txBox="1">
              <a:spLocks noChangeArrowheads="1"/>
            </p:cNvSpPr>
            <p:nvPr/>
          </p:nvSpPr>
          <p:spPr bwMode="auto">
            <a:xfrm>
              <a:off x="60" y="349"/>
              <a:ext cx="93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/>
                <a:t>Несчастный </a:t>
              </a:r>
            </a:p>
            <a:p>
              <a:pPr algn="ctr"/>
              <a:r>
                <a:rPr lang="ru-RU" sz="1600" b="1"/>
                <a:t>случай</a:t>
              </a:r>
              <a:endParaRPr lang="ru-RU" sz="1600" b="1" u="sng"/>
            </a:p>
          </p:txBody>
        </p:sp>
        <p:sp>
          <p:nvSpPr>
            <p:cNvPr id="72723" name="AutoShape 16"/>
            <p:cNvSpPr>
              <a:spLocks noChangeArrowheads="1"/>
            </p:cNvSpPr>
            <p:nvPr/>
          </p:nvSpPr>
          <p:spPr bwMode="auto">
            <a:xfrm>
              <a:off x="48" y="240"/>
              <a:ext cx="912" cy="576"/>
            </a:xfrm>
            <a:prstGeom prst="bevel">
              <a:avLst>
                <a:gd name="adj" fmla="val 729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2717" name="Line 17"/>
          <p:cNvSpPr>
            <a:spLocks noChangeShapeType="1"/>
          </p:cNvSpPr>
          <p:nvPr/>
        </p:nvSpPr>
        <p:spPr bwMode="auto">
          <a:xfrm>
            <a:off x="1485900" y="12192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718" name="Freeform 18"/>
          <p:cNvSpPr>
            <a:spLocks/>
          </p:cNvSpPr>
          <p:nvPr/>
        </p:nvSpPr>
        <p:spPr bwMode="auto">
          <a:xfrm>
            <a:off x="3171825" y="1533525"/>
            <a:ext cx="4186238" cy="542925"/>
          </a:xfrm>
          <a:custGeom>
            <a:avLst/>
            <a:gdLst>
              <a:gd name="T0" fmla="*/ 0 w 2637"/>
              <a:gd name="T1" fmla="*/ 60483753 h 342"/>
              <a:gd name="T2" fmla="*/ 317539707 w 2637"/>
              <a:gd name="T3" fmla="*/ 861893527 h 342"/>
              <a:gd name="T4" fmla="*/ 2147483647 w 2637"/>
              <a:gd name="T5" fmla="*/ 861893527 h 342"/>
              <a:gd name="T6" fmla="*/ 2147483647 w 2637"/>
              <a:gd name="T7" fmla="*/ 0 h 342"/>
              <a:gd name="T8" fmla="*/ 0 60000 65536"/>
              <a:gd name="T9" fmla="*/ 0 60000 65536"/>
              <a:gd name="T10" fmla="*/ 0 60000 65536"/>
              <a:gd name="T11" fmla="*/ 0 60000 65536"/>
              <a:gd name="T12" fmla="*/ 0 w 2637"/>
              <a:gd name="T13" fmla="*/ 0 h 342"/>
              <a:gd name="T14" fmla="*/ 2637 w 2637"/>
              <a:gd name="T15" fmla="*/ 342 h 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37" h="342">
                <a:moveTo>
                  <a:pt x="0" y="24"/>
                </a:moveTo>
                <a:lnTo>
                  <a:pt x="126" y="342"/>
                </a:lnTo>
                <a:lnTo>
                  <a:pt x="2409" y="342"/>
                </a:lnTo>
                <a:lnTo>
                  <a:pt x="2637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719" name="Text Box 19"/>
          <p:cNvSpPr txBox="1">
            <a:spLocks noChangeArrowheads="1"/>
          </p:cNvSpPr>
          <p:nvPr/>
        </p:nvSpPr>
        <p:spPr bwMode="auto">
          <a:xfrm>
            <a:off x="2811463" y="2413000"/>
            <a:ext cx="4427537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400" b="1"/>
              <a:t>по окончании срока лечения пострадавшего</a:t>
            </a:r>
          </a:p>
          <a:p>
            <a:pPr>
              <a:lnSpc>
                <a:spcPct val="120000"/>
              </a:lnSpc>
            </a:pPr>
            <a:r>
              <a:rPr lang="ru-RU" sz="1400" b="1"/>
              <a:t>сообщение о последствиях несчастного случая</a:t>
            </a:r>
          </a:p>
        </p:txBody>
      </p:sp>
      <p:sp>
        <p:nvSpPr>
          <p:cNvPr id="72720" name="Rectangle 20"/>
          <p:cNvSpPr>
            <a:spLocks noChangeArrowheads="1"/>
          </p:cNvSpPr>
          <p:nvPr/>
        </p:nvSpPr>
        <p:spPr bwMode="auto">
          <a:xfrm>
            <a:off x="7439025" y="2133600"/>
            <a:ext cx="1676400" cy="1219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721" name="Freeform 21"/>
          <p:cNvSpPr>
            <a:spLocks/>
          </p:cNvSpPr>
          <p:nvPr/>
        </p:nvSpPr>
        <p:spPr bwMode="auto">
          <a:xfrm>
            <a:off x="2524125" y="1552575"/>
            <a:ext cx="4914900" cy="1190625"/>
          </a:xfrm>
          <a:custGeom>
            <a:avLst/>
            <a:gdLst>
              <a:gd name="T0" fmla="*/ 0 w 3096"/>
              <a:gd name="T1" fmla="*/ 0 h 750"/>
              <a:gd name="T2" fmla="*/ 0 w 3096"/>
              <a:gd name="T3" fmla="*/ 1890117366 h 750"/>
              <a:gd name="T4" fmla="*/ 2147483647 w 3096"/>
              <a:gd name="T5" fmla="*/ 1890117366 h 750"/>
              <a:gd name="T6" fmla="*/ 0 60000 65536"/>
              <a:gd name="T7" fmla="*/ 0 60000 65536"/>
              <a:gd name="T8" fmla="*/ 0 60000 65536"/>
              <a:gd name="T9" fmla="*/ 0 w 3096"/>
              <a:gd name="T10" fmla="*/ 0 h 750"/>
              <a:gd name="T11" fmla="*/ 3096 w 3096"/>
              <a:gd name="T12" fmla="*/ 750 h 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96" h="750">
                <a:moveTo>
                  <a:pt x="0" y="0"/>
                </a:moveTo>
                <a:lnTo>
                  <a:pt x="0" y="750"/>
                </a:lnTo>
                <a:lnTo>
                  <a:pt x="3096" y="75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8761413" y="22225"/>
            <a:ext cx="360362" cy="3603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778875" y="1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8</a:t>
            </a:r>
            <a:endParaRPr lang="ru-RU" b="1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76213" y="76200"/>
            <a:ext cx="8685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О любом несчастном случае, происшедшем с учащимся (воспитанником),</a:t>
            </a:r>
          </a:p>
          <a:p>
            <a:pPr algn="ctr"/>
            <a:r>
              <a:rPr lang="ru-RU" b="1"/>
              <a:t>пострадавший или очевидец обязан незамедлительно известить</a:t>
            </a:r>
          </a:p>
        </p:txBody>
      </p: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393700" y="814388"/>
            <a:ext cx="2425700" cy="838200"/>
            <a:chOff x="90" y="864"/>
            <a:chExt cx="1528" cy="528"/>
          </a:xfrm>
        </p:grpSpPr>
        <p:sp>
          <p:nvSpPr>
            <p:cNvPr id="73771" name="Text Box 6"/>
            <p:cNvSpPr txBox="1">
              <a:spLocks noChangeArrowheads="1"/>
            </p:cNvSpPr>
            <p:nvPr/>
          </p:nvSpPr>
          <p:spPr bwMode="auto">
            <a:xfrm>
              <a:off x="90" y="912"/>
              <a:ext cx="15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непосредственного</a:t>
              </a:r>
            </a:p>
            <a:p>
              <a:pPr algn="ctr"/>
              <a:r>
                <a:rPr lang="ru-RU" b="1"/>
                <a:t>руководителя УВП</a:t>
              </a:r>
            </a:p>
          </p:txBody>
        </p:sp>
        <p:sp>
          <p:nvSpPr>
            <p:cNvPr id="73772" name="AutoShape 7"/>
            <p:cNvSpPr>
              <a:spLocks noChangeArrowheads="1"/>
            </p:cNvSpPr>
            <p:nvPr/>
          </p:nvSpPr>
          <p:spPr bwMode="auto">
            <a:xfrm>
              <a:off x="96" y="864"/>
              <a:ext cx="1522" cy="52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3734" name="Text Box 8"/>
          <p:cNvSpPr txBox="1">
            <a:spLocks noChangeArrowheads="1"/>
          </p:cNvSpPr>
          <p:nvPr/>
        </p:nvSpPr>
        <p:spPr bwMode="auto">
          <a:xfrm>
            <a:off x="3022600" y="919163"/>
            <a:ext cx="1954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/>
              <a:t>который должен</a:t>
            </a:r>
          </a:p>
        </p:txBody>
      </p:sp>
      <p:sp>
        <p:nvSpPr>
          <p:cNvPr id="73735" name="Text Box 9"/>
          <p:cNvSpPr txBox="1">
            <a:spLocks noChangeArrowheads="1"/>
          </p:cNvSpPr>
          <p:nvPr/>
        </p:nvSpPr>
        <p:spPr bwMode="auto">
          <a:xfrm>
            <a:off x="5638800" y="650875"/>
            <a:ext cx="3541713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600" b="1"/>
              <a:t>незамедлительно- </a:t>
            </a:r>
            <a:r>
              <a:rPr lang="en-US" sz="1600" b="1"/>
              <a:t>I</a:t>
            </a:r>
            <a:r>
              <a:rPr lang="ru-RU" sz="1600" b="1"/>
              <a:t> помощь</a:t>
            </a:r>
          </a:p>
          <a:p>
            <a:pPr>
              <a:lnSpc>
                <a:spcPct val="110000"/>
              </a:lnSpc>
            </a:pPr>
            <a:r>
              <a:rPr lang="ru-RU" sz="1600" b="1"/>
              <a:t>доставку пострадавшего </a:t>
            </a:r>
          </a:p>
          <a:p>
            <a:pPr>
              <a:lnSpc>
                <a:spcPct val="90000"/>
              </a:lnSpc>
            </a:pPr>
            <a:r>
              <a:rPr lang="ru-RU" sz="1600" b="1"/>
              <a:t>  в учреждение здравоохранения</a:t>
            </a:r>
          </a:p>
          <a:p>
            <a:pPr>
              <a:lnSpc>
                <a:spcPct val="110000"/>
              </a:lnSpc>
            </a:pPr>
            <a:r>
              <a:rPr lang="ru-RU" sz="1600" b="1"/>
              <a:t>сохранить до начала расследов.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несчастного случая состояние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места происшествия ( если это 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не угрожает безопасности 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окружающих и не ведет к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катастрофе, аварии или 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возникновению иных чрезвыч.</a:t>
            </a:r>
          </a:p>
          <a:p>
            <a:pPr>
              <a:lnSpc>
                <a:spcPct val="80000"/>
              </a:lnSpc>
            </a:pPr>
            <a:r>
              <a:rPr lang="ru-RU" sz="1600" b="1"/>
              <a:t>  обстоятельств)</a:t>
            </a:r>
          </a:p>
          <a:p>
            <a:pPr>
              <a:lnSpc>
                <a:spcPct val="110000"/>
              </a:lnSpc>
            </a:pPr>
            <a:r>
              <a:rPr lang="ru-RU" sz="1600" b="1" u="sng"/>
              <a:t>сообщить о происшедшем</a:t>
            </a:r>
          </a:p>
        </p:txBody>
      </p:sp>
      <p:sp>
        <p:nvSpPr>
          <p:cNvPr id="73736" name="Line 10"/>
          <p:cNvSpPr>
            <a:spLocks noChangeShapeType="1"/>
          </p:cNvSpPr>
          <p:nvPr/>
        </p:nvSpPr>
        <p:spPr bwMode="auto">
          <a:xfrm>
            <a:off x="5233988" y="860425"/>
            <a:ext cx="449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7" name="Line 11"/>
          <p:cNvSpPr>
            <a:spLocks noChangeShapeType="1"/>
          </p:cNvSpPr>
          <p:nvPr/>
        </p:nvSpPr>
        <p:spPr bwMode="auto">
          <a:xfrm>
            <a:off x="5240338" y="1119188"/>
            <a:ext cx="449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8" name="Line 12"/>
          <p:cNvSpPr>
            <a:spLocks noChangeShapeType="1"/>
          </p:cNvSpPr>
          <p:nvPr/>
        </p:nvSpPr>
        <p:spPr bwMode="auto">
          <a:xfrm>
            <a:off x="5243513" y="1609725"/>
            <a:ext cx="449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39" name="Line 13"/>
          <p:cNvSpPr>
            <a:spLocks noChangeShapeType="1"/>
          </p:cNvSpPr>
          <p:nvPr/>
        </p:nvSpPr>
        <p:spPr bwMode="auto">
          <a:xfrm rot="5400000">
            <a:off x="4039394" y="2058194"/>
            <a:ext cx="2411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40" name="Line 14"/>
          <p:cNvSpPr>
            <a:spLocks noChangeShapeType="1"/>
          </p:cNvSpPr>
          <p:nvPr/>
        </p:nvSpPr>
        <p:spPr bwMode="auto">
          <a:xfrm>
            <a:off x="2805113" y="1233488"/>
            <a:ext cx="2447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41" name="Text Box 15"/>
          <p:cNvSpPr txBox="1">
            <a:spLocks noChangeArrowheads="1"/>
          </p:cNvSpPr>
          <p:nvPr/>
        </p:nvSpPr>
        <p:spPr bwMode="auto">
          <a:xfrm>
            <a:off x="22225" y="1841500"/>
            <a:ext cx="37544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/>
              <a:t>о несчастном случае во время дальних 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походов, экскурсий, экспедиций 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вне территории города (района)</a:t>
            </a:r>
          </a:p>
        </p:txBody>
      </p:sp>
      <p:sp>
        <p:nvSpPr>
          <p:cNvPr id="73742" name="Text Box 16"/>
          <p:cNvSpPr txBox="1">
            <a:spLocks noChangeArrowheads="1"/>
          </p:cNvSpPr>
          <p:nvPr/>
        </p:nvSpPr>
        <p:spPr bwMode="auto">
          <a:xfrm>
            <a:off x="85725" y="4875213"/>
            <a:ext cx="176688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/>
              <a:t>незамедлительно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принять меры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к устранению      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причин 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несчастного 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случая</a:t>
            </a:r>
          </a:p>
        </p:txBody>
      </p:sp>
      <p:sp>
        <p:nvSpPr>
          <p:cNvPr id="73743" name="Text Box 17"/>
          <p:cNvSpPr txBox="1">
            <a:spLocks noChangeArrowheads="1"/>
          </p:cNvSpPr>
          <p:nvPr/>
        </p:nvSpPr>
        <p:spPr bwMode="auto">
          <a:xfrm>
            <a:off x="5148263" y="4856163"/>
            <a:ext cx="180975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/>
              <a:t>запросить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заключение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из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мед. организации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о характере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и степени тяжести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повреждения,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причиненного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здоровью</a:t>
            </a:r>
          </a:p>
          <a:p>
            <a:pPr algn="ctr">
              <a:lnSpc>
                <a:spcPct val="90000"/>
              </a:lnSpc>
            </a:pPr>
            <a:r>
              <a:rPr lang="ru-RU" sz="1400" b="1"/>
              <a:t>пострадавшего</a:t>
            </a:r>
          </a:p>
        </p:txBody>
      </p:sp>
      <p:sp>
        <p:nvSpPr>
          <p:cNvPr id="73744" name="Text Box 18"/>
          <p:cNvSpPr txBox="1">
            <a:spLocks noChangeArrowheads="1"/>
          </p:cNvSpPr>
          <p:nvPr/>
        </p:nvSpPr>
        <p:spPr bwMode="auto">
          <a:xfrm>
            <a:off x="2970213" y="4387850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/>
              <a:t>ОБЯЗАН</a:t>
            </a:r>
          </a:p>
        </p:txBody>
      </p:sp>
      <p:sp>
        <p:nvSpPr>
          <p:cNvPr id="73745" name="Text Box 19"/>
          <p:cNvSpPr txBox="1">
            <a:spLocks noChangeArrowheads="1"/>
          </p:cNvSpPr>
          <p:nvPr/>
        </p:nvSpPr>
        <p:spPr bwMode="auto">
          <a:xfrm>
            <a:off x="6697663" y="3641725"/>
            <a:ext cx="17573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в отдел</a:t>
            </a:r>
          </a:p>
          <a:p>
            <a:pPr algn="ctr"/>
            <a:r>
              <a:rPr lang="ru-RU" sz="1400" b="1"/>
              <a:t>охраны труда</a:t>
            </a:r>
          </a:p>
          <a:p>
            <a:pPr algn="ctr"/>
            <a:r>
              <a:rPr lang="ru-RU" sz="1400" b="1"/>
              <a:t>(при его наличии)</a:t>
            </a:r>
          </a:p>
        </p:txBody>
      </p:sp>
      <p:sp>
        <p:nvSpPr>
          <p:cNvPr id="73746" name="Line 20"/>
          <p:cNvSpPr>
            <a:spLocks noChangeShapeType="1"/>
          </p:cNvSpPr>
          <p:nvPr/>
        </p:nvSpPr>
        <p:spPr bwMode="auto">
          <a:xfrm>
            <a:off x="5894388" y="33369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3747" name="Line 21"/>
          <p:cNvSpPr>
            <a:spLocks noChangeShapeType="1"/>
          </p:cNvSpPr>
          <p:nvPr/>
        </p:nvSpPr>
        <p:spPr bwMode="auto">
          <a:xfrm>
            <a:off x="7543800" y="33369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3748" name="Group 22"/>
          <p:cNvGrpSpPr>
            <a:grpSpLocks/>
          </p:cNvGrpSpPr>
          <p:nvPr/>
        </p:nvGrpSpPr>
        <p:grpSpPr bwMode="auto">
          <a:xfrm>
            <a:off x="4800600" y="3657600"/>
            <a:ext cx="1600200" cy="685800"/>
            <a:chOff x="3024" y="1548"/>
            <a:chExt cx="1008" cy="432"/>
          </a:xfrm>
        </p:grpSpPr>
        <p:sp>
          <p:nvSpPr>
            <p:cNvPr id="73769" name="Text Box 23"/>
            <p:cNvSpPr txBox="1">
              <a:spLocks noChangeArrowheads="1"/>
            </p:cNvSpPr>
            <p:nvPr/>
          </p:nvSpPr>
          <p:spPr bwMode="auto">
            <a:xfrm>
              <a:off x="3053" y="1600"/>
              <a:ext cx="93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/>
                <a:t>руководителю</a:t>
              </a:r>
            </a:p>
            <a:p>
              <a:pPr algn="ctr"/>
              <a:r>
                <a:rPr lang="ru-RU" sz="1400" b="1"/>
                <a:t>учреждения</a:t>
              </a:r>
            </a:p>
          </p:txBody>
        </p:sp>
        <p:sp>
          <p:nvSpPr>
            <p:cNvPr id="73770" name="Oval 24"/>
            <p:cNvSpPr>
              <a:spLocks noChangeArrowheads="1"/>
            </p:cNvSpPr>
            <p:nvPr/>
          </p:nvSpPr>
          <p:spPr bwMode="auto">
            <a:xfrm>
              <a:off x="3024" y="1548"/>
              <a:ext cx="1008" cy="43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3749" name="Group 25"/>
          <p:cNvGrpSpPr>
            <a:grpSpLocks/>
          </p:cNvGrpSpPr>
          <p:nvPr/>
        </p:nvGrpSpPr>
        <p:grpSpPr bwMode="auto">
          <a:xfrm>
            <a:off x="1814513" y="4899025"/>
            <a:ext cx="3354387" cy="1892300"/>
            <a:chOff x="1143" y="2702"/>
            <a:chExt cx="2113" cy="1192"/>
          </a:xfrm>
        </p:grpSpPr>
        <p:sp>
          <p:nvSpPr>
            <p:cNvPr id="73763" name="Text Box 26"/>
            <p:cNvSpPr txBox="1">
              <a:spLocks noChangeArrowheads="1"/>
            </p:cNvSpPr>
            <p:nvPr/>
          </p:nvSpPr>
          <p:spPr bwMode="auto">
            <a:xfrm>
              <a:off x="1632" y="2702"/>
              <a:ext cx="1186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1400" b="1"/>
                <a:t>сообщить</a:t>
              </a:r>
            </a:p>
            <a:p>
              <a:pPr algn="ctr">
                <a:lnSpc>
                  <a:spcPct val="80000"/>
                </a:lnSpc>
              </a:pPr>
              <a:r>
                <a:rPr lang="ru-RU" sz="1400" b="1"/>
                <a:t>о</a:t>
              </a:r>
            </a:p>
            <a:p>
              <a:pPr algn="ctr">
                <a:lnSpc>
                  <a:spcPct val="80000"/>
                </a:lnSpc>
              </a:pPr>
              <a:r>
                <a:rPr lang="ru-RU" sz="1400" b="1" u="sng"/>
                <a:t>несчастном случае</a:t>
              </a:r>
            </a:p>
          </p:txBody>
        </p:sp>
        <p:grpSp>
          <p:nvGrpSpPr>
            <p:cNvPr id="73764" name="Group 27"/>
            <p:cNvGrpSpPr>
              <a:grpSpLocks/>
            </p:cNvGrpSpPr>
            <p:nvPr/>
          </p:nvGrpSpPr>
          <p:grpSpPr bwMode="auto">
            <a:xfrm>
              <a:off x="1143" y="3231"/>
              <a:ext cx="2113" cy="663"/>
              <a:chOff x="1143" y="3231"/>
              <a:chExt cx="2113" cy="663"/>
            </a:xfrm>
          </p:grpSpPr>
          <p:sp>
            <p:nvSpPr>
              <p:cNvPr id="73767" name="Text Box 28"/>
              <p:cNvSpPr txBox="1">
                <a:spLocks noChangeArrowheads="1"/>
              </p:cNvSpPr>
              <p:nvPr/>
            </p:nvSpPr>
            <p:spPr bwMode="auto">
              <a:xfrm>
                <a:off x="1143" y="3232"/>
                <a:ext cx="1019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в вышестоящий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орган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управления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образованием</a:t>
                </a:r>
              </a:p>
            </p:txBody>
          </p:sp>
          <p:sp>
            <p:nvSpPr>
              <p:cNvPr id="73768" name="Text Box 29"/>
              <p:cNvSpPr txBox="1">
                <a:spLocks noChangeArrowheads="1"/>
              </p:cNvSpPr>
              <p:nvPr/>
            </p:nvSpPr>
            <p:spPr bwMode="auto">
              <a:xfrm>
                <a:off x="2144" y="3231"/>
                <a:ext cx="1112" cy="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родителям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пострадавшего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(лицам, 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представляющим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ru-RU" sz="1400" b="1"/>
                  <a:t>его интересы)</a:t>
                </a:r>
              </a:p>
            </p:txBody>
          </p:sp>
        </p:grpSp>
        <p:sp>
          <p:nvSpPr>
            <p:cNvPr id="73765" name="Freeform 30"/>
            <p:cNvSpPr>
              <a:spLocks/>
            </p:cNvSpPr>
            <p:nvPr/>
          </p:nvSpPr>
          <p:spPr bwMode="auto">
            <a:xfrm>
              <a:off x="1668" y="3048"/>
              <a:ext cx="336" cy="224"/>
            </a:xfrm>
            <a:custGeom>
              <a:avLst/>
              <a:gdLst>
                <a:gd name="T0" fmla="*/ 336 w 336"/>
                <a:gd name="T1" fmla="*/ 0 h 224"/>
                <a:gd name="T2" fmla="*/ 0 w 336"/>
                <a:gd name="T3" fmla="*/ 224 h 224"/>
                <a:gd name="T4" fmla="*/ 0 60000 65536"/>
                <a:gd name="T5" fmla="*/ 0 60000 65536"/>
                <a:gd name="T6" fmla="*/ 0 w 336"/>
                <a:gd name="T7" fmla="*/ 0 h 224"/>
                <a:gd name="T8" fmla="*/ 336 w 336"/>
                <a:gd name="T9" fmla="*/ 224 h 2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" h="224">
                  <a:moveTo>
                    <a:pt x="336" y="0"/>
                  </a:moveTo>
                  <a:lnTo>
                    <a:pt x="0" y="224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66" name="Freeform 31"/>
            <p:cNvSpPr>
              <a:spLocks/>
            </p:cNvSpPr>
            <p:nvPr/>
          </p:nvSpPr>
          <p:spPr bwMode="auto">
            <a:xfrm>
              <a:off x="2416" y="3052"/>
              <a:ext cx="268" cy="212"/>
            </a:xfrm>
            <a:custGeom>
              <a:avLst/>
              <a:gdLst>
                <a:gd name="T0" fmla="*/ 0 w 268"/>
                <a:gd name="T1" fmla="*/ 0 h 212"/>
                <a:gd name="T2" fmla="*/ 268 w 268"/>
                <a:gd name="T3" fmla="*/ 212 h 212"/>
                <a:gd name="T4" fmla="*/ 0 60000 65536"/>
                <a:gd name="T5" fmla="*/ 0 60000 65536"/>
                <a:gd name="T6" fmla="*/ 0 w 268"/>
                <a:gd name="T7" fmla="*/ 0 h 212"/>
                <a:gd name="T8" fmla="*/ 268 w 268"/>
                <a:gd name="T9" fmla="*/ 212 h 2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8" h="212">
                  <a:moveTo>
                    <a:pt x="0" y="0"/>
                  </a:moveTo>
                  <a:lnTo>
                    <a:pt x="268" y="21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50" name="Line 32"/>
          <p:cNvSpPr>
            <a:spLocks noChangeShapeType="1"/>
          </p:cNvSpPr>
          <p:nvPr/>
        </p:nvSpPr>
        <p:spPr bwMode="auto">
          <a:xfrm>
            <a:off x="889000" y="4699000"/>
            <a:ext cx="5146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1" name="Line 33"/>
          <p:cNvSpPr>
            <a:spLocks noChangeShapeType="1"/>
          </p:cNvSpPr>
          <p:nvPr/>
        </p:nvSpPr>
        <p:spPr bwMode="auto">
          <a:xfrm>
            <a:off x="895350" y="46990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2" name="Line 34"/>
          <p:cNvSpPr>
            <a:spLocks noChangeShapeType="1"/>
          </p:cNvSpPr>
          <p:nvPr/>
        </p:nvSpPr>
        <p:spPr bwMode="auto">
          <a:xfrm>
            <a:off x="3505200" y="46990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3" name="Line 35"/>
          <p:cNvSpPr>
            <a:spLocks noChangeShapeType="1"/>
          </p:cNvSpPr>
          <p:nvPr/>
        </p:nvSpPr>
        <p:spPr bwMode="auto">
          <a:xfrm>
            <a:off x="6019800" y="46990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4" name="Line 36"/>
          <p:cNvSpPr>
            <a:spLocks noChangeShapeType="1"/>
          </p:cNvSpPr>
          <p:nvPr/>
        </p:nvSpPr>
        <p:spPr bwMode="auto">
          <a:xfrm>
            <a:off x="5619750" y="43354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5" name="Text Box 37"/>
          <p:cNvSpPr txBox="1">
            <a:spLocks noChangeArrowheads="1"/>
          </p:cNvSpPr>
          <p:nvPr/>
        </p:nvSpPr>
        <p:spPr bwMode="auto">
          <a:xfrm>
            <a:off x="165100" y="2630488"/>
            <a:ext cx="3201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i="1"/>
              <a:t>незамедлительно сообщает</a:t>
            </a:r>
          </a:p>
        </p:txBody>
      </p:sp>
      <p:sp>
        <p:nvSpPr>
          <p:cNvPr id="73756" name="Line 38"/>
          <p:cNvSpPr>
            <a:spLocks noChangeShapeType="1"/>
          </p:cNvSpPr>
          <p:nvPr/>
        </p:nvSpPr>
        <p:spPr bwMode="auto">
          <a:xfrm>
            <a:off x="1771650" y="1644650"/>
            <a:ext cx="0" cy="252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7" name="Line 39"/>
          <p:cNvSpPr>
            <a:spLocks noChangeShapeType="1"/>
          </p:cNvSpPr>
          <p:nvPr/>
        </p:nvSpPr>
        <p:spPr bwMode="auto">
          <a:xfrm>
            <a:off x="1774825" y="248920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758" name="Line 40"/>
          <p:cNvSpPr>
            <a:spLocks noChangeShapeType="1"/>
          </p:cNvSpPr>
          <p:nvPr/>
        </p:nvSpPr>
        <p:spPr bwMode="auto">
          <a:xfrm>
            <a:off x="1763713" y="29241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73759" name="Group 41"/>
          <p:cNvGrpSpPr>
            <a:grpSpLocks/>
          </p:cNvGrpSpPr>
          <p:nvPr/>
        </p:nvGrpSpPr>
        <p:grpSpPr bwMode="auto">
          <a:xfrm>
            <a:off x="22225" y="3160713"/>
            <a:ext cx="4191000" cy="641350"/>
            <a:chOff x="96" y="2289"/>
            <a:chExt cx="2640" cy="404"/>
          </a:xfrm>
        </p:grpSpPr>
        <p:sp>
          <p:nvSpPr>
            <p:cNvPr id="73761" name="Text Box 42"/>
            <p:cNvSpPr txBox="1">
              <a:spLocks noChangeArrowheads="1"/>
            </p:cNvSpPr>
            <p:nvPr/>
          </p:nvSpPr>
          <p:spPr bwMode="auto">
            <a:xfrm>
              <a:off x="113" y="2289"/>
              <a:ext cx="26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b="1"/>
                <a:t>в орган управления образованием</a:t>
              </a:r>
            </a:p>
            <a:p>
              <a:pPr algn="ctr"/>
              <a:r>
                <a:rPr lang="ru-RU" b="1"/>
                <a:t>по месту происшествия</a:t>
              </a:r>
            </a:p>
          </p:txBody>
        </p:sp>
        <p:sp>
          <p:nvSpPr>
            <p:cNvPr id="73762" name="Rectangle 43"/>
            <p:cNvSpPr>
              <a:spLocks noChangeArrowheads="1"/>
            </p:cNvSpPr>
            <p:nvPr/>
          </p:nvSpPr>
          <p:spPr bwMode="auto">
            <a:xfrm>
              <a:off x="96" y="2304"/>
              <a:ext cx="2640" cy="384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3760" name="Line 44"/>
          <p:cNvSpPr>
            <a:spLocks noChangeShapeType="1"/>
          </p:cNvSpPr>
          <p:nvPr/>
        </p:nvSpPr>
        <p:spPr bwMode="auto">
          <a:xfrm>
            <a:off x="5241925" y="3271838"/>
            <a:ext cx="449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dosk14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32656"/>
            <a:ext cx="8856984" cy="6158370"/>
          </a:xfrm>
          <a:prstGeom prst="rect">
            <a:avLst/>
          </a:prstGeom>
        </p:spPr>
      </p:pic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2627784" y="2060848"/>
            <a:ext cx="403282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</a:t>
            </a:r>
          </a:p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</a:t>
            </a:r>
          </a:p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ВНИМАНИЕ</a:t>
            </a: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76238" y="231775"/>
            <a:ext cx="80756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/>
              <a:t>ст. 214. </a:t>
            </a:r>
            <a:r>
              <a:rPr lang="ru-RU" sz="2200" b="1">
                <a:solidFill>
                  <a:srgbClr val="FF0000"/>
                </a:solidFill>
              </a:rPr>
              <a:t>Обязанности работника в области охраны труда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23850" y="260350"/>
            <a:ext cx="8208963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ineta BT" pitchFamily="82" charset="0"/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11188" y="7651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92138" y="1073150"/>
            <a:ext cx="150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Работник обязан</a:t>
            </a:r>
            <a:r>
              <a:rPr lang="ru-RU" sz="1200" b="1"/>
              <a:t> 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95288" y="1052513"/>
            <a:ext cx="1800225" cy="360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ineta BT" pitchFamily="82" charset="0"/>
            </a:endParaRPr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611188" y="1412875"/>
            <a:ext cx="0" cy="424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166813" y="150495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соблюдать</a:t>
            </a:r>
            <a:r>
              <a:rPr lang="ru-RU" sz="1200" b="1"/>
              <a:t> требования охраны труда</a:t>
            </a:r>
          </a:p>
          <a:p>
            <a:endParaRPr lang="ru-RU" sz="1200" b="1"/>
          </a:p>
          <a:p>
            <a:endParaRPr lang="ru-RU" sz="1200" b="1"/>
          </a:p>
          <a:p>
            <a:r>
              <a:rPr lang="ru-RU" sz="1200" b="1">
                <a:solidFill>
                  <a:srgbClr val="FF0000"/>
                </a:solidFill>
              </a:rPr>
              <a:t>правильно применять</a:t>
            </a: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3419475" y="1844675"/>
            <a:ext cx="2851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средства индивидуальной защиты</a:t>
            </a:r>
          </a:p>
          <a:p>
            <a:endParaRPr lang="ru-RU" sz="1200" b="1"/>
          </a:p>
          <a:p>
            <a:r>
              <a:rPr lang="ru-RU" sz="1200" b="1"/>
              <a:t>средства коллективной защиты  </a:t>
            </a:r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611188" y="1628775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611188" y="2205038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V="1">
            <a:off x="2987675" y="1989138"/>
            <a:ext cx="5048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2987675" y="2205038"/>
            <a:ext cx="504825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1116013" y="3357563"/>
            <a:ext cx="1042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проходить</a:t>
            </a:r>
            <a:r>
              <a:rPr lang="ru-RU" sz="1200" b="1"/>
              <a:t> </a:t>
            </a:r>
          </a:p>
        </p:txBody>
      </p:sp>
      <p:sp>
        <p:nvSpPr>
          <p:cNvPr id="5135" name="Line 17"/>
          <p:cNvSpPr>
            <a:spLocks noChangeShapeType="1"/>
          </p:cNvSpPr>
          <p:nvPr/>
        </p:nvSpPr>
        <p:spPr bwMode="auto">
          <a:xfrm>
            <a:off x="611188" y="3500438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2608263" y="2873375"/>
            <a:ext cx="35067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обучение</a:t>
            </a:r>
          </a:p>
          <a:p>
            <a:endParaRPr lang="ru-RU" sz="1200" b="1"/>
          </a:p>
          <a:p>
            <a:endParaRPr lang="ru-RU" sz="1200" b="1"/>
          </a:p>
          <a:p>
            <a:r>
              <a:rPr lang="ru-RU" sz="1200" b="1"/>
              <a:t>инструктаж по охране труда</a:t>
            </a:r>
          </a:p>
          <a:p>
            <a:pPr>
              <a:lnSpc>
                <a:spcPct val="40000"/>
              </a:lnSpc>
            </a:pPr>
            <a:endParaRPr lang="ru-RU" sz="1200" b="1"/>
          </a:p>
          <a:p>
            <a:r>
              <a:rPr lang="ru-RU" sz="1200" b="1"/>
              <a:t>стажировку на рабочем месте</a:t>
            </a:r>
          </a:p>
          <a:p>
            <a:pPr>
              <a:lnSpc>
                <a:spcPct val="50000"/>
              </a:lnSpc>
            </a:pPr>
            <a:endParaRPr lang="ru-RU" sz="1200" b="1"/>
          </a:p>
          <a:p>
            <a:r>
              <a:rPr lang="ru-RU" sz="1200" b="1"/>
              <a:t>проверку знаний требований охраны труда</a:t>
            </a:r>
          </a:p>
        </p:txBody>
      </p:sp>
      <p:sp>
        <p:nvSpPr>
          <p:cNvPr id="5137" name="Text Box 19"/>
          <p:cNvSpPr txBox="1">
            <a:spLocks noChangeArrowheads="1"/>
          </p:cNvSpPr>
          <p:nvPr/>
        </p:nvSpPr>
        <p:spPr bwMode="auto">
          <a:xfrm>
            <a:off x="3687763" y="2657475"/>
            <a:ext cx="4713287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безопасным методам и приемам выполнения работ</a:t>
            </a:r>
          </a:p>
          <a:p>
            <a:endParaRPr lang="ru-RU" sz="1200" b="1"/>
          </a:p>
          <a:p>
            <a:r>
              <a:rPr lang="ru-RU" sz="1200" b="1"/>
              <a:t>оказанию первой помощи пострадавшим на производстве </a:t>
            </a:r>
          </a:p>
        </p:txBody>
      </p:sp>
      <p:sp>
        <p:nvSpPr>
          <p:cNvPr id="5138" name="Line 20"/>
          <p:cNvSpPr>
            <a:spLocks noChangeShapeType="1"/>
          </p:cNvSpPr>
          <p:nvPr/>
        </p:nvSpPr>
        <p:spPr bwMode="auto">
          <a:xfrm>
            <a:off x="2339975" y="2997200"/>
            <a:ext cx="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21"/>
          <p:cNvSpPr>
            <a:spLocks noChangeShapeType="1"/>
          </p:cNvSpPr>
          <p:nvPr/>
        </p:nvSpPr>
        <p:spPr bwMode="auto">
          <a:xfrm>
            <a:off x="2051050" y="3500438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2"/>
          <p:cNvSpPr>
            <a:spLocks noChangeShapeType="1"/>
          </p:cNvSpPr>
          <p:nvPr/>
        </p:nvSpPr>
        <p:spPr bwMode="auto">
          <a:xfrm>
            <a:off x="2339975" y="2997200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3"/>
          <p:cNvSpPr>
            <a:spLocks noChangeShapeType="1"/>
          </p:cNvSpPr>
          <p:nvPr/>
        </p:nvSpPr>
        <p:spPr bwMode="auto">
          <a:xfrm>
            <a:off x="2339975" y="3573463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4"/>
          <p:cNvSpPr>
            <a:spLocks noChangeShapeType="1"/>
          </p:cNvSpPr>
          <p:nvPr/>
        </p:nvSpPr>
        <p:spPr bwMode="auto">
          <a:xfrm>
            <a:off x="2339975" y="3789363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>
            <a:off x="2339975" y="4076700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V="1">
            <a:off x="3419475" y="2852738"/>
            <a:ext cx="3603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>
            <a:off x="3419475" y="2997200"/>
            <a:ext cx="2889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Text Box 28"/>
          <p:cNvSpPr txBox="1">
            <a:spLocks noChangeArrowheads="1"/>
          </p:cNvSpPr>
          <p:nvPr/>
        </p:nvSpPr>
        <p:spPr bwMode="auto">
          <a:xfrm>
            <a:off x="1042988" y="4868863"/>
            <a:ext cx="3082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немедленно извещать</a:t>
            </a:r>
            <a:r>
              <a:rPr lang="ru-RU" sz="1200" b="1"/>
              <a:t>   руководителя</a:t>
            </a:r>
          </a:p>
        </p:txBody>
      </p:sp>
      <p:sp>
        <p:nvSpPr>
          <p:cNvPr id="5147" name="Rectangle 29"/>
          <p:cNvSpPr>
            <a:spLocks noChangeArrowheads="1"/>
          </p:cNvSpPr>
          <p:nvPr/>
        </p:nvSpPr>
        <p:spPr bwMode="auto">
          <a:xfrm>
            <a:off x="2916238" y="4797425"/>
            <a:ext cx="1150937" cy="3603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48" name="Text Box 30"/>
          <p:cNvSpPr txBox="1">
            <a:spLocks noChangeArrowheads="1"/>
          </p:cNvSpPr>
          <p:nvPr/>
        </p:nvSpPr>
        <p:spPr bwMode="auto">
          <a:xfrm>
            <a:off x="1692275" y="4437063"/>
            <a:ext cx="2274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своего непосредственного </a:t>
            </a:r>
          </a:p>
        </p:txBody>
      </p:sp>
      <p:sp>
        <p:nvSpPr>
          <p:cNvPr id="5149" name="Text Box 31"/>
          <p:cNvSpPr txBox="1">
            <a:spLocks noChangeArrowheads="1"/>
          </p:cNvSpPr>
          <p:nvPr/>
        </p:nvSpPr>
        <p:spPr bwMode="auto">
          <a:xfrm>
            <a:off x="2247900" y="5249863"/>
            <a:ext cx="1373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вышестоящего </a:t>
            </a:r>
          </a:p>
        </p:txBody>
      </p:sp>
      <p:sp>
        <p:nvSpPr>
          <p:cNvPr id="5150" name="Line 32"/>
          <p:cNvSpPr>
            <a:spLocks noChangeShapeType="1"/>
          </p:cNvSpPr>
          <p:nvPr/>
        </p:nvSpPr>
        <p:spPr bwMode="auto">
          <a:xfrm>
            <a:off x="611188" y="501332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Line 33"/>
          <p:cNvSpPr>
            <a:spLocks noChangeShapeType="1"/>
          </p:cNvSpPr>
          <p:nvPr/>
        </p:nvSpPr>
        <p:spPr bwMode="auto">
          <a:xfrm>
            <a:off x="3924300" y="45815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Line 34"/>
          <p:cNvSpPr>
            <a:spLocks noChangeShapeType="1"/>
          </p:cNvSpPr>
          <p:nvPr/>
        </p:nvSpPr>
        <p:spPr bwMode="auto">
          <a:xfrm>
            <a:off x="3924300" y="51577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Line 35"/>
          <p:cNvSpPr>
            <a:spLocks noChangeShapeType="1"/>
          </p:cNvSpPr>
          <p:nvPr/>
        </p:nvSpPr>
        <p:spPr bwMode="auto">
          <a:xfrm>
            <a:off x="3851275" y="4581525"/>
            <a:ext cx="73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4" name="Line 36"/>
          <p:cNvSpPr>
            <a:spLocks noChangeShapeType="1"/>
          </p:cNvSpPr>
          <p:nvPr/>
        </p:nvSpPr>
        <p:spPr bwMode="auto">
          <a:xfrm>
            <a:off x="3563938" y="53736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5" name="Line 37"/>
          <p:cNvSpPr>
            <a:spLocks noChangeShapeType="1"/>
          </p:cNvSpPr>
          <p:nvPr/>
        </p:nvSpPr>
        <p:spPr bwMode="auto">
          <a:xfrm>
            <a:off x="4067175" y="4941888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6" name="Text Box 38"/>
          <p:cNvSpPr txBox="1">
            <a:spLocks noChangeArrowheads="1"/>
          </p:cNvSpPr>
          <p:nvPr/>
        </p:nvSpPr>
        <p:spPr bwMode="auto">
          <a:xfrm>
            <a:off x="4246563" y="4292600"/>
            <a:ext cx="48974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о любой ситуации, угрожающей жизни и здоровью людей</a:t>
            </a:r>
          </a:p>
          <a:p>
            <a:pPr>
              <a:lnSpc>
                <a:spcPct val="60000"/>
              </a:lnSpc>
            </a:pPr>
            <a:endParaRPr lang="ru-RU" sz="1200" b="1"/>
          </a:p>
          <a:p>
            <a:r>
              <a:rPr lang="ru-RU" sz="1200" b="1"/>
              <a:t>о каждом несчастном случае, происшедшем на производстве</a:t>
            </a:r>
          </a:p>
          <a:p>
            <a:pPr>
              <a:lnSpc>
                <a:spcPct val="50000"/>
              </a:lnSpc>
            </a:pPr>
            <a:endParaRPr lang="ru-RU" sz="1200" b="1"/>
          </a:p>
          <a:p>
            <a:r>
              <a:rPr lang="ru-RU" sz="1200" b="1"/>
              <a:t>об ухудшении своего здоровья, в т.ч. о проявлении </a:t>
            </a:r>
          </a:p>
          <a:p>
            <a:r>
              <a:rPr lang="ru-RU" sz="1200" b="1"/>
              <a:t>признаков острого проф. заболевания (отравления)   </a:t>
            </a:r>
          </a:p>
        </p:txBody>
      </p:sp>
      <p:sp>
        <p:nvSpPr>
          <p:cNvPr id="5157" name="Line 39"/>
          <p:cNvSpPr>
            <a:spLocks noChangeShapeType="1"/>
          </p:cNvSpPr>
          <p:nvPr/>
        </p:nvSpPr>
        <p:spPr bwMode="auto">
          <a:xfrm>
            <a:off x="4211638" y="4437063"/>
            <a:ext cx="0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40"/>
          <p:cNvSpPr>
            <a:spLocks noChangeShapeType="1"/>
          </p:cNvSpPr>
          <p:nvPr/>
        </p:nvSpPr>
        <p:spPr bwMode="auto">
          <a:xfrm flipV="1">
            <a:off x="4211638" y="44370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41"/>
          <p:cNvSpPr>
            <a:spLocks noChangeShapeType="1"/>
          </p:cNvSpPr>
          <p:nvPr/>
        </p:nvSpPr>
        <p:spPr bwMode="auto">
          <a:xfrm>
            <a:off x="4211638" y="472440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42"/>
          <p:cNvSpPr>
            <a:spLocks noChangeShapeType="1"/>
          </p:cNvSpPr>
          <p:nvPr/>
        </p:nvSpPr>
        <p:spPr bwMode="auto">
          <a:xfrm>
            <a:off x="4211638" y="501332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Text Box 43"/>
          <p:cNvSpPr txBox="1">
            <a:spLocks noChangeArrowheads="1"/>
          </p:cNvSpPr>
          <p:nvPr/>
        </p:nvSpPr>
        <p:spPr bwMode="auto">
          <a:xfrm>
            <a:off x="900113" y="5516563"/>
            <a:ext cx="4056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проходить </a:t>
            </a:r>
            <a:r>
              <a:rPr lang="ru-RU" sz="1200" b="1" u="sng">
                <a:solidFill>
                  <a:srgbClr val="FF0000"/>
                </a:solidFill>
              </a:rPr>
              <a:t>медицинские осмотры</a:t>
            </a:r>
            <a:r>
              <a:rPr lang="ru-RU" sz="1200" b="1" u="sng"/>
              <a:t>  </a:t>
            </a:r>
          </a:p>
        </p:txBody>
      </p:sp>
      <p:sp>
        <p:nvSpPr>
          <p:cNvPr id="5162" name="Line 44"/>
          <p:cNvSpPr>
            <a:spLocks noChangeShapeType="1"/>
          </p:cNvSpPr>
          <p:nvPr/>
        </p:nvSpPr>
        <p:spPr bwMode="auto">
          <a:xfrm>
            <a:off x="611188" y="5661025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45"/>
          <p:cNvSpPr>
            <a:spLocks noChangeShapeType="1"/>
          </p:cNvSpPr>
          <p:nvPr/>
        </p:nvSpPr>
        <p:spPr bwMode="auto">
          <a:xfrm>
            <a:off x="1908175" y="5734050"/>
            <a:ext cx="0" cy="79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Text Box 46"/>
          <p:cNvSpPr txBox="1">
            <a:spLocks noChangeArrowheads="1"/>
          </p:cNvSpPr>
          <p:nvPr/>
        </p:nvSpPr>
        <p:spPr bwMode="auto">
          <a:xfrm>
            <a:off x="2051050" y="5876925"/>
            <a:ext cx="1319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обязательные </a:t>
            </a:r>
          </a:p>
        </p:txBody>
      </p:sp>
      <p:sp>
        <p:nvSpPr>
          <p:cNvPr id="5165" name="Line 47"/>
          <p:cNvSpPr>
            <a:spLocks noChangeShapeType="1"/>
          </p:cNvSpPr>
          <p:nvPr/>
        </p:nvSpPr>
        <p:spPr bwMode="auto">
          <a:xfrm>
            <a:off x="1908175" y="60213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Text Box 48"/>
          <p:cNvSpPr txBox="1">
            <a:spLocks noChangeArrowheads="1"/>
          </p:cNvSpPr>
          <p:nvPr/>
        </p:nvSpPr>
        <p:spPr bwMode="auto">
          <a:xfrm>
            <a:off x="3635375" y="5734050"/>
            <a:ext cx="43878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b="1"/>
              <a:t>предварительные </a:t>
            </a:r>
            <a:r>
              <a:rPr lang="ru-RU" sz="1200" b="1" i="1"/>
              <a:t>(при поступлении на работу) </a:t>
            </a:r>
          </a:p>
          <a:p>
            <a:pPr>
              <a:lnSpc>
                <a:spcPct val="110000"/>
              </a:lnSpc>
            </a:pPr>
            <a:r>
              <a:rPr lang="ru-RU" sz="1200" b="1"/>
              <a:t>периодические  </a:t>
            </a:r>
            <a:r>
              <a:rPr lang="ru-RU" sz="1200" b="1" i="1"/>
              <a:t>(в течение трудовой деятельности)</a:t>
            </a:r>
          </a:p>
          <a:p>
            <a:pPr>
              <a:lnSpc>
                <a:spcPct val="110000"/>
              </a:lnSpc>
            </a:pPr>
            <a:r>
              <a:rPr lang="ru-RU" sz="1200" b="1">
                <a:solidFill>
                  <a:schemeClr val="accent2"/>
                </a:solidFill>
              </a:rPr>
              <a:t>другие </a:t>
            </a:r>
            <a:endParaRPr lang="ru-RU" sz="1200" b="1"/>
          </a:p>
          <a:p>
            <a:pPr>
              <a:lnSpc>
                <a:spcPct val="110000"/>
              </a:lnSpc>
            </a:pPr>
            <a:endParaRPr lang="ru-RU" sz="1200" b="1"/>
          </a:p>
          <a:p>
            <a:pPr>
              <a:lnSpc>
                <a:spcPct val="110000"/>
              </a:lnSpc>
            </a:pPr>
            <a:r>
              <a:rPr lang="ru-RU" sz="1200" b="1"/>
              <a:t> </a:t>
            </a:r>
          </a:p>
        </p:txBody>
      </p:sp>
      <p:sp>
        <p:nvSpPr>
          <p:cNvPr id="5167" name="Line 49"/>
          <p:cNvSpPr>
            <a:spLocks noChangeShapeType="1"/>
          </p:cNvSpPr>
          <p:nvPr/>
        </p:nvSpPr>
        <p:spPr bwMode="auto">
          <a:xfrm flipV="1">
            <a:off x="3276600" y="5876925"/>
            <a:ext cx="43180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8" name="Line 50"/>
          <p:cNvSpPr>
            <a:spLocks noChangeShapeType="1"/>
          </p:cNvSpPr>
          <p:nvPr/>
        </p:nvSpPr>
        <p:spPr bwMode="auto">
          <a:xfrm>
            <a:off x="3276600" y="6021388"/>
            <a:ext cx="431800" cy="71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9" name="Text Box 51"/>
          <p:cNvSpPr txBox="1">
            <a:spLocks noChangeArrowheads="1"/>
          </p:cNvSpPr>
          <p:nvPr/>
        </p:nvSpPr>
        <p:spPr bwMode="auto">
          <a:xfrm>
            <a:off x="1979613" y="6394450"/>
            <a:ext cx="6921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внеочередные по направлению работодателя в случаях, предусмотр. ТК РФ, иными ФЗ</a:t>
            </a:r>
          </a:p>
        </p:txBody>
      </p:sp>
      <p:sp>
        <p:nvSpPr>
          <p:cNvPr id="5170" name="Line 52"/>
          <p:cNvSpPr>
            <a:spLocks noChangeShapeType="1"/>
          </p:cNvSpPr>
          <p:nvPr/>
        </p:nvSpPr>
        <p:spPr bwMode="auto">
          <a:xfrm>
            <a:off x="1908175" y="6524625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1" name="Text Box 53"/>
          <p:cNvSpPr txBox="1">
            <a:spLocks noChangeArrowheads="1"/>
          </p:cNvSpPr>
          <p:nvPr/>
        </p:nvSpPr>
        <p:spPr bwMode="auto">
          <a:xfrm>
            <a:off x="4356100" y="64008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200" b="1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3276600" y="6021388"/>
            <a:ext cx="4318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" name="Управляющая кнопка: возврат 52">
            <a:hlinkClick r:id="rId2" action="ppaction://hlinksldjump" highlightClick="1"/>
          </p:cNvPr>
          <p:cNvSpPr/>
          <p:nvPr/>
        </p:nvSpPr>
        <p:spPr>
          <a:xfrm>
            <a:off x="8715404" y="6072206"/>
            <a:ext cx="285752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38163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3300"/>
                </a:solidFill>
              </a:rPr>
              <a:t>Пост</a:t>
            </a:r>
            <a:r>
              <a:rPr lang="en-US" sz="1400" b="1">
                <a:solidFill>
                  <a:srgbClr val="FF3300"/>
                </a:solidFill>
              </a:rPr>
              <a:t>.</a:t>
            </a:r>
            <a:r>
              <a:rPr lang="ru-RU" sz="1400" b="1">
                <a:solidFill>
                  <a:srgbClr val="FF3300"/>
                </a:solidFill>
              </a:rPr>
              <a:t>Правительства РФ</a:t>
            </a:r>
          </a:p>
          <a:p>
            <a:pPr algn="ctr"/>
            <a:r>
              <a:rPr lang="ru-RU" sz="1400" b="1">
                <a:solidFill>
                  <a:srgbClr val="FF3300"/>
                </a:solidFill>
              </a:rPr>
              <a:t>от 27.12.2010 № 1160</a:t>
            </a:r>
          </a:p>
          <a:p>
            <a:pPr algn="ctr"/>
            <a:r>
              <a:rPr lang="en-US" sz="1400" b="1">
                <a:solidFill>
                  <a:schemeClr val="accent2"/>
                </a:solidFill>
              </a:rPr>
              <a:t>“</a:t>
            </a:r>
            <a:r>
              <a:rPr lang="ru-RU" sz="1400" b="1">
                <a:solidFill>
                  <a:schemeClr val="accent2"/>
                </a:solidFill>
              </a:rPr>
              <a:t>Положение о разработке, утверждении </a:t>
            </a:r>
          </a:p>
          <a:p>
            <a:pPr algn="ctr"/>
            <a:r>
              <a:rPr lang="ru-RU" sz="1400" b="1">
                <a:solidFill>
                  <a:schemeClr val="accent2"/>
                </a:solidFill>
              </a:rPr>
              <a:t>и изменении нормативных правовых актов, содержащих государственные нормативные требования охраны труда</a:t>
            </a:r>
            <a:r>
              <a:rPr lang="en-US" sz="1400" b="1">
                <a:solidFill>
                  <a:schemeClr val="accent2"/>
                </a:solidFill>
              </a:rPr>
              <a:t>”</a:t>
            </a:r>
            <a:endParaRPr lang="ru-RU" sz="1400" b="1">
              <a:solidFill>
                <a:schemeClr val="accent2"/>
              </a:solidFill>
            </a:endParaRPr>
          </a:p>
          <a:p>
            <a:pPr algn="ctr"/>
            <a:endParaRPr lang="ru-RU" sz="1400">
              <a:solidFill>
                <a:schemeClr val="accent2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854575" y="762000"/>
            <a:ext cx="147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chemeClr val="accent2"/>
                </a:solidFill>
              </a:rPr>
              <a:t>ОТРАСЛЕВЫЕ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97400" y="1196975"/>
            <a:ext cx="2038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/>
              <a:t>разрабатываются</a:t>
            </a:r>
          </a:p>
          <a:p>
            <a:pPr algn="ctr"/>
            <a:r>
              <a:rPr lang="ru-RU" sz="1200" b="1"/>
              <a:t>и утверждаются</a:t>
            </a:r>
          </a:p>
          <a:p>
            <a:pPr algn="ctr"/>
            <a:r>
              <a:rPr lang="ru-RU" sz="1200" b="1"/>
              <a:t>ФОИВ по согл</a:t>
            </a:r>
            <a:r>
              <a:rPr lang="en-US" sz="1200" b="1"/>
              <a:t>.</a:t>
            </a:r>
          </a:p>
          <a:p>
            <a:pPr algn="ctr"/>
            <a:r>
              <a:rPr lang="en-US" sz="1200" b="1"/>
              <a:t>c </a:t>
            </a:r>
            <a:r>
              <a:rPr lang="ru-RU" sz="1200" b="1"/>
              <a:t>Минздравсоцразвития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27088" y="2276475"/>
            <a:ext cx="2376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CC00"/>
                </a:solidFill>
              </a:rPr>
              <a:t>МЕЖОТРАСЛЕВЫЕ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6875" y="3933825"/>
            <a:ext cx="2303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Минздравсоцразвития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43600" y="38100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400" b="1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14850" y="3976688"/>
            <a:ext cx="2160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Минздравсоцразвития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68313" y="260350"/>
            <a:ext cx="3887787" cy="16557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3850" y="4797425"/>
            <a:ext cx="2303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CC00"/>
                </a:solidFill>
              </a:rPr>
              <a:t>ПОТ  РМ        ТИ РМ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132138" y="4797425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CC00"/>
                </a:solidFill>
              </a:rPr>
              <a:t>ГОСТ Р ССБТ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16463" y="4797425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CC00"/>
                </a:solidFill>
              </a:rPr>
              <a:t>C</a:t>
            </a:r>
            <a:r>
              <a:rPr lang="ru-RU" sz="1600" b="1">
                <a:solidFill>
                  <a:srgbClr val="00CC00"/>
                </a:solidFill>
              </a:rPr>
              <a:t>П</a:t>
            </a:r>
            <a:r>
              <a:rPr lang="en-US" sz="1600" b="1">
                <a:solidFill>
                  <a:srgbClr val="00CC00"/>
                </a:solidFill>
              </a:rPr>
              <a:t>,</a:t>
            </a:r>
            <a:r>
              <a:rPr lang="ru-RU" sz="1600" b="1">
                <a:solidFill>
                  <a:srgbClr val="00CC00"/>
                </a:solidFill>
              </a:rPr>
              <a:t> СН</a:t>
            </a:r>
            <a:r>
              <a:rPr lang="en-US" sz="1600" b="1">
                <a:solidFill>
                  <a:srgbClr val="00CC00"/>
                </a:solidFill>
              </a:rPr>
              <a:t>,</a:t>
            </a:r>
            <a:r>
              <a:rPr lang="ru-RU" sz="1600" b="1">
                <a:solidFill>
                  <a:srgbClr val="00CC00"/>
                </a:solidFill>
              </a:rPr>
              <a:t> ГН</a:t>
            </a:r>
            <a:r>
              <a:rPr lang="en-US" sz="1600" b="1">
                <a:solidFill>
                  <a:srgbClr val="00CC00"/>
                </a:solidFill>
              </a:rPr>
              <a:t>,</a:t>
            </a:r>
            <a:r>
              <a:rPr lang="ru-RU" sz="1600" b="1">
                <a:solidFill>
                  <a:srgbClr val="00CC00"/>
                </a:solidFill>
              </a:rPr>
              <a:t> </a:t>
            </a:r>
            <a:r>
              <a:rPr lang="en-US" sz="1600" b="1">
                <a:solidFill>
                  <a:srgbClr val="00CC00"/>
                </a:solidFill>
              </a:rPr>
              <a:t>C</a:t>
            </a:r>
            <a:r>
              <a:rPr lang="ru-RU" sz="1600" b="1">
                <a:solidFill>
                  <a:srgbClr val="00CC00"/>
                </a:solidFill>
              </a:rPr>
              <a:t>ан ПиН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716463" y="685800"/>
            <a:ext cx="1800225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95288" y="3860800"/>
            <a:ext cx="2232025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771775" y="3860800"/>
            <a:ext cx="1512888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572000" y="3860800"/>
            <a:ext cx="2016125" cy="576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089525" y="270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643438" y="3141663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утв.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555875" y="5157788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    по согласованию с Минздравсоцразвития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212013" y="212725"/>
            <a:ext cx="1020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chemeClr val="accent2"/>
                </a:solidFill>
              </a:rPr>
              <a:t>ПОТ Р</a:t>
            </a:r>
            <a:r>
              <a:rPr lang="en-US" sz="1600" b="1">
                <a:solidFill>
                  <a:schemeClr val="accent2"/>
                </a:solidFill>
              </a:rPr>
              <a:t> </a:t>
            </a:r>
            <a:r>
              <a:rPr lang="ru-RU" sz="1600" b="1">
                <a:solidFill>
                  <a:schemeClr val="accent2"/>
                </a:solidFill>
              </a:rPr>
              <a:t>О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7308850" y="1241425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chemeClr val="accent2"/>
                </a:solidFill>
              </a:rPr>
              <a:t>Т И</a:t>
            </a:r>
            <a:r>
              <a:rPr lang="en-US" sz="1600" b="1">
                <a:solidFill>
                  <a:schemeClr val="accent2"/>
                </a:solidFill>
              </a:rPr>
              <a:t> </a:t>
            </a:r>
            <a:r>
              <a:rPr lang="ru-RU" sz="1600" b="1">
                <a:solidFill>
                  <a:schemeClr val="accent2"/>
                </a:solidFill>
              </a:rPr>
              <a:t> Р</a:t>
            </a:r>
            <a:r>
              <a:rPr lang="en-US" sz="1600" b="1">
                <a:solidFill>
                  <a:schemeClr val="accent2"/>
                </a:solidFill>
              </a:rPr>
              <a:t> </a:t>
            </a:r>
            <a:r>
              <a:rPr lang="ru-RU" sz="1600" b="1">
                <a:solidFill>
                  <a:schemeClr val="accent2"/>
                </a:solidFill>
              </a:rPr>
              <a:t>О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6516688" y="549275"/>
            <a:ext cx="719137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6516688" y="1052513"/>
            <a:ext cx="719137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3708400" y="44370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 flipV="1">
            <a:off x="5292725" y="44370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611188" y="2205038"/>
            <a:ext cx="2592387" cy="5032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195513" y="19161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356100" y="908050"/>
            <a:ext cx="360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042988" y="3068638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утв</a:t>
            </a:r>
            <a:r>
              <a:rPr lang="en-US" sz="1400"/>
              <a:t>.</a:t>
            </a:r>
            <a:endParaRPr lang="ru-RU" sz="1400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H="1" flipV="1">
            <a:off x="2843213" y="3429000"/>
            <a:ext cx="144462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 flipV="1">
            <a:off x="5076825" y="3429000"/>
            <a:ext cx="12239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3203575" y="2708275"/>
            <a:ext cx="151130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1258888" y="3357563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 flipV="1">
            <a:off x="1258888" y="2708275"/>
            <a:ext cx="0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2843213" y="3886200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Росстандарт</a:t>
            </a:r>
            <a:r>
              <a:rPr lang="en-US" sz="1400"/>
              <a:t>,</a:t>
            </a:r>
          </a:p>
          <a:p>
            <a:pPr algn="ctr"/>
            <a:r>
              <a:rPr lang="ru-RU" sz="1400"/>
              <a:t>Росстрой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/>
        </p:nvGraphicFramePr>
        <p:xfrm>
          <a:off x="2627313" y="3141663"/>
          <a:ext cx="576262" cy="304800"/>
        </p:xfrm>
        <a:graphic>
          <a:graphicData uri="http://schemas.openxmlformats.org/drawingml/2006/table">
            <a:tbl>
              <a:tblPr/>
              <a:tblGrid>
                <a:gridCol w="576262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4" name="Group 42"/>
          <p:cNvGraphicFramePr>
            <a:graphicFrameLocks noGrp="1"/>
          </p:cNvGraphicFramePr>
          <p:nvPr/>
        </p:nvGraphicFramePr>
        <p:xfrm>
          <a:off x="7740650" y="2492375"/>
          <a:ext cx="647700" cy="518160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40" name="Group 48"/>
          <p:cNvGraphicFramePr>
            <a:graphicFrameLocks noGrp="1"/>
          </p:cNvGraphicFramePr>
          <p:nvPr/>
        </p:nvGraphicFramePr>
        <p:xfrm>
          <a:off x="2555875" y="2708275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7" name="Line 55"/>
          <p:cNvSpPr>
            <a:spLocks noChangeShapeType="1"/>
          </p:cNvSpPr>
          <p:nvPr/>
        </p:nvSpPr>
        <p:spPr bwMode="auto">
          <a:xfrm flipH="1" flipV="1">
            <a:off x="1476375" y="4437063"/>
            <a:ext cx="43180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8" name="Line 56"/>
          <p:cNvSpPr>
            <a:spLocks noChangeShapeType="1"/>
          </p:cNvSpPr>
          <p:nvPr/>
        </p:nvSpPr>
        <p:spPr bwMode="auto">
          <a:xfrm flipV="1">
            <a:off x="827088" y="4437063"/>
            <a:ext cx="43180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89" name="Picture 84" descr="Картинка 388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5157788"/>
            <a:ext cx="1295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0" name="Picture 88" descr="i?id=40146031-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5300663"/>
            <a:ext cx="10191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1" name="Picture 90" descr="Картинка 15 из 205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2060575"/>
            <a:ext cx="18669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2" name="Picture 96" descr="i?id=190056320-17-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5229225"/>
            <a:ext cx="8477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3" name="Picture 98" descr="i?id=58555952-23-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25" y="5229225"/>
            <a:ext cx="9620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741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Санитарно-эпидемиологические требования к устройству, содержанию и организации режима работы в </a:t>
            </a:r>
            <a:r>
              <a:rPr lang="ru-RU" sz="2400" b="1">
                <a:solidFill>
                  <a:schemeClr val="accent2"/>
                </a:solidFill>
              </a:rPr>
              <a:t>дошкольных организациях</a:t>
            </a:r>
            <a:r>
              <a:rPr lang="ru-RU" sz="2400" b="1"/>
              <a:t> – </a:t>
            </a:r>
            <a:r>
              <a:rPr lang="ru-RU" sz="2400" b="1" i="1">
                <a:solidFill>
                  <a:srgbClr val="A50021"/>
                </a:solidFill>
              </a:rPr>
              <a:t>СанПиН 2.4.1.2660-10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827088" y="620713"/>
            <a:ext cx="7561262" cy="17272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900113" y="2781300"/>
            <a:ext cx="7488237" cy="175418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Санитарно-эпидемиологические требования к условиям и организации обучения в </a:t>
            </a:r>
            <a:r>
              <a:rPr lang="ru-RU" sz="2400" b="1">
                <a:solidFill>
                  <a:schemeClr val="accent2"/>
                </a:solidFill>
              </a:rPr>
              <a:t>общеобразовательных учреждениях –</a:t>
            </a:r>
            <a:r>
              <a:rPr lang="ru-RU" sz="2400" b="1"/>
              <a:t>  </a:t>
            </a:r>
          </a:p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A50021"/>
                </a:solidFill>
              </a:rPr>
              <a:t>СанПиН 2.4.2.2821-10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71550" y="4868863"/>
            <a:ext cx="7416800" cy="1754187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/>
              <a:t>Санитарно-эпидемиологические требования к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учреждениям дополнительного образования детей </a:t>
            </a:r>
            <a:r>
              <a:rPr lang="ru-RU" sz="2400" b="1" dirty="0"/>
              <a:t>(внешкольные учреждения) -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 err="1">
                <a:solidFill>
                  <a:srgbClr val="A50021"/>
                </a:solidFill>
              </a:rPr>
              <a:t>СанПиН</a:t>
            </a:r>
            <a:r>
              <a:rPr lang="ru-RU" sz="2400" b="1" i="1" dirty="0">
                <a:solidFill>
                  <a:srgbClr val="A50021"/>
                </a:solidFill>
              </a:rPr>
              <a:t> </a:t>
            </a:r>
            <a:r>
              <a:rPr lang="ru-RU" sz="2400" b="1" i="1" dirty="0" smtClean="0">
                <a:solidFill>
                  <a:srgbClr val="A50021"/>
                </a:solidFill>
              </a:rPr>
              <a:t>2.4.4.3172-14</a:t>
            </a:r>
            <a:endParaRPr lang="ru-RU" sz="2400" b="1" i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smtClean="0">
                <a:solidFill>
                  <a:srgbClr val="A50021"/>
                </a:solidFill>
              </a:rPr>
              <a:t>ОБРАТИТЕ ВНИМАНИЕ:</a:t>
            </a:r>
            <a:br>
              <a:rPr lang="ru-RU" sz="2800" b="1" smtClean="0">
                <a:solidFill>
                  <a:srgbClr val="A50021"/>
                </a:solidFill>
              </a:rPr>
            </a:br>
            <a:r>
              <a:rPr lang="ru-RU" sz="28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НОВЫЙ ДОКУМЕНТ</a:t>
            </a:r>
          </a:p>
        </p:txBody>
      </p:sp>
      <p:pic>
        <p:nvPicPr>
          <p:cNvPr id="8195" name="Picture 4" descr="i?id=275824969-1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260350"/>
            <a:ext cx="1000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i?id=298021708-20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6"/>
          <p:cNvSpPr>
            <a:spLocks noChangeArrowheads="1"/>
          </p:cNvSpPr>
          <p:nvPr/>
        </p:nvSpPr>
        <p:spPr bwMode="auto">
          <a:xfrm>
            <a:off x="468313" y="1844675"/>
            <a:ext cx="806291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  <a:spcAft>
                <a:spcPct val="25000"/>
              </a:spcAft>
            </a:pPr>
            <a:endParaRPr lang="ru-RU" sz="2000" b="1" i="1"/>
          </a:p>
          <a:p>
            <a:pPr algn="ctr"/>
            <a:r>
              <a:rPr lang="ru-RU" sz="2400" b="1">
                <a:solidFill>
                  <a:srgbClr val="C00000"/>
                </a:solidFill>
              </a:rPr>
              <a:t>СП 2.5.3157-14 </a:t>
            </a:r>
            <a:r>
              <a:rPr lang="ru-RU" sz="2400" b="1"/>
              <a:t>"Санитарно-эпидемиологические требования к перевозке железнодорожным транспортом организованных групп детей»,</a:t>
            </a:r>
          </a:p>
          <a:p>
            <a:pPr algn="ctr"/>
            <a:r>
              <a:rPr lang="ru-RU" sz="2400" b="1" i="1"/>
              <a:t>утв. постановлением </a:t>
            </a:r>
          </a:p>
          <a:p>
            <a:pPr algn="ctr"/>
            <a:r>
              <a:rPr lang="ru-RU" sz="2400" b="1" i="1"/>
              <a:t>Главного государственного санитарного врача РФ от 21.01.2014 N 3 </a:t>
            </a:r>
          </a:p>
          <a:p>
            <a:pPr algn="ctr"/>
            <a:endParaRPr lang="ru-RU" sz="2000" b="1" i="1"/>
          </a:p>
          <a:p>
            <a:pPr algn="ctr"/>
            <a:r>
              <a:rPr lang="ru-RU" sz="2000" b="1" i="1"/>
              <a:t>Опубликовано 02 апреля 2014 г. в «РГ»</a:t>
            </a:r>
          </a:p>
          <a:p>
            <a:pPr algn="ctr"/>
            <a:r>
              <a:rPr lang="ru-RU" sz="2000" b="1" i="1"/>
              <a:t>Начало действия документа:  13 апреля 2014 г.</a:t>
            </a:r>
          </a:p>
          <a:p>
            <a:pPr algn="ctr">
              <a:spcBef>
                <a:spcPts val="300"/>
              </a:spcBef>
              <a:spcAft>
                <a:spcPct val="25000"/>
              </a:spcAft>
            </a:pPr>
            <a:endParaRPr lang="ru-RU" sz="2000" b="1" i="1"/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1989138"/>
            <a:ext cx="7921625" cy="374332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9" name="Picture 5" descr="i?id=263450898-1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9375" y="5589588"/>
            <a:ext cx="14097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2525" y="476250"/>
            <a:ext cx="7451725" cy="1008063"/>
          </a:xfrm>
          <a:gradFill rotWithShape="0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НОРМАТИВНО-ПРАВОВАЯ ОСНОВА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ОРГАНИЗАЦИИ РАБОТЫ СЛУЖБЫ ОХРАНЫ ТРУДА</a:t>
            </a:r>
            <a:endParaRPr lang="ru-RU" sz="18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4213" y="2781300"/>
            <a:ext cx="7994650" cy="8921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Рекомендации по организации работы службы охраны труда в организации</a:t>
            </a:r>
            <a:r>
              <a:rPr lang="ru-RU" b="1" dirty="0"/>
              <a:t>. </a:t>
            </a:r>
            <a:r>
              <a:rPr lang="ru-RU" sz="1600" b="1" i="1" dirty="0"/>
              <a:t>Утв. пост. Минтруда России от 8 февраля 2000 г. № 14     </a:t>
            </a:r>
            <a:r>
              <a:rPr lang="ru-RU" sz="1600" b="1" i="1" dirty="0">
                <a:solidFill>
                  <a:srgbClr val="C00000"/>
                </a:solidFill>
              </a:rPr>
              <a:t>(в ред. приказа Минтруда России от 12.02.2014 № 96)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84213" y="3933825"/>
            <a:ext cx="7996237" cy="11382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Межотраслевые нормативы численности работников службы охраны труда в организациях</a:t>
            </a:r>
            <a:r>
              <a:rPr lang="ru-RU" b="1"/>
              <a:t>. </a:t>
            </a:r>
          </a:p>
          <a:p>
            <a:r>
              <a:rPr lang="ru-RU" sz="1600" b="1" i="1"/>
              <a:t>Утв. пост. Минтруда России от 22 января 2001 г. №</a:t>
            </a:r>
            <a:r>
              <a:rPr lang="ru-RU" sz="1600" i="1"/>
              <a:t> </a:t>
            </a:r>
            <a:r>
              <a:rPr lang="ru-RU" sz="1600" b="1" i="1"/>
              <a:t>10</a:t>
            </a:r>
            <a:r>
              <a:rPr lang="ru-RU" sz="1600" b="1" i="1">
                <a:solidFill>
                  <a:srgbClr val="C00000"/>
                </a:solidFill>
              </a:rPr>
              <a:t>                                       (в ред. приказа Минтруда России от 12.02.2014 № 96)</a:t>
            </a:r>
            <a:endParaRPr lang="ru-RU" sz="1600" b="1" i="1"/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684213" y="1917700"/>
            <a:ext cx="7991475" cy="5032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Трудовой кодекс РФ: ст. 217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684213" y="5373688"/>
            <a:ext cx="7993062" cy="8636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chemeClr val="accent2"/>
                </a:solidFill>
              </a:rPr>
              <a:t>Рекомендации по организации работы кабинета охраны труда </a:t>
            </a:r>
          </a:p>
          <a:p>
            <a:r>
              <a:rPr lang="ru-RU" b="1">
                <a:solidFill>
                  <a:schemeClr val="accent2"/>
                </a:solidFill>
              </a:rPr>
              <a:t>и уголка охраны труда. </a:t>
            </a:r>
          </a:p>
          <a:p>
            <a:r>
              <a:rPr lang="ru-RU" sz="1600" b="1" i="1"/>
              <a:t>Утв. пост. Минтруда России от 17 января 2001 г. № 7</a:t>
            </a:r>
          </a:p>
        </p:txBody>
      </p:sp>
      <p:pic>
        <p:nvPicPr>
          <p:cNvPr id="19463" name="Picture 9" descr="Картинка 36 из 83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14414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0" descr="Картинка 36 из 83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14414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1" descr="i?id=31778331-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661025"/>
            <a:ext cx="13144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231775"/>
            <a:ext cx="79216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/>
              <a:t>ст. 217. </a:t>
            </a:r>
            <a:r>
              <a:rPr lang="ru-RU" sz="2200" b="1">
                <a:solidFill>
                  <a:srgbClr val="FF0000"/>
                </a:solidFill>
              </a:rPr>
              <a:t>Служба охраны труда в организации</a:t>
            </a:r>
            <a:r>
              <a:rPr lang="ru-RU" sz="2200" b="1"/>
              <a:t>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825" y="260350"/>
            <a:ext cx="79216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9113" y="1073150"/>
            <a:ext cx="1298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Работодатель</a:t>
            </a:r>
            <a:r>
              <a:rPr lang="ru-RU" sz="1200" b="1"/>
              <a:t>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5288" y="981075"/>
            <a:ext cx="1512887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32000" y="1001713"/>
            <a:ext cx="5953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цель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908175" y="126841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700338" y="1125538"/>
            <a:ext cx="12017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обеспечение 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700338" y="836613"/>
            <a:ext cx="5472112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192588" y="857250"/>
            <a:ext cx="3175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соблюдения </a:t>
            </a:r>
            <a:r>
              <a:rPr lang="ru-RU" sz="1200" b="1" u="sng"/>
              <a:t>требований охраны труда</a:t>
            </a:r>
          </a:p>
          <a:p>
            <a:endParaRPr lang="ru-RU" sz="1200" b="1"/>
          </a:p>
          <a:p>
            <a:r>
              <a:rPr lang="ru-RU" sz="1200" b="1"/>
              <a:t>контроля за выполнением 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79838" y="981075"/>
            <a:ext cx="504825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779838" y="1268413"/>
            <a:ext cx="4318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372225" y="134143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7019925" y="105251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47675" y="1720850"/>
            <a:ext cx="16954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solidFill>
                  <a:srgbClr val="0000FF"/>
                </a:solidFill>
              </a:rPr>
              <a:t>осуществляющий 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производственную </a:t>
            </a:r>
          </a:p>
          <a:p>
            <a:pPr algn="ctr"/>
            <a:r>
              <a:rPr lang="ru-RU" sz="1200" b="1">
                <a:solidFill>
                  <a:srgbClr val="0000FF"/>
                </a:solidFill>
              </a:rPr>
              <a:t>деятельность</a:t>
            </a:r>
            <a:r>
              <a:rPr lang="ru-RU" sz="1200" b="1" baseline="30000"/>
              <a:t>*</a:t>
            </a:r>
            <a:r>
              <a:rPr lang="ru-RU" sz="1200" b="1"/>
              <a:t> 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95288" y="1700213"/>
            <a:ext cx="1728787" cy="649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1116013" y="14128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76238" y="2586038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с численностью</a:t>
            </a:r>
          </a:p>
          <a:p>
            <a:r>
              <a:rPr lang="ru-RU" sz="1200" b="1">
                <a:solidFill>
                  <a:srgbClr val="FF0000"/>
                </a:solidFill>
              </a:rPr>
              <a:t>     работников</a:t>
            </a:r>
            <a:r>
              <a:rPr lang="ru-RU" sz="1200" b="1" baseline="30000">
                <a:solidFill>
                  <a:srgbClr val="FF0000"/>
                </a:solidFill>
              </a:rPr>
              <a:t>**</a:t>
            </a:r>
            <a:endParaRPr lang="ru-RU" sz="1200" b="1">
              <a:solidFill>
                <a:srgbClr val="FF0000"/>
              </a:solidFill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95288" y="2492375"/>
            <a:ext cx="1512887" cy="576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116013" y="234950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908175" y="2492375"/>
            <a:ext cx="150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rgbClr val="FF0000"/>
                </a:solidFill>
              </a:rPr>
              <a:t>более 50 человек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1042988" y="3933825"/>
            <a:ext cx="2665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779838" y="1773238"/>
            <a:ext cx="1584325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  </a:t>
            </a:r>
            <a:r>
              <a:rPr lang="ru-RU" sz="1200" b="1">
                <a:solidFill>
                  <a:srgbClr val="FF0000"/>
                </a:solidFill>
              </a:rPr>
              <a:t>создает службу </a:t>
            </a:r>
            <a:endParaRPr lang="en-US" sz="1200" b="1">
              <a:solidFill>
                <a:srgbClr val="FF0000"/>
              </a:solidFill>
            </a:endParaRPr>
          </a:p>
          <a:p>
            <a:r>
              <a:rPr lang="ru-RU" sz="1200" b="1">
                <a:solidFill>
                  <a:srgbClr val="FF0000"/>
                </a:solidFill>
              </a:rPr>
              <a:t>  охраны труда</a:t>
            </a:r>
          </a:p>
          <a:p>
            <a:endParaRPr lang="ru-RU" sz="1200" b="1">
              <a:solidFill>
                <a:srgbClr val="FF0000"/>
              </a:solidFill>
            </a:endParaRPr>
          </a:p>
          <a:p>
            <a:r>
              <a:rPr lang="en-US" sz="1200" b="1">
                <a:solidFill>
                  <a:srgbClr val="FF0000"/>
                </a:solidFill>
              </a:rPr>
              <a:t>      </a:t>
            </a:r>
            <a:r>
              <a:rPr lang="ru-RU" sz="1200" b="1">
                <a:solidFill>
                  <a:srgbClr val="FF0000"/>
                </a:solidFill>
              </a:rPr>
              <a:t>    </a:t>
            </a:r>
            <a:r>
              <a:rPr lang="ru-RU" sz="1200" b="1"/>
              <a:t>или</a:t>
            </a:r>
          </a:p>
          <a:p>
            <a:endParaRPr lang="ru-RU" sz="1200" b="1">
              <a:solidFill>
                <a:srgbClr val="FF0000"/>
              </a:solidFill>
            </a:endParaRPr>
          </a:p>
          <a:p>
            <a:pPr algn="ctr"/>
            <a:r>
              <a:rPr lang="ru-RU" sz="1200" b="1">
                <a:solidFill>
                  <a:srgbClr val="FF0000"/>
                </a:solidFill>
              </a:rPr>
              <a:t>вводит должность </a:t>
            </a:r>
            <a:endParaRPr lang="en-US" sz="1200" b="1">
              <a:solidFill>
                <a:srgbClr val="FF0000"/>
              </a:solidFill>
            </a:endParaRPr>
          </a:p>
          <a:p>
            <a:pPr algn="ctr"/>
            <a:r>
              <a:rPr lang="ru-RU" sz="1200" b="1">
                <a:solidFill>
                  <a:srgbClr val="FF0000"/>
                </a:solidFill>
              </a:rPr>
              <a:t>специалиста</a:t>
            </a:r>
          </a:p>
          <a:p>
            <a:pPr algn="ctr"/>
            <a:r>
              <a:rPr lang="ru-RU" sz="1200" b="1">
                <a:solidFill>
                  <a:srgbClr val="FF0000"/>
                </a:solidFill>
              </a:rPr>
              <a:t>по охране труда</a:t>
            </a:r>
            <a:r>
              <a:rPr lang="ru-RU" sz="1200" b="1" baseline="30000"/>
              <a:t>***</a:t>
            </a:r>
            <a:endParaRPr lang="ru-RU" sz="1200" b="1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348038" y="2133600"/>
            <a:ext cx="0" cy="1081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779838" y="1773238"/>
            <a:ext cx="1439862" cy="5762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3635375" y="2708275"/>
            <a:ext cx="1727200" cy="7921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3348038" y="21336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3348038" y="32131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476375" y="3716338"/>
            <a:ext cx="2087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не более 50 человек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635375" y="3789363"/>
            <a:ext cx="2665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принимает решение  о </a:t>
            </a: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>
            <a:off x="1042988" y="3068638"/>
            <a:ext cx="0" cy="865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3708400" y="3789363"/>
            <a:ext cx="2376488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1908175" y="2781300"/>
            <a:ext cx="1439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5795963" y="2133600"/>
            <a:ext cx="0" cy="172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5364163" y="306863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H="1">
            <a:off x="5219700" y="2133600"/>
            <a:ext cx="576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17" name="AutoShape 37"/>
          <p:cNvSpPr>
            <a:spLocks/>
          </p:cNvSpPr>
          <p:nvPr/>
        </p:nvSpPr>
        <p:spPr bwMode="auto">
          <a:xfrm>
            <a:off x="6227763" y="1773238"/>
            <a:ext cx="358775" cy="2303462"/>
          </a:xfrm>
          <a:prstGeom prst="rightBrace">
            <a:avLst>
              <a:gd name="adj1" fmla="val 5350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3708400" y="4005263"/>
            <a:ext cx="231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с учетом специфики своей</a:t>
            </a:r>
          </a:p>
          <a:p>
            <a:r>
              <a:rPr lang="ru-RU" sz="1200" b="1"/>
              <a:t>производств. деятельности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>
            <a:off x="7380288" y="162877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H="1">
            <a:off x="6588125" y="292417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250825" y="4941888"/>
            <a:ext cx="8261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 baseline="30000"/>
              <a:t>* </a:t>
            </a:r>
            <a:r>
              <a:rPr lang="ru-RU" sz="1200" b="1">
                <a:solidFill>
                  <a:srgbClr val="0000FF"/>
                </a:solidFill>
              </a:rPr>
              <a:t>Производственная  деятельность – совокупность</a:t>
            </a:r>
            <a:r>
              <a:rPr lang="en-US" sz="1200" b="1">
                <a:solidFill>
                  <a:srgbClr val="0000FF"/>
                </a:solidFill>
              </a:rPr>
              <a:t>  </a:t>
            </a:r>
            <a:r>
              <a:rPr lang="ru-RU" sz="1200" b="1">
                <a:solidFill>
                  <a:srgbClr val="0000FF"/>
                </a:solidFill>
              </a:rPr>
              <a:t>  действий  работников с применением средств труда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4284663" y="4941888"/>
            <a:ext cx="865187" cy="287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3059113" y="4437063"/>
            <a:ext cx="5175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0000FF"/>
                </a:solidFill>
              </a:rPr>
              <a:t>необходимых для превращения ресурсов в готовую продукцию </a:t>
            </a:r>
            <a:r>
              <a:rPr lang="ru-RU" sz="1200" b="1" baseline="30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3132138" y="4652963"/>
            <a:ext cx="5111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4643438" y="46529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468313" y="5157788"/>
            <a:ext cx="13160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/>
              <a:t>(ст.</a:t>
            </a:r>
            <a:r>
              <a:rPr lang="ru-RU" sz="1200" b="1" baseline="30000"/>
              <a:t>.</a:t>
            </a:r>
            <a:r>
              <a:rPr lang="ru-RU" sz="1200" b="1"/>
              <a:t> 209 ТК РФ)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4859338" y="5300663"/>
            <a:ext cx="1720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0000FF"/>
                </a:solidFill>
              </a:rPr>
              <a:t>включающих в себя</a:t>
            </a:r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4500563" y="5516563"/>
            <a:ext cx="4032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4716463" y="5229225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067175" y="5734050"/>
            <a:ext cx="5056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rgbClr val="0000FF"/>
                </a:solidFill>
              </a:rPr>
              <a:t>производство</a:t>
            </a:r>
            <a:r>
              <a:rPr lang="ru-RU" sz="1200" b="1"/>
              <a:t>     </a:t>
            </a:r>
            <a:r>
              <a:rPr lang="ru-RU" sz="1200" b="1">
                <a:solidFill>
                  <a:srgbClr val="0000FF"/>
                </a:solidFill>
              </a:rPr>
              <a:t>переработку</a:t>
            </a:r>
            <a:r>
              <a:rPr lang="ru-RU" sz="1200" b="1"/>
              <a:t>       </a:t>
            </a:r>
            <a:r>
              <a:rPr lang="ru-RU" sz="1200" b="1">
                <a:solidFill>
                  <a:srgbClr val="0000FF"/>
                </a:solidFill>
              </a:rPr>
              <a:t>строительство</a:t>
            </a:r>
            <a:r>
              <a:rPr lang="ru-RU" sz="1200" b="1"/>
              <a:t>      </a:t>
            </a:r>
            <a:r>
              <a:rPr lang="ru-RU" sz="1200" b="1">
                <a:solidFill>
                  <a:srgbClr val="0000FF"/>
                </a:solidFill>
              </a:rPr>
              <a:t>оказание</a:t>
            </a:r>
          </a:p>
          <a:p>
            <a:r>
              <a:rPr lang="ru-RU" sz="1200" b="1">
                <a:solidFill>
                  <a:srgbClr val="0000FF"/>
                </a:solidFill>
              </a:rPr>
              <a:t>                                                                                           различных</a:t>
            </a:r>
          </a:p>
          <a:p>
            <a:r>
              <a:rPr lang="ru-RU" sz="1200" b="1">
                <a:solidFill>
                  <a:srgbClr val="0000FF"/>
                </a:solidFill>
              </a:rPr>
              <a:t>  различных видов сырья                                            видов услуг</a:t>
            </a:r>
            <a:r>
              <a:rPr lang="ru-RU" sz="1200" b="1"/>
              <a:t>  </a:t>
            </a:r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4500563" y="55165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5940425" y="55165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7164388" y="55165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8532813" y="55165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4500563" y="594995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5940425" y="5949950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7" name="Text Box 57"/>
          <p:cNvSpPr txBox="1">
            <a:spLocks noChangeArrowheads="1"/>
          </p:cNvSpPr>
          <p:nvPr/>
        </p:nvSpPr>
        <p:spPr bwMode="auto">
          <a:xfrm>
            <a:off x="179388" y="5578475"/>
            <a:ext cx="635793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/>
              <a:t>**</a:t>
            </a:r>
            <a:r>
              <a:rPr lang="ru-RU" sz="1200" b="1" baseline="30000"/>
              <a:t> </a:t>
            </a:r>
            <a:r>
              <a:rPr lang="ru-RU" sz="1200" b="1"/>
              <a:t>Среднесписочная численность работников</a:t>
            </a:r>
          </a:p>
          <a:p>
            <a:r>
              <a:rPr lang="ru-RU" sz="1200" b="1"/>
              <a:t>     за отчетный период</a:t>
            </a:r>
          </a:p>
          <a:p>
            <a:pPr>
              <a:lnSpc>
                <a:spcPct val="50000"/>
              </a:lnSpc>
            </a:pPr>
            <a:endParaRPr lang="ru-RU" sz="1200" b="1"/>
          </a:p>
          <a:p>
            <a:r>
              <a:rPr lang="ru-RU" sz="1200" b="1" baseline="30000"/>
              <a:t>***</a:t>
            </a:r>
            <a:r>
              <a:rPr lang="ru-RU" sz="1200" b="1"/>
              <a:t> Должность «Инженер по охране труда»</a:t>
            </a:r>
          </a:p>
          <a:p>
            <a:r>
              <a:rPr lang="ru-RU" sz="1200" b="1"/>
              <a:t>    предусмотрена Общероссийским</a:t>
            </a:r>
          </a:p>
          <a:p>
            <a:r>
              <a:rPr lang="ru-RU" sz="1200" b="1"/>
              <a:t>    классификатором профессий рабочих, </a:t>
            </a:r>
          </a:p>
          <a:p>
            <a:r>
              <a:rPr lang="ru-RU" sz="1200" b="1"/>
              <a:t>    должностей служащих и тарифных разрядов (ОК 016-94), код 22659</a:t>
            </a:r>
            <a:endParaRPr lang="ru-RU" sz="1200" b="1" baseline="30000"/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4140200" y="6092825"/>
            <a:ext cx="2232025" cy="288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41" name="i-main-pic" descr="Картинка 85 из 1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3068638"/>
            <a:ext cx="1657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2" name="Picture 75" descr="i?id=110896159-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1700213"/>
            <a:ext cx="14287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9143</TotalTime>
  <Words>3162</Words>
  <Application>Microsoft Office PowerPoint</Application>
  <PresentationFormat>Экран (4:3)</PresentationFormat>
  <Paragraphs>993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Оформление по умолчанию</vt:lpstr>
      <vt:lpstr>ГБОУ ДППО центр повышения квалификации специалистов  «Информационно-методический центр» Колпинского района  Санкт-Петербурга</vt:lpstr>
      <vt:lpstr>ПРОГРАММА  СЕМИНАРА </vt:lpstr>
      <vt:lpstr>Слайд 3</vt:lpstr>
      <vt:lpstr>Слайд 4</vt:lpstr>
      <vt:lpstr>Слайд 5</vt:lpstr>
      <vt:lpstr>Слайд 6</vt:lpstr>
      <vt:lpstr>ОБРАТИТЕ ВНИМАНИЕ: НОВЫЙ ДОКУМЕНТ</vt:lpstr>
      <vt:lpstr>Слайд 8</vt:lpstr>
      <vt:lpstr>Слайд 9</vt:lpstr>
      <vt:lpstr>Слайд 10</vt:lpstr>
      <vt:lpstr>Ст. 218 ТК РФ. Комитет (комиссия) по охране труда</vt:lpstr>
      <vt:lpstr>Слайд 12</vt:lpstr>
      <vt:lpstr>Слайд 13</vt:lpstr>
      <vt:lpstr>ВВОДНЫЙ ИНСТРУКТАЖ  проходят</vt:lpstr>
      <vt:lpstr>Слайд 15</vt:lpstr>
      <vt:lpstr>СТАЖИРОВКА РАБОЧИХ (п.7.2.4 ГОСТ 12.4.004-90)</vt:lpstr>
      <vt:lpstr>Слайд 17</vt:lpstr>
      <vt:lpstr>НОРМАТИВНО-ПРАВОВАЯ ОСНОВА  ОРГАНИЗАЦИИ  ПРОВЕДЕНИЯ ОБЯЗАТЕЛЬНЫХ МЕДИЦИНСКИХ ОСМОТРОВ РАБОТНИКОВ</vt:lpstr>
      <vt:lpstr>Слайд 19</vt:lpstr>
      <vt:lpstr>ОБРАТИТЕ  ВНИМАНИЕ: НОВЫЙ ДОКУМЕНТ</vt:lpstr>
      <vt:lpstr>Основные организационные причины  несчастных случаев на производстве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Методист ОТ</cp:lastModifiedBy>
  <cp:revision>798</cp:revision>
  <dcterms:created xsi:type="dcterms:W3CDTF">2008-09-08T06:13:57Z</dcterms:created>
  <dcterms:modified xsi:type="dcterms:W3CDTF">2015-02-09T13:11:31Z</dcterms:modified>
</cp:coreProperties>
</file>