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8" r:id="rId5"/>
    <p:sldId id="265" r:id="rId6"/>
    <p:sldId id="257" r:id="rId7"/>
    <p:sldId id="262" r:id="rId8"/>
    <p:sldId id="267" r:id="rId9"/>
    <p:sldId id="268" r:id="rId10"/>
    <p:sldId id="269" r:id="rId11"/>
    <p:sldId id="271" r:id="rId12"/>
    <p:sldId id="272" r:id="rId13"/>
    <p:sldId id="27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430809-0955-47C5-B48D-424CE82D208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7645FC-B312-49D9-969B-0599B5D834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663880" cy="2592287"/>
          </a:xfrm>
        </p:spPr>
        <p:txBody>
          <a:bodyPr>
            <a:noAutofit/>
          </a:bodyPr>
          <a:lstStyle/>
          <a:p>
            <a:r>
              <a:rPr lang="ru-RU" b="1" dirty="0" smtClean="0"/>
              <a:t>БСП со значением перечисления. </a:t>
            </a:r>
            <a:br>
              <a:rPr lang="ru-RU" b="1" dirty="0" smtClean="0"/>
            </a:br>
            <a:r>
              <a:rPr lang="ru-RU" b="1" dirty="0" smtClean="0"/>
              <a:t>Запятая и точка с запятой в БСП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525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45624" cy="10668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 </a:t>
            </a:r>
            <a:r>
              <a:rPr lang="ru-RU" b="1" u="sng" dirty="0" smtClean="0"/>
              <a:t>Закрепление</a:t>
            </a:r>
            <a:r>
              <a:rPr lang="ru-RU" b="1" dirty="0" smtClean="0"/>
              <a:t>: объясните постановку знаков препинания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 smtClean="0"/>
              <a:t>5) Солнце не показывалось четыре дня ураганный ветер перемешивал солёную водяную пыль с потоками проливного дождя.</a:t>
            </a:r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r>
              <a:rPr lang="ru-RU" b="1" dirty="0"/>
              <a:t>6</a:t>
            </a:r>
            <a:r>
              <a:rPr lang="ru-RU" b="1" dirty="0" smtClean="0"/>
              <a:t>) Язык должен быть прост и точен это придаёт ему силу рельефность красочность.</a:t>
            </a:r>
          </a:p>
        </p:txBody>
      </p:sp>
    </p:spTree>
    <p:extLst>
      <p:ext uri="{BB962C8B-B14F-4D97-AF65-F5344CB8AC3E}">
        <p14:creationId xmlns:p14="http://schemas.microsoft.com/office/powerpoint/2010/main" val="389256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Тестовые задания: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325112"/>
          </a:xfrm>
        </p:spPr>
        <p:txBody>
          <a:bodyPr/>
          <a:lstStyle/>
          <a:p>
            <a:pPr marL="109728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1)Укажите бессоюзное сложное предложение</a:t>
            </a:r>
          </a:p>
          <a:p>
            <a:pPr marL="109728" indent="0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r>
              <a:rPr lang="ru-RU" sz="2400" b="1" dirty="0" smtClean="0"/>
              <a:t>А) Это путешествие, я надеюсь, вам понравится.</a:t>
            </a:r>
          </a:p>
          <a:p>
            <a:pPr marL="109728" indent="0">
              <a:buNone/>
            </a:pPr>
            <a:r>
              <a:rPr lang="ru-RU" sz="2400" b="1" dirty="0" smtClean="0"/>
              <a:t>Б) Ночь была тиха и светла, хотя луны не было.</a:t>
            </a:r>
          </a:p>
          <a:p>
            <a:pPr marL="109728" indent="0">
              <a:buNone/>
            </a:pPr>
            <a:r>
              <a:rPr lang="ru-RU" sz="2400" b="1" dirty="0" smtClean="0"/>
              <a:t>В) Нынче жарко, парит, на дворе тепло.</a:t>
            </a:r>
          </a:p>
          <a:p>
            <a:pPr marL="109728" indent="0">
              <a:buNone/>
            </a:pPr>
            <a:r>
              <a:rPr lang="ru-RU" sz="2400" b="1" dirty="0" smtClean="0"/>
              <a:t>Г) Днём жарко, весело, в голубом небе круглятся белые облака.</a:t>
            </a:r>
          </a:p>
        </p:txBody>
      </p:sp>
    </p:spTree>
    <p:extLst>
      <p:ext uri="{BB962C8B-B14F-4D97-AF65-F5344CB8AC3E}">
        <p14:creationId xmlns:p14="http://schemas.microsoft.com/office/powerpoint/2010/main" val="8636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Тестовые задания: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325112"/>
          </a:xfrm>
        </p:spPr>
        <p:txBody>
          <a:bodyPr/>
          <a:lstStyle/>
          <a:p>
            <a:pPr marL="109728" indent="0">
              <a:buNone/>
            </a:pPr>
            <a:r>
              <a:rPr lang="ru-RU" b="1" dirty="0">
                <a:solidFill>
                  <a:schemeClr val="accent2"/>
                </a:solidFill>
              </a:rPr>
              <a:t>2</a:t>
            </a:r>
            <a:r>
              <a:rPr lang="ru-RU" b="1" dirty="0" smtClean="0">
                <a:solidFill>
                  <a:schemeClr val="accent2"/>
                </a:solidFill>
              </a:rPr>
              <a:t>)Укажите БСП, в котором между частями следует поставить запятые.</a:t>
            </a:r>
          </a:p>
          <a:p>
            <a:pPr marL="109728" indent="0">
              <a:buNone/>
            </a:pPr>
            <a:endParaRPr lang="ru-RU" b="1" dirty="0" smtClean="0"/>
          </a:p>
          <a:p>
            <a:pPr marL="109728" indent="0">
              <a:buNone/>
            </a:pPr>
            <a:r>
              <a:rPr lang="ru-RU" sz="2400" b="1" dirty="0" smtClean="0"/>
              <a:t>А) Заря прощается с землёю ложится пар на дне долин.</a:t>
            </a:r>
          </a:p>
          <a:p>
            <a:pPr marL="109728" indent="0">
              <a:buNone/>
            </a:pPr>
            <a:r>
              <a:rPr lang="ru-RU" sz="2400" b="1" dirty="0" smtClean="0"/>
              <a:t>Б) Только песне нужна красота Красоте же и песен не надо.</a:t>
            </a:r>
          </a:p>
          <a:p>
            <a:pPr marL="109728" indent="0">
              <a:buNone/>
            </a:pPr>
            <a:r>
              <a:rPr lang="ru-RU" sz="2400" b="1" dirty="0" smtClean="0"/>
              <a:t>В) Соловей поёт себя тешит.</a:t>
            </a:r>
          </a:p>
          <a:p>
            <a:pPr marL="109728" indent="0">
              <a:buNone/>
            </a:pPr>
            <a:r>
              <a:rPr lang="ru-RU" sz="2400" b="1" dirty="0" smtClean="0"/>
              <a:t>Г) Было так из тьмы глубокой, огненный взметнув клинок, луч прожектора протоку пересёк наискосок.</a:t>
            </a:r>
          </a:p>
        </p:txBody>
      </p:sp>
    </p:spTree>
    <p:extLst>
      <p:ext uri="{BB962C8B-B14F-4D97-AF65-F5344CB8AC3E}">
        <p14:creationId xmlns:p14="http://schemas.microsoft.com/office/powerpoint/2010/main" val="140950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Тестовые задания: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68052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3)Укажите БСП, в котором между частями следует поставить  точку с запятой.</a:t>
            </a:r>
          </a:p>
          <a:p>
            <a:pPr marL="109728" indent="0">
              <a:buNone/>
            </a:pPr>
            <a:endParaRPr lang="ru-RU" b="1" dirty="0" smtClean="0"/>
          </a:p>
          <a:p>
            <a:pPr marL="109728" indent="0">
              <a:buNone/>
            </a:pPr>
            <a:r>
              <a:rPr lang="ru-RU" sz="2400" b="1" dirty="0" smtClean="0"/>
              <a:t>А) Прошумели весенние воды загремели весёлые грозы.</a:t>
            </a:r>
          </a:p>
          <a:p>
            <a:pPr marL="109728" indent="0">
              <a:buNone/>
            </a:pPr>
            <a:r>
              <a:rPr lang="ru-RU" sz="2400" b="1" dirty="0" smtClean="0"/>
              <a:t>Б) Она с усилием подняла глаза и тотчас отвела их.</a:t>
            </a:r>
          </a:p>
          <a:p>
            <a:pPr marL="109728" indent="0">
              <a:buNone/>
            </a:pPr>
            <a:r>
              <a:rPr lang="ru-RU" sz="2400" b="1" dirty="0" smtClean="0"/>
              <a:t>В) Река вьётся вёрст на десять тускло синея сквозь туман за ней водянисто- зелёные луга.</a:t>
            </a:r>
          </a:p>
          <a:p>
            <a:pPr marL="109728" indent="0">
              <a:buNone/>
            </a:pPr>
            <a:r>
              <a:rPr lang="ru-RU" sz="2400" b="1" dirty="0" smtClean="0"/>
              <a:t>Г) А когда снова увидел свою картину, не поверил глазам вместо пышного ковра трав и цветов на картине была лишь обнажённая земля.</a:t>
            </a:r>
          </a:p>
        </p:txBody>
      </p:sp>
    </p:spTree>
    <p:extLst>
      <p:ext uri="{BB962C8B-B14F-4D97-AF65-F5344CB8AC3E}">
        <p14:creationId xmlns:p14="http://schemas.microsoft.com/office/powerpoint/2010/main" val="4973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Параграф 33 </a:t>
            </a:r>
            <a:r>
              <a:rPr lang="ru-RU" b="1" dirty="0" err="1" smtClean="0"/>
              <a:t>стр</a:t>
            </a:r>
            <a:r>
              <a:rPr lang="ru-RU" b="1" dirty="0" smtClean="0"/>
              <a:t> 128- 129.</a:t>
            </a:r>
          </a:p>
          <a:p>
            <a:r>
              <a:rPr lang="ru-RU" b="1" dirty="0" smtClean="0"/>
              <a:t>Упражнение № 191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175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066800"/>
          </a:xfrm>
        </p:spPr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796" y="1600201"/>
            <a:ext cx="8718684" cy="687222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Какие предложения являются бессоюзными?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518" y="2287422"/>
            <a:ext cx="9396413" cy="178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 sz="2000" b="1" i="1" dirty="0" smtClean="0"/>
              <a:t> Бессоюзным  называется </a:t>
            </a:r>
            <a:r>
              <a:rPr lang="ru-RU" altLang="ru-RU" sz="2000" b="1" i="1" dirty="0"/>
              <a:t>сложное предложение, части которого связаны </a:t>
            </a:r>
            <a:r>
              <a:rPr lang="ru-RU" altLang="ru-RU" sz="2000" b="1" i="1" dirty="0" smtClean="0"/>
              <a:t> между </a:t>
            </a:r>
            <a:r>
              <a:rPr lang="ru-RU" altLang="ru-RU" sz="2000" b="1" i="1" dirty="0"/>
              <a:t>собой только с помощью интонации, без </a:t>
            </a:r>
            <a:r>
              <a:rPr lang="ru-RU" altLang="ru-RU" sz="2000" b="1" i="1" dirty="0" smtClean="0"/>
              <a:t>               помощи союзных </a:t>
            </a:r>
            <a:r>
              <a:rPr lang="ru-RU" altLang="ru-RU" sz="2000" b="1" i="1" dirty="0"/>
              <a:t>слов и союзов. </a:t>
            </a:r>
            <a:endParaRPr lang="ru-RU" altLang="ru-RU" sz="2000" b="1" i="1" dirty="0" smtClean="0"/>
          </a:p>
          <a:p>
            <a:pPr>
              <a:buFont typeface="Wingdings" pitchFamily="2" charset="2"/>
              <a:buNone/>
            </a:pPr>
            <a:r>
              <a:rPr lang="ru-RU" altLang="ru-RU" sz="2000" b="1" i="1" dirty="0" smtClean="0"/>
              <a:t>Смысловые </a:t>
            </a:r>
            <a:r>
              <a:rPr lang="ru-RU" altLang="ru-RU" sz="2000" b="1" i="1" dirty="0"/>
              <a:t>отношения  между частями в БСП    выражены менее  четко, чем в союзных предложениях.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3796" y="4221088"/>
            <a:ext cx="8640960" cy="68722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2"/>
                </a:solidFill>
              </a:rPr>
              <a:t>Какие значения могут выражать бессоюзные предложения?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1882" y="4908310"/>
            <a:ext cx="9396413" cy="178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 sz="2000" b="1" i="1" dirty="0" smtClean="0"/>
              <a:t>Перечисления, сопоставления, причинное, пояснения, условное,</a:t>
            </a:r>
          </a:p>
          <a:p>
            <a:pPr>
              <a:buFont typeface="Wingdings" pitchFamily="2" charset="2"/>
              <a:buNone/>
            </a:pPr>
            <a:r>
              <a:rPr lang="ru-RU" altLang="ru-RU" sz="2000" b="1" i="1" dirty="0"/>
              <a:t>с</a:t>
            </a:r>
            <a:r>
              <a:rPr lang="ru-RU" altLang="ru-RU" sz="2000" b="1" i="1" dirty="0" smtClean="0"/>
              <a:t>равнительное и др.</a:t>
            </a:r>
            <a:endParaRPr lang="ru-RU" alt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78142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250307" y="692696"/>
            <a:ext cx="8718684" cy="68722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Определите, какие значения выражены в данных предложениях.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954" y="162880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 smtClean="0">
                <a:solidFill>
                  <a:srgbClr val="CC3300"/>
                </a:solidFill>
              </a:rPr>
              <a:t>1) Солнце жгло по-вчерашнему, воздух был </a:t>
            </a:r>
          </a:p>
          <a:p>
            <a:r>
              <a:rPr lang="ru-RU" altLang="ru-RU" sz="2800" b="1" i="1" dirty="0" smtClean="0">
                <a:solidFill>
                  <a:srgbClr val="CC3300"/>
                </a:solidFill>
              </a:rPr>
              <a:t>неподвижен и уныл.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2224232"/>
            <a:ext cx="3583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/>
              <a:t>Перечислительное; </a:t>
            </a:r>
          </a:p>
          <a:p>
            <a:r>
              <a:rPr lang="ru-RU" altLang="ru-RU" sz="2000" b="1" dirty="0"/>
              <a:t>с</a:t>
            </a:r>
            <a:r>
              <a:rPr lang="ru-RU" altLang="ru-RU" sz="2000" b="1" dirty="0" smtClean="0"/>
              <a:t>оюз И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04" y="292494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 smtClean="0">
                <a:solidFill>
                  <a:srgbClr val="CC3300"/>
                </a:solidFill>
              </a:rPr>
              <a:t>2) Не отходи от меня: мне так отрадно с тобой.  </a:t>
            </a:r>
            <a:endParaRPr lang="ru-RU" altLang="ru-RU" sz="2800" b="1" i="1" dirty="0">
              <a:solidFill>
                <a:srgbClr val="CC33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21748" y="3831872"/>
            <a:ext cx="39469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b="1" dirty="0" smtClean="0"/>
              <a:t>Причинное; союз ТАК КАК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7104" y="4653136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>
                <a:solidFill>
                  <a:srgbClr val="CC3300"/>
                </a:solidFill>
              </a:rPr>
              <a:t>3</a:t>
            </a:r>
            <a:r>
              <a:rPr lang="ru-RU" altLang="ru-RU" sz="2800" b="1" i="1" dirty="0" smtClean="0">
                <a:solidFill>
                  <a:srgbClr val="CC3300"/>
                </a:solidFill>
              </a:rPr>
              <a:t>) Лето припасает- зима поедает.  </a:t>
            </a:r>
            <a:endParaRPr lang="ru-RU" altLang="ru-RU" sz="2800" b="1" i="1" dirty="0">
              <a:solidFill>
                <a:srgbClr val="CC33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61550" y="5373216"/>
            <a:ext cx="3583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/>
              <a:t>Сопоставительное; </a:t>
            </a:r>
          </a:p>
          <a:p>
            <a:r>
              <a:rPr lang="ru-RU" altLang="ru-RU" sz="2000" b="1" dirty="0"/>
              <a:t>с</a:t>
            </a:r>
            <a:r>
              <a:rPr lang="ru-RU" altLang="ru-RU" sz="2000" b="1" dirty="0" smtClean="0"/>
              <a:t>оюз 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8814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250307" y="692696"/>
            <a:ext cx="8718684" cy="68722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Определите, какие значения выражены в данных предложениях.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954" y="162880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>
                <a:solidFill>
                  <a:srgbClr val="CC3300"/>
                </a:solidFill>
              </a:rPr>
              <a:t>4</a:t>
            </a:r>
            <a:r>
              <a:rPr lang="ru-RU" altLang="ru-RU" sz="2800" b="1" i="1" dirty="0" smtClean="0">
                <a:solidFill>
                  <a:srgbClr val="CC3300"/>
                </a:solidFill>
              </a:rPr>
              <a:t>) Где- то за рекой уныло скрипела арба, посвистывали суслики.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2224232"/>
            <a:ext cx="3583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/>
              <a:t>Перечислительное; </a:t>
            </a:r>
          </a:p>
          <a:p>
            <a:r>
              <a:rPr lang="ru-RU" altLang="ru-RU" sz="2000" b="1" dirty="0"/>
              <a:t>с</a:t>
            </a:r>
            <a:r>
              <a:rPr lang="ru-RU" altLang="ru-RU" sz="2000" b="1" dirty="0" smtClean="0"/>
              <a:t>оюз И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04" y="292494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>
                <a:solidFill>
                  <a:srgbClr val="CC3300"/>
                </a:solidFill>
              </a:rPr>
              <a:t>5</a:t>
            </a:r>
            <a:r>
              <a:rPr lang="ru-RU" altLang="ru-RU" sz="2800" b="1" i="1" dirty="0" smtClean="0">
                <a:solidFill>
                  <a:srgbClr val="CC3300"/>
                </a:solidFill>
              </a:rPr>
              <a:t>) Нравится рисовать – рисуй на здоровье.  </a:t>
            </a:r>
            <a:endParaRPr lang="ru-RU" altLang="ru-RU" sz="2800" b="1" i="1" dirty="0">
              <a:solidFill>
                <a:srgbClr val="CC33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21748" y="3831872"/>
            <a:ext cx="43508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b="1" dirty="0" smtClean="0"/>
              <a:t>Обусловленности; союз ЕСЛИ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7104" y="465313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 smtClean="0">
                <a:solidFill>
                  <a:srgbClr val="CC3300"/>
                </a:solidFill>
              </a:rPr>
              <a:t>6) Я оглянулся кругом: торжественно и царственно стояла ночь.</a:t>
            </a:r>
            <a:endParaRPr lang="ru-RU" altLang="ru-RU" sz="2800" b="1" i="1" dirty="0">
              <a:solidFill>
                <a:srgbClr val="CC33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67544" y="5607243"/>
            <a:ext cx="3977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/>
              <a:t>Пояснительное; </a:t>
            </a:r>
          </a:p>
          <a:p>
            <a:r>
              <a:rPr lang="ru-RU" altLang="ru-RU" sz="2000" b="1" dirty="0"/>
              <a:t>с</a:t>
            </a:r>
            <a:r>
              <a:rPr lang="ru-RU" altLang="ru-RU" sz="2000" b="1" dirty="0" smtClean="0"/>
              <a:t>оюз ЧТО + увидел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3969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33600"/>
            <a:ext cx="8353425" cy="119166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Пошли  дожди, ярко зазеленела озимь.</a:t>
            </a:r>
            <a:endParaRPr lang="ru-RU" altLang="ru-RU" sz="28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11189" y="3429000"/>
            <a:ext cx="2736676" cy="6477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016124" y="2565400"/>
            <a:ext cx="971551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611188" y="2598715"/>
            <a:ext cx="1296863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10295" y="2708920"/>
            <a:ext cx="122485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096525" y="2708920"/>
            <a:ext cx="1843627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067175" y="2601393"/>
            <a:ext cx="2880469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827088" y="37893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124076" y="37163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827088" y="389731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527156" y="3536525"/>
            <a:ext cx="2873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algn="l"/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endParaRPr lang="ru-RU" alt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3825982" y="3350269"/>
            <a:ext cx="2112690" cy="649287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067176" y="3644900"/>
            <a:ext cx="9601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4096525" y="3771001"/>
            <a:ext cx="930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altLang="ru-RU" b="1" dirty="0">
                <a:solidFill>
                  <a:schemeClr val="accent2"/>
                </a:solidFill>
              </a:rPr>
              <a:t>Знаки препинания </a:t>
            </a:r>
            <a:r>
              <a:rPr lang="ru-RU" altLang="ru-RU" b="1" dirty="0" smtClean="0">
                <a:solidFill>
                  <a:schemeClr val="accent2"/>
                </a:solidFill>
              </a:rPr>
              <a:t>в БСП.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50912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C00000"/>
                </a:solidFill>
              </a:rPr>
              <a:t>З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апятая ставится: </a:t>
            </a:r>
          </a:p>
          <a:p>
            <a:pPr>
              <a:buFont typeface="Wingdings" pitchFamily="2" charset="2"/>
              <a:buNone/>
            </a:pPr>
            <a:r>
              <a:rPr lang="ru-RU" altLang="ru-RU" sz="2400" b="1" dirty="0" smtClean="0"/>
              <a:t>между частями бессоюзного сложного </a:t>
            </a:r>
          </a:p>
          <a:p>
            <a:pPr>
              <a:buFont typeface="Wingdings" pitchFamily="2" charset="2"/>
              <a:buNone/>
            </a:pPr>
            <a:r>
              <a:rPr lang="ru-RU" altLang="ru-RU" sz="2400" b="1" dirty="0" smtClean="0"/>
              <a:t>предложения, если его части связаны по</a:t>
            </a:r>
          </a:p>
          <a:p>
            <a:pPr>
              <a:buFont typeface="Wingdings" pitchFamily="2" charset="2"/>
              <a:buNone/>
            </a:pPr>
            <a:r>
              <a:rPr lang="ru-RU" altLang="ru-RU" sz="2400" b="1" dirty="0"/>
              <a:t>с</a:t>
            </a:r>
            <a:r>
              <a:rPr lang="ru-RU" altLang="ru-RU" sz="2400" b="1" dirty="0" smtClean="0"/>
              <a:t>мыслу и в них идет перечисление фактов.</a:t>
            </a:r>
          </a:p>
          <a:p>
            <a:pPr>
              <a:buFont typeface="Wingdings" pitchFamily="2" charset="2"/>
              <a:buNone/>
            </a:pPr>
            <a:r>
              <a:rPr lang="ru-RU" altLang="ru-RU" sz="2400" b="1" dirty="0" smtClean="0"/>
              <a:t>Между предложениями возможна вставка союза И.</a:t>
            </a:r>
            <a:endParaRPr lang="ru-RU" altLang="ru-RU" sz="2400" b="1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219376" y="3694209"/>
            <a:ext cx="5760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07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8" grpId="0" animBg="1"/>
      <p:bldP spid="18439" grpId="0" animBg="1"/>
      <p:bldP spid="18440" grpId="0" animBg="1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/>
      <p:bldP spid="18448" grpId="0" animBg="1"/>
      <p:bldP spid="18449" grpId="0" animBg="1"/>
      <p:bldP spid="18450" grpId="0" animBg="1"/>
      <p:bldP spid="3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33600"/>
            <a:ext cx="8353425" cy="1223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Солнце только начинало подниматься из-за</a:t>
            </a:r>
          </a:p>
          <a:p>
            <a:pPr>
              <a:buFont typeface="Wingdings" pitchFamily="2" charset="2"/>
              <a:buNone/>
            </a:pPr>
            <a:r>
              <a:rPr lang="ru-RU" altLang="ru-RU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туч</a:t>
            </a:r>
            <a:r>
              <a:rPr lang="ru-RU" altLang="ru-RU" sz="2800" i="1" dirty="0"/>
              <a:t>; </a:t>
            </a:r>
            <a:r>
              <a:rPr lang="ru-RU" altLang="ru-RU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воздухе было свежо  и росисто.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11188" y="3429000"/>
            <a:ext cx="2879725" cy="6477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539750" y="2636838"/>
            <a:ext cx="1223963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059113" y="2565400"/>
            <a:ext cx="3744912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059113" y="2636838"/>
            <a:ext cx="3744912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987675" y="3068638"/>
            <a:ext cx="3744913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987675" y="3141663"/>
            <a:ext cx="3744913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827088" y="37893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124075" y="371633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124075" y="38608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492500" y="3573463"/>
            <a:ext cx="2873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algn="l"/>
            <a:r>
              <a:rPr lang="ru-RU" altLang="ru-RU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 rot="-129629">
            <a:off x="3779838" y="3357563"/>
            <a:ext cx="1725612" cy="649287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067175" y="36449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4067175" y="37893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altLang="ru-RU" b="1" dirty="0">
                <a:solidFill>
                  <a:schemeClr val="accent2"/>
                </a:solidFill>
              </a:rPr>
              <a:t>Знаки препинания </a:t>
            </a:r>
            <a:r>
              <a:rPr lang="ru-RU" altLang="ru-RU" b="1" dirty="0" smtClean="0">
                <a:solidFill>
                  <a:schemeClr val="accent2"/>
                </a:solidFill>
              </a:rPr>
              <a:t>в БСП.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509120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C00000"/>
                </a:solidFill>
              </a:rPr>
              <a:t>Точка с запятой ставится: </a:t>
            </a:r>
          </a:p>
          <a:p>
            <a:r>
              <a:rPr lang="ru-RU" altLang="ru-RU" sz="2400" b="1" dirty="0" smtClean="0"/>
              <a:t>Если части БСП менее тесно связаны по смыслу.</a:t>
            </a:r>
          </a:p>
          <a:p>
            <a:r>
              <a:rPr lang="ru-RU" altLang="ru-RU" sz="2400" b="1" dirty="0" smtClean="0"/>
              <a:t>Если его части значительно распространены  и имеют внутри себя запятые. 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4368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8" grpId="0" animBg="1"/>
      <p:bldP spid="18439" grpId="0" animBg="1"/>
      <p:bldP spid="18440" grpId="0" animBg="1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/>
      <p:bldP spid="18448" grpId="0" animBg="1"/>
      <p:bldP spid="18449" grpId="0" animBg="1"/>
      <p:bldP spid="18450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0600" y="5334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u="sng"/>
              <a:t>ЗНАКИ ПРЕПИНАНИЯ В БСП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318" y="1968049"/>
            <a:ext cx="2889448" cy="650875"/>
          </a:xfrm>
          <a:prstGeom prst="rect">
            <a:avLst/>
          </a:prstGeom>
          <a:solidFill>
            <a:srgbClr val="FEFEB4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cs typeface="Times New Roman" pitchFamily="18" charset="0"/>
              </a:rPr>
              <a:t>[—=]</a:t>
            </a:r>
            <a:r>
              <a:rPr lang="ru-RU" altLang="ru-RU" sz="3600" b="1">
                <a:solidFill>
                  <a:srgbClr val="FF0000"/>
                </a:solidFill>
              </a:rPr>
              <a:t>,</a:t>
            </a:r>
            <a:r>
              <a:rPr lang="ru-RU" altLang="ru-RU" sz="3600" b="1"/>
              <a:t> </a:t>
            </a:r>
            <a:r>
              <a:rPr lang="ru-RU" altLang="ru-RU" sz="3600" b="1">
                <a:cs typeface="Times New Roman" pitchFamily="18" charset="0"/>
              </a:rPr>
              <a:t>[—=]</a:t>
            </a:r>
            <a:endParaRPr lang="ru-RU" altLang="ru-RU" sz="3600" b="1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25908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8244" y="3795711"/>
            <a:ext cx="2889448" cy="650875"/>
          </a:xfrm>
          <a:prstGeom prst="rect">
            <a:avLst/>
          </a:prstGeom>
          <a:solidFill>
            <a:srgbClr val="FEFEB4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 dirty="0">
                <a:cs typeface="Times New Roman" pitchFamily="18" charset="0"/>
              </a:rPr>
              <a:t>[—=]</a:t>
            </a:r>
            <a:r>
              <a:rPr lang="ru-RU" altLang="ru-RU" sz="3600" b="1" dirty="0">
                <a:solidFill>
                  <a:srgbClr val="FF0000"/>
                </a:solidFill>
              </a:rPr>
              <a:t>;</a:t>
            </a:r>
            <a:r>
              <a:rPr lang="ru-RU" altLang="ru-RU" sz="3600" b="1" dirty="0">
                <a:cs typeface="Times New Roman" pitchFamily="18" charset="0"/>
              </a:rPr>
              <a:t>[—=]</a:t>
            </a:r>
            <a:endParaRPr lang="ru-RU" altLang="ru-RU" sz="3600" b="1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733800" y="1865610"/>
            <a:ext cx="5257800" cy="923330"/>
          </a:xfrm>
          <a:prstGeom prst="rect">
            <a:avLst/>
          </a:prstGeom>
          <a:solidFill>
            <a:srgbClr val="FEFEB4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 dirty="0"/>
              <a:t>Части тесно связаны, интонация </a:t>
            </a:r>
            <a:r>
              <a:rPr lang="ru-RU" altLang="ru-RU" b="1" i="1" dirty="0" smtClean="0"/>
              <a:t>перечисления.                                            Подстановка союза И.</a:t>
            </a:r>
            <a:endParaRPr lang="ru-RU" altLang="ru-RU" b="1" i="1" dirty="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505200" y="3522660"/>
            <a:ext cx="5257800" cy="923330"/>
          </a:xfrm>
          <a:prstGeom prst="rect">
            <a:avLst/>
          </a:prstGeom>
          <a:solidFill>
            <a:srgbClr val="FEFEB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 dirty="0"/>
              <a:t>Части предложения связаны менее тесно, распространенные, имеют внутри себя запятые.</a:t>
            </a:r>
          </a:p>
        </p:txBody>
      </p:sp>
    </p:spTree>
    <p:extLst>
      <p:ext uri="{BB962C8B-B14F-4D97-AF65-F5344CB8AC3E}">
        <p14:creationId xmlns:p14="http://schemas.microsoft.com/office/powerpoint/2010/main" val="399742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nimBg="1" autoUpdateAnimBg="0"/>
      <p:bldP spid="10244" grpId="0" autoUpdateAnimBg="0"/>
      <p:bldP spid="10245" grpId="0" animBg="1" autoUpdateAnimBg="0"/>
      <p:bldP spid="10248" grpId="0" animBg="1" autoUpdateAnimBg="0"/>
      <p:bldP spid="1024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 </a:t>
            </a:r>
            <a:r>
              <a:rPr lang="ru-RU" b="1" u="sng" dirty="0" smtClean="0"/>
              <a:t>Закрепление</a:t>
            </a:r>
            <a:r>
              <a:rPr lang="ru-RU" b="1" dirty="0" smtClean="0"/>
              <a:t>: объясните постановку знаков препинания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ru-RU" b="1" dirty="0" smtClean="0"/>
              <a:t>1)Расширялись улицы пробивались широкие магистрали рушились древние стены.</a:t>
            </a:r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r>
              <a:rPr lang="ru-RU" b="1" dirty="0" smtClean="0"/>
              <a:t>2)Палило солнце ослепительно отражаясь в тёмной воде шелестел камыш синие бархатные стрекозы бесшумно перелетали с одной сосны на другую.</a:t>
            </a:r>
          </a:p>
        </p:txBody>
      </p:sp>
    </p:spTree>
    <p:extLst>
      <p:ext uri="{BB962C8B-B14F-4D97-AF65-F5344CB8AC3E}">
        <p14:creationId xmlns:p14="http://schemas.microsoft.com/office/powerpoint/2010/main" val="34104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45624" cy="10668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 </a:t>
            </a:r>
            <a:r>
              <a:rPr lang="ru-RU" b="1" u="sng" dirty="0" smtClean="0"/>
              <a:t>Закрепление</a:t>
            </a:r>
            <a:r>
              <a:rPr lang="ru-RU" b="1" dirty="0" smtClean="0"/>
              <a:t>: объясните постановку знаков препинания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 smtClean="0"/>
              <a:t>3)Летучие мыши уже носились над заснувшими верхушками осинника таинственно кружась и дрожа на смутном небе резво и прямо пролетал в вышине ястребёнок спеша в свое гнездо.</a:t>
            </a:r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r>
              <a:rPr lang="ru-RU" b="1" dirty="0" smtClean="0"/>
              <a:t>4) В сухом и чистом воздухе пахнет полынью сжатой рожью гречихой даже за час до ночи вы не чувствуете сырости.</a:t>
            </a:r>
          </a:p>
        </p:txBody>
      </p:sp>
    </p:spTree>
    <p:extLst>
      <p:ext uri="{BB962C8B-B14F-4D97-AF65-F5344CB8AC3E}">
        <p14:creationId xmlns:p14="http://schemas.microsoft.com/office/powerpoint/2010/main" val="9405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</TotalTime>
  <Words>646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БСП со значением перечисления.  Запятая и точка с запятой в БСП</vt:lpstr>
      <vt:lpstr>Повторение</vt:lpstr>
      <vt:lpstr>Презентация PowerPoint</vt:lpstr>
      <vt:lpstr>Презентация PowerPoint</vt:lpstr>
      <vt:lpstr>Знаки препинания в БСП.</vt:lpstr>
      <vt:lpstr>Знаки препинания в БСП.</vt:lpstr>
      <vt:lpstr>Презентация PowerPoint</vt:lpstr>
      <vt:lpstr> Закрепление: объясните постановку знаков препинания</vt:lpstr>
      <vt:lpstr> Закрепление: объясните постановку знаков препинания</vt:lpstr>
      <vt:lpstr> Закрепление: объясните постановку знаков препинания</vt:lpstr>
      <vt:lpstr> Тестовые задания:</vt:lpstr>
      <vt:lpstr> Тестовые задания:</vt:lpstr>
      <vt:lpstr> Тестовые задания:</vt:lpstr>
      <vt:lpstr> Домашнее задание: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БСП со значением перечисления.  Запятая и точка с запятой в БСП</dc:title>
  <dc:creator>DNA7 X86</dc:creator>
  <cp:lastModifiedBy>DNA7 X86</cp:lastModifiedBy>
  <cp:revision>7</cp:revision>
  <dcterms:created xsi:type="dcterms:W3CDTF">2015-02-23T06:02:23Z</dcterms:created>
  <dcterms:modified xsi:type="dcterms:W3CDTF">2015-02-23T07:04:36Z</dcterms:modified>
</cp:coreProperties>
</file>