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324" r:id="rId2"/>
    <p:sldId id="325" r:id="rId3"/>
    <p:sldId id="274" r:id="rId4"/>
    <p:sldId id="290" r:id="rId5"/>
    <p:sldId id="301" r:id="rId6"/>
    <p:sldId id="308" r:id="rId7"/>
    <p:sldId id="307" r:id="rId8"/>
    <p:sldId id="321" r:id="rId9"/>
    <p:sldId id="323" r:id="rId10"/>
    <p:sldId id="320" r:id="rId11"/>
    <p:sldId id="261" r:id="rId12"/>
    <p:sldId id="257" r:id="rId13"/>
    <p:sldId id="264" r:id="rId14"/>
    <p:sldId id="259" r:id="rId15"/>
    <p:sldId id="312" r:id="rId16"/>
    <p:sldId id="298" r:id="rId17"/>
    <p:sldId id="309" r:id="rId18"/>
    <p:sldId id="266" r:id="rId19"/>
    <p:sldId id="310" r:id="rId20"/>
    <p:sldId id="269" r:id="rId21"/>
    <p:sldId id="311" r:id="rId22"/>
    <p:sldId id="280" r:id="rId23"/>
    <p:sldId id="313" r:id="rId24"/>
    <p:sldId id="314" r:id="rId25"/>
    <p:sldId id="300" r:id="rId26"/>
    <p:sldId id="271" r:id="rId27"/>
    <p:sldId id="287" r:id="rId28"/>
    <p:sldId id="317" r:id="rId29"/>
    <p:sldId id="315" r:id="rId30"/>
    <p:sldId id="316" r:id="rId31"/>
    <p:sldId id="272" r:id="rId32"/>
    <p:sldId id="278" r:id="rId33"/>
    <p:sldId id="318" r:id="rId34"/>
    <p:sldId id="303" r:id="rId35"/>
    <p:sldId id="319" r:id="rId36"/>
    <p:sldId id="295" r:id="rId37"/>
    <p:sldId id="282" r:id="rId38"/>
    <p:sldId id="284" r:id="rId39"/>
    <p:sldId id="304" r:id="rId40"/>
    <p:sldId id="285" r:id="rId41"/>
    <p:sldId id="288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81675" autoAdjust="0"/>
  </p:normalViewPr>
  <p:slideViewPr>
    <p:cSldViewPr>
      <p:cViewPr varScale="1">
        <p:scale>
          <a:sx n="89" d="100"/>
          <a:sy n="89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B7BFB-97BC-44F1-B456-FF9D3CF0C7B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61A52-1EDC-4E72-AE16-1558688EE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76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1A52-1EDC-4E72-AE16-1558688EECE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20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1A52-1EDC-4E72-AE16-1558688EECE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2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1A52-1EDC-4E72-AE16-1558688EECE1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508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1A52-1EDC-4E72-AE16-1558688EECE1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39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1A52-1EDC-4E72-AE16-1558688EECE1}" type="slidenum">
              <a:rPr lang="ru-RU" smtClean="0">
                <a:solidFill>
                  <a:prstClr val="black"/>
                </a:solidFill>
              </a:rPr>
              <a:pPr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08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1A52-1EDC-4E72-AE16-1558688EECE1}" type="slidenum">
              <a:rPr lang="ru-RU" smtClean="0">
                <a:solidFill>
                  <a:prstClr val="black"/>
                </a:solidFill>
              </a:rPr>
              <a:pPr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0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756E2F-6734-4B0B-B7AE-159B5B5B4D86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39EB49-0CAA-4F6F-8DD4-E68636A888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 </a:t>
            </a:r>
          </a:p>
          <a:p>
            <a:pPr marL="0" indent="0">
              <a:buNone/>
            </a:pPr>
            <a:r>
              <a:rPr lang="ru-RU" sz="4400" b="1"/>
              <a:t> </a:t>
            </a:r>
            <a:r>
              <a:rPr lang="ru-RU" sz="4400" b="1" smtClean="0"/>
              <a:t>   </a:t>
            </a:r>
            <a:r>
              <a:rPr lang="ru-RU" sz="4800" b="1" smtClean="0"/>
              <a:t>Служебные </a:t>
            </a:r>
            <a:r>
              <a:rPr lang="ru-RU" sz="4800" b="1" dirty="0" smtClean="0"/>
              <a:t>части речи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в 7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59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44624"/>
            <a:ext cx="9144000" cy="681337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Есть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«связь»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языком,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котором говорит человек,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морщинами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его лице?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Да, есть,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самая прямая, утверждает известный перуанский косметолог </a:t>
            </a:r>
            <a:r>
              <a:rPr lang="ru-RU" sz="2800" dirty="0" err="1" smtClean="0">
                <a:latin typeface="Calibri"/>
                <a:ea typeface="Calibri"/>
                <a:cs typeface="Times New Roman"/>
              </a:rPr>
              <a:t>Эусибио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err="1" smtClean="0">
                <a:latin typeface="Calibri"/>
                <a:ea typeface="Calibri"/>
                <a:cs typeface="Times New Roman"/>
              </a:rPr>
              <a:t>Салине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Он долгое время изучал мимику людей, говорящих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разных языках. Самым «жестким»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…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лица,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…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его мнению, является английский.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Когда человек говорит по-английски, мускулы его лица резко сокращаются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. … это приводит … преждевременному его ста-рению, появлению морщин …  …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складкам.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Самыми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«щадящими» … кожи являются такие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певучие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 мягкие в произношении языки, …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испанский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 итальянский … русский.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9260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95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87624" y="640720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 неделимы и целы,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Корней и приставок в них нет,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Нельзя отыскать в них морфемы –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 этом их главный секрет!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7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4632" cy="194421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Тема урока: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400800" cy="218464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«Служебные части речи»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85392"/>
            <a:ext cx="7408333" cy="42813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/>
              <a:t>Служебные             служить</a:t>
            </a:r>
            <a:r>
              <a:rPr lang="ru-RU" sz="3200" b="1" dirty="0"/>
              <a:t>, прислуживать;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Служба (</a:t>
            </a:r>
            <a:r>
              <a:rPr lang="ru-RU" sz="3200" b="1" dirty="0" err="1" smtClean="0"/>
              <a:t>суф</a:t>
            </a:r>
            <a:r>
              <a:rPr lang="ru-RU" sz="3200" b="1" dirty="0" smtClean="0"/>
              <a:t>.)</a:t>
            </a:r>
          </a:p>
          <a:p>
            <a:pPr marL="0" indent="0">
              <a:buNone/>
            </a:pPr>
            <a:r>
              <a:rPr lang="ru-RU" sz="3200" b="1" dirty="0" smtClean="0"/>
              <a:t>Самостоятельные </a:t>
            </a:r>
          </a:p>
          <a:p>
            <a:pPr marL="0" indent="0">
              <a:buNone/>
            </a:pPr>
            <a:r>
              <a:rPr lang="ru-RU" sz="3200" b="1" dirty="0" err="1" smtClean="0"/>
              <a:t>сами,стоят</a:t>
            </a:r>
            <a:r>
              <a:rPr lang="ru-RU" sz="3200" b="1" dirty="0" smtClean="0"/>
              <a:t> (сложение)</a:t>
            </a:r>
          </a:p>
          <a:p>
            <a:pPr marL="0" indent="0">
              <a:buNone/>
            </a:pPr>
            <a:r>
              <a:rPr lang="ru-RU" sz="3200" b="1" dirty="0"/>
              <a:t>Служебные – </a:t>
            </a:r>
            <a:r>
              <a:rPr lang="ru-RU" sz="3200" b="1" dirty="0" smtClean="0">
                <a:solidFill>
                  <a:srgbClr val="C00000"/>
                </a:solidFill>
              </a:rPr>
              <a:t>вспомогательные</a:t>
            </a:r>
            <a:r>
              <a:rPr lang="ru-RU" sz="3200" b="1" dirty="0" smtClean="0"/>
              <a:t>, подсобные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/>
              <a:t>Самостоятельные – </a:t>
            </a:r>
            <a:r>
              <a:rPr lang="ru-RU" sz="3200" b="1" dirty="0">
                <a:solidFill>
                  <a:srgbClr val="C00000"/>
                </a:solidFill>
              </a:rPr>
              <a:t>знаменательные</a:t>
            </a:r>
            <a:r>
              <a:rPr lang="ru-RU" sz="3200" b="1" dirty="0"/>
              <a:t>, </a:t>
            </a:r>
            <a:r>
              <a:rPr lang="ru-RU" sz="3200" b="1" dirty="0" smtClean="0"/>
              <a:t>важные</a:t>
            </a:r>
            <a:endParaRPr lang="ru-RU" sz="32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Чем отличаются самостоятельные и служебные части речи?</a:t>
            </a:r>
            <a:endParaRPr lang="ru-RU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139952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203848" y="21328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Арка 6"/>
          <p:cNvSpPr/>
          <p:nvPr/>
        </p:nvSpPr>
        <p:spPr>
          <a:xfrm>
            <a:off x="3995936" y="1772816"/>
            <a:ext cx="720080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6156176" y="1772816"/>
            <a:ext cx="720080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8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 smtClean="0"/>
              <a:t>Мы разговаривали  </a:t>
            </a:r>
            <a:r>
              <a:rPr lang="ru-RU" sz="4000" b="1" dirty="0"/>
              <a:t>насчет</a:t>
            </a:r>
            <a:r>
              <a:rPr lang="ru-RU" sz="4000" dirty="0"/>
              <a:t> </a:t>
            </a:r>
            <a:r>
              <a:rPr lang="ru-RU" sz="4000" dirty="0" smtClean="0"/>
              <a:t>олимпийских игр.</a:t>
            </a:r>
            <a:endParaRPr lang="ru-RU" sz="4000" dirty="0"/>
          </a:p>
          <a:p>
            <a:pPr lvl="0"/>
            <a:r>
              <a:rPr lang="ru-RU" sz="4000" b="1" dirty="0"/>
              <a:t>На счет</a:t>
            </a:r>
            <a:r>
              <a:rPr lang="ru-RU" sz="4000" dirty="0"/>
              <a:t> </a:t>
            </a:r>
            <a:r>
              <a:rPr lang="ru-RU" sz="4000" dirty="0" smtClean="0"/>
              <a:t>олимпийцев </a:t>
            </a:r>
            <a:r>
              <a:rPr lang="ru-RU" sz="4000" dirty="0"/>
              <a:t>в банк поступили денежные средства.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Сравни написание одинаково звучащих слов: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25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 smtClean="0"/>
              <a:t>Мы разговаривали  </a:t>
            </a:r>
            <a:r>
              <a:rPr lang="ru-RU" sz="4000" b="1" dirty="0"/>
              <a:t>насчет</a:t>
            </a:r>
            <a:r>
              <a:rPr lang="ru-RU" sz="4000" dirty="0"/>
              <a:t> </a:t>
            </a:r>
            <a:r>
              <a:rPr lang="ru-RU" sz="4000" dirty="0" smtClean="0"/>
              <a:t>олимпийских игр.</a:t>
            </a:r>
            <a:endParaRPr lang="ru-RU" sz="4000" dirty="0"/>
          </a:p>
          <a:p>
            <a:pPr lvl="0"/>
            <a:r>
              <a:rPr lang="ru-RU" sz="4000" b="1" dirty="0"/>
              <a:t>На счет</a:t>
            </a:r>
            <a:r>
              <a:rPr lang="ru-RU" sz="4000" dirty="0"/>
              <a:t> </a:t>
            </a:r>
            <a:r>
              <a:rPr lang="ru-RU" sz="4000" dirty="0" smtClean="0"/>
              <a:t>олимпийцев </a:t>
            </a:r>
            <a:r>
              <a:rPr lang="ru-RU" sz="4000" dirty="0"/>
              <a:t>в банк поступили денежные средства.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Почему  одинаково звучащие слова пишутся по-разному?</a:t>
            </a:r>
          </a:p>
        </p:txBody>
      </p:sp>
    </p:spTree>
    <p:extLst>
      <p:ext uri="{BB962C8B-B14F-4D97-AF65-F5344CB8AC3E}">
        <p14:creationId xmlns:p14="http://schemas.microsoft.com/office/powerpoint/2010/main" val="22585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Надо научиться отличать служебные части речи от самостоятельных.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 урока: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Что я знаю о частях речи?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Заполни схему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Мои рисунки\3.bmp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8725" y="-733425"/>
            <a:ext cx="11601450" cy="832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9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        Сравни с образцом!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073E87"/>
                </a:solidFill>
                <a:ea typeface="+mn-ea"/>
                <a:cs typeface="+mn-cs"/>
              </a:rPr>
              <a:t>Что я знаю о частях речи?</a:t>
            </a:r>
            <a:br>
              <a:rPr lang="ru-RU" b="1" dirty="0">
                <a:solidFill>
                  <a:srgbClr val="073E87"/>
                </a:solidFill>
                <a:ea typeface="+mn-ea"/>
                <a:cs typeface="+mn-cs"/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9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5790451" cy="1440160"/>
          </a:xfrm>
        </p:spPr>
        <p:txBody>
          <a:bodyPr/>
          <a:lstStyle/>
          <a:p>
            <a:r>
              <a:rPr lang="ru-RU" dirty="0" smtClean="0"/>
              <a:t>Седьмое февраля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06" y="4606192"/>
            <a:ext cx="6400800" cy="1473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Нарисуй настроение</a:t>
            </a:r>
            <a:endParaRPr lang="ru-RU" sz="4400" dirty="0"/>
          </a:p>
        </p:txBody>
      </p:sp>
      <p:pic>
        <p:nvPicPr>
          <p:cNvPr id="4" name="Picture 7" descr="04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055">
            <a:off x="6339630" y="1260946"/>
            <a:ext cx="1747837" cy="17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2254250"/>
            <a:ext cx="23479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05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765175"/>
            <a:ext cx="1512887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4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2x2.info/jazykoznanie/urok_russkogo_jazyka_v_sovremennoi_shkole/i_049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21" b="-34521"/>
          <a:stretch/>
        </p:blipFill>
        <p:spPr bwMode="auto">
          <a:xfrm>
            <a:off x="0" y="116632"/>
            <a:ext cx="9144000" cy="10207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9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714625" algn="l"/>
              </a:tabLs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Составление схемы ( работа в группах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714625" algn="l"/>
              </a:tabLst>
            </a:pPr>
            <a:endParaRPr lang="ru-RU" sz="3200" b="1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Самостоятельно работал – « 2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hangingPunc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Пользовался подсказками – « 1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hangingPunc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Не справился с заданием – « 0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836712"/>
            <a:ext cx="4067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Лист самооценки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920880" cy="93610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Собери предложения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3815278" cy="662473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Ты</a:t>
            </a:r>
          </a:p>
          <a:p>
            <a:r>
              <a:rPr lang="ru-RU" b="1" dirty="0">
                <a:solidFill>
                  <a:schemeClr val="tx1"/>
                </a:solidFill>
              </a:rPr>
              <a:t>быть</a:t>
            </a:r>
          </a:p>
          <a:p>
            <a:r>
              <a:rPr lang="ru-RU" b="1" dirty="0">
                <a:solidFill>
                  <a:schemeClr val="tx1"/>
                </a:solidFill>
              </a:rPr>
              <a:t>большой</a:t>
            </a:r>
          </a:p>
          <a:p>
            <a:r>
              <a:rPr lang="ru-RU" b="1" dirty="0">
                <a:solidFill>
                  <a:schemeClr val="tx1"/>
                </a:solidFill>
              </a:rPr>
              <a:t>однажды</a:t>
            </a:r>
          </a:p>
          <a:p>
            <a:r>
              <a:rPr lang="ru-RU" b="1" dirty="0">
                <a:solidFill>
                  <a:schemeClr val="tx1"/>
                </a:solidFill>
              </a:rPr>
              <a:t>утром</a:t>
            </a:r>
          </a:p>
          <a:p>
            <a:r>
              <a:rPr lang="ru-RU" b="1" dirty="0">
                <a:solidFill>
                  <a:schemeClr val="tx1"/>
                </a:solidFill>
              </a:rPr>
              <a:t>сверкнуть </a:t>
            </a:r>
          </a:p>
          <a:p>
            <a:r>
              <a:rPr lang="ru-RU" b="1" dirty="0">
                <a:solidFill>
                  <a:schemeClr val="tx1"/>
                </a:solidFill>
              </a:rPr>
              <a:t>алый </a:t>
            </a:r>
          </a:p>
          <a:p>
            <a:r>
              <a:rPr lang="ru-RU" b="1" dirty="0">
                <a:solidFill>
                  <a:schemeClr val="tx1"/>
                </a:solidFill>
              </a:rPr>
              <a:t>парус</a:t>
            </a:r>
          </a:p>
          <a:p>
            <a:r>
              <a:rPr lang="ru-RU" b="1" dirty="0">
                <a:solidFill>
                  <a:schemeClr val="tx1"/>
                </a:solidFill>
              </a:rPr>
              <a:t>тихо</a:t>
            </a:r>
          </a:p>
          <a:p>
            <a:r>
              <a:rPr lang="ru-RU" b="1" dirty="0">
                <a:solidFill>
                  <a:schemeClr val="tx1"/>
                </a:solidFill>
              </a:rPr>
              <a:t>быть </a:t>
            </a:r>
          </a:p>
          <a:p>
            <a:r>
              <a:rPr lang="ru-RU" b="1" dirty="0">
                <a:solidFill>
                  <a:schemeClr val="tx1"/>
                </a:solidFill>
              </a:rPr>
              <a:t>плыть</a:t>
            </a:r>
          </a:p>
          <a:p>
            <a:r>
              <a:rPr lang="ru-RU" b="1" dirty="0">
                <a:solidFill>
                  <a:schemeClr val="tx1"/>
                </a:solidFill>
              </a:rPr>
              <a:t>это</a:t>
            </a:r>
          </a:p>
          <a:p>
            <a:r>
              <a:rPr lang="ru-RU" b="1" dirty="0">
                <a:solidFill>
                  <a:schemeClr val="tx1"/>
                </a:solidFill>
              </a:rPr>
              <a:t>чудесный</a:t>
            </a:r>
          </a:p>
          <a:p>
            <a:r>
              <a:rPr lang="ru-RU" b="1" dirty="0">
                <a:solidFill>
                  <a:schemeClr val="tx1"/>
                </a:solidFill>
              </a:rPr>
              <a:t>корабль</a:t>
            </a:r>
          </a:p>
          <a:p>
            <a:endParaRPr lang="ru-RU" sz="1800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716016" y="764704"/>
            <a:ext cx="3823336" cy="5976664"/>
          </a:xfrm>
        </p:spPr>
        <p:txBody>
          <a:bodyPr>
            <a:normAutofit/>
          </a:bodyPr>
          <a:lstStyle/>
          <a:p>
            <a:r>
              <a:rPr lang="ru-RU" sz="2800" b="1" dirty="0"/>
              <a:t>в</a:t>
            </a:r>
          </a:p>
          <a:p>
            <a:r>
              <a:rPr lang="ru-RU" sz="2800" b="1" dirty="0"/>
              <a:t>и</a:t>
            </a:r>
          </a:p>
          <a:p>
            <a:r>
              <a:rPr lang="ru-RU" sz="2800" b="1" dirty="0"/>
              <a:t>чтобы</a:t>
            </a:r>
          </a:p>
          <a:p>
            <a:r>
              <a:rPr lang="ru-RU" sz="2800" b="1" dirty="0"/>
              <a:t>если</a:t>
            </a:r>
          </a:p>
          <a:p>
            <a:r>
              <a:rPr lang="ru-RU" sz="2800" b="1" dirty="0"/>
              <a:t>среди</a:t>
            </a:r>
          </a:p>
          <a:p>
            <a:r>
              <a:rPr lang="ru-RU" sz="2800" b="1" dirty="0"/>
              <a:t>не </a:t>
            </a:r>
          </a:p>
          <a:p>
            <a:r>
              <a:rPr lang="ru-RU" sz="2800" b="1" dirty="0"/>
              <a:t>от</a:t>
            </a:r>
          </a:p>
          <a:p>
            <a:r>
              <a:rPr lang="ru-RU" sz="2800" b="1" dirty="0"/>
              <a:t>про</a:t>
            </a:r>
          </a:p>
          <a:p>
            <a:r>
              <a:rPr lang="ru-RU" sz="2800" b="1" dirty="0"/>
              <a:t>по</a:t>
            </a:r>
          </a:p>
          <a:p>
            <a:r>
              <a:rPr lang="ru-RU" sz="2800" b="1" dirty="0" smtClean="0"/>
              <a:t>когда</a:t>
            </a:r>
            <a:endParaRPr lang="ru-RU" sz="2800" b="1" dirty="0"/>
          </a:p>
          <a:p>
            <a:r>
              <a:rPr lang="ru-RU" sz="2800" b="1" dirty="0"/>
              <a:t>потому что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11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714625" algn="l"/>
              </a:tabLst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Собери текст ( задача № 1) </a:t>
            </a:r>
            <a:endParaRPr lang="ru-RU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714625" algn="l"/>
              </a:tabLs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парах)</a:t>
            </a:r>
            <a:endParaRPr lang="ru-RU" sz="3600" b="1" dirty="0">
              <a:solidFill>
                <a:srgbClr val="00000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714625" algn="l"/>
              </a:tabLst>
            </a:pPr>
            <a:endParaRPr lang="ru-RU" sz="3600" b="1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Самостоятельно работал – « 2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hangingPunc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Пользовался подсказками – « 1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hangingPunc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Не справился с заданием – « 0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836712"/>
            <a:ext cx="4067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Лист самооценки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4400" dirty="0" smtClean="0"/>
              <a:t>Не имеют…</a:t>
            </a:r>
          </a:p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4400" dirty="0" smtClean="0"/>
              <a:t>Не употребляются…</a:t>
            </a:r>
          </a:p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4400" dirty="0" smtClean="0"/>
              <a:t>Не бывают…</a:t>
            </a:r>
          </a:p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4400" dirty="0" smtClean="0"/>
              <a:t>Не изменяются!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52928" cy="20448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      В чём отличие служебных частей    речи от самостоятельных?</a:t>
            </a:r>
            <a:endParaRPr lang="ru-RU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ЧЕТЫРЕ</a:t>
            </a:r>
            <a:r>
              <a:rPr lang="ru-RU" b="1" dirty="0" smtClean="0"/>
              <a:t>  </a:t>
            </a:r>
            <a:r>
              <a:rPr lang="ru-RU" sz="5400" b="1" dirty="0" smtClean="0">
                <a:solidFill>
                  <a:srgbClr val="FF0000"/>
                </a:solidFill>
              </a:rPr>
              <a:t>НЕ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859216" cy="452596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sz="4000" b="1" dirty="0" smtClean="0"/>
              <a:t> имеют лексического значения</a:t>
            </a:r>
            <a:endParaRPr lang="ru-RU" sz="4000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sz="4000" b="1" dirty="0" smtClean="0"/>
              <a:t> изменяются</a:t>
            </a:r>
            <a:endParaRPr lang="ru-RU" sz="4000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sz="4000" b="1" dirty="0" smtClean="0"/>
              <a:t> употребляются без самостоятельных частей речи</a:t>
            </a:r>
            <a:endParaRPr lang="ru-RU" sz="4000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sz="4000" b="1" dirty="0" smtClean="0"/>
              <a:t> бывают членами предложения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88424" y="6093296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6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Зрительный диктант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800" dirty="0" smtClean="0"/>
              <a:t>Вставьте пропущенные </a:t>
            </a:r>
            <a:r>
              <a:rPr lang="ru-RU" sz="2800" dirty="0"/>
              <a:t>служебные части речи, расставьте знаки препинания и объясните  их постановку</a:t>
            </a:r>
            <a:r>
              <a:rPr lang="ru-RU" sz="2800" dirty="0" smtClean="0"/>
              <a:t>.</a:t>
            </a: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204865"/>
            <a:ext cx="64087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__ друзьями легче море переплыть (с)</a:t>
            </a:r>
          </a:p>
          <a:p>
            <a:r>
              <a:rPr lang="ru-RU" sz="3200" b="1" dirty="0"/>
              <a:t>__ есть морскую соль что нам досталась. (и)</a:t>
            </a:r>
          </a:p>
          <a:p>
            <a:r>
              <a:rPr lang="ru-RU" sz="3200" b="1" dirty="0"/>
              <a:t>__  __  друзей __ свете было __ очень трудно жить (а, без)</a:t>
            </a:r>
          </a:p>
          <a:p>
            <a:r>
              <a:rPr lang="ru-RU" sz="3200" b="1" dirty="0"/>
              <a:t>__ серым стал __ даже алый парус. (и, бы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377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556792"/>
            <a:ext cx="6030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r>
              <a:rPr lang="ru-RU" sz="3200" b="1" dirty="0" smtClean="0"/>
              <a:t> </a:t>
            </a:r>
            <a:r>
              <a:rPr lang="ru-RU" sz="3200" b="1" dirty="0"/>
              <a:t>друзьями легче море </a:t>
            </a:r>
            <a:r>
              <a:rPr lang="ru-RU" sz="3200" b="1" u="sng" dirty="0"/>
              <a:t>переплыть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 </a:t>
            </a:r>
            <a:r>
              <a:rPr lang="ru-RU" sz="3200" b="1" u="sng" dirty="0"/>
              <a:t>есть</a:t>
            </a:r>
            <a:r>
              <a:rPr lang="ru-RU" sz="3200" b="1" dirty="0"/>
              <a:t> морскую </a:t>
            </a:r>
            <a:r>
              <a:rPr lang="ru-RU" sz="3200" b="1" dirty="0" smtClean="0"/>
              <a:t>соль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 что </a:t>
            </a:r>
            <a:r>
              <a:rPr lang="ru-RU" sz="3200" b="1" dirty="0"/>
              <a:t>нам досталась.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А без </a:t>
            </a:r>
            <a:r>
              <a:rPr lang="ru-RU" sz="3200" b="1" dirty="0" smtClean="0"/>
              <a:t>друзей </a:t>
            </a:r>
            <a:r>
              <a:rPr lang="ru-RU" sz="3200" b="1" dirty="0" smtClean="0">
                <a:solidFill>
                  <a:srgbClr val="FF0000"/>
                </a:solidFill>
              </a:rPr>
              <a:t>на</a:t>
            </a:r>
            <a:r>
              <a:rPr lang="ru-RU" sz="3200" b="1" dirty="0" smtClean="0"/>
              <a:t> свете </a:t>
            </a:r>
            <a:r>
              <a:rPr lang="ru-RU" sz="3200" b="1" dirty="0"/>
              <a:t>было </a:t>
            </a:r>
            <a:r>
              <a:rPr lang="ru-RU" sz="3200" b="1" dirty="0">
                <a:solidFill>
                  <a:srgbClr val="FF0000"/>
                </a:solidFill>
              </a:rPr>
              <a:t>б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u="sng" dirty="0" smtClean="0"/>
              <a:t>очень </a:t>
            </a:r>
            <a:r>
              <a:rPr lang="ru-RU" sz="3200" b="1" u="sng" dirty="0"/>
              <a:t>трудно </a:t>
            </a:r>
            <a:r>
              <a:rPr lang="ru-RU" sz="3200" b="1" u="sng" dirty="0" smtClean="0"/>
              <a:t>жить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И </a:t>
            </a:r>
            <a:r>
              <a:rPr lang="ru-RU" sz="3200" b="1" u="sng" dirty="0" smtClean="0"/>
              <a:t>серым стал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бы</a:t>
            </a:r>
            <a:r>
              <a:rPr lang="ru-RU" sz="3200" b="1" dirty="0" smtClean="0"/>
              <a:t> даже </a:t>
            </a:r>
            <a:r>
              <a:rPr lang="ru-RU" sz="3200" b="1" dirty="0"/>
              <a:t>алый </a:t>
            </a:r>
            <a:r>
              <a:rPr lang="ru-RU" sz="3200" b="1" u="sng" dirty="0"/>
              <a:t>парус</a:t>
            </a:r>
            <a:r>
              <a:rPr lang="ru-RU" sz="3200" b="1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соединяют служебные слова?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6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Делаем вывод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5301207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Служебные части речи служат для</a:t>
            </a:r>
          </a:p>
          <a:p>
            <a:pPr marL="0" indent="0">
              <a:buNone/>
            </a:pPr>
            <a:r>
              <a:rPr lang="ru-RU" sz="3600" dirty="0" smtClean="0"/>
              <a:t>Связи слов в словосочетании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(предлоги)</a:t>
            </a:r>
          </a:p>
          <a:p>
            <a:pPr marL="0" indent="0">
              <a:buNone/>
            </a:pPr>
            <a:r>
              <a:rPr lang="ru-RU" sz="3600" dirty="0" smtClean="0"/>
              <a:t>Связи однородных членов предложения</a:t>
            </a:r>
          </a:p>
          <a:p>
            <a:pPr marL="0" indent="0">
              <a:buNone/>
            </a:pPr>
            <a:r>
              <a:rPr lang="ru-RU" sz="3600" dirty="0" smtClean="0"/>
              <a:t>Связи простых предложения в сложном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(союзы)</a:t>
            </a:r>
          </a:p>
          <a:p>
            <a:pPr marL="0" indent="0">
              <a:buNone/>
            </a:pPr>
            <a:r>
              <a:rPr lang="ru-RU" sz="3600" dirty="0" smtClean="0"/>
              <a:t>Образования наклонения глагола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(частицы)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8039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714625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Зрительный диктант ( задача №2)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714625" algn="l"/>
              </a:tabLst>
            </a:pPr>
            <a:endParaRPr lang="ru-RU" sz="3200" b="1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Самостоятельно работал – « 2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hangingPunc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Пользовался подсказками – « 1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hangingPunct="0">
              <a:spcBef>
                <a:spcPts val="0"/>
              </a:spcBef>
              <a:buClrTx/>
              <a:buSzTx/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Не справился с заданием – « 0 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836712"/>
            <a:ext cx="4067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Лист самооценки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827088" y="241807"/>
            <a:ext cx="5473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71462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                    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Лист самооценки</a:t>
            </a:r>
            <a:endParaRPr lang="ru-RU" sz="32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624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8157"/>
              </p:ext>
            </p:extLst>
          </p:nvPr>
        </p:nvGraphicFramePr>
        <p:xfrm>
          <a:off x="827088" y="763696"/>
          <a:ext cx="6227762" cy="5113576"/>
        </p:xfrm>
        <a:graphic>
          <a:graphicData uri="http://schemas.openxmlformats.org/drawingml/2006/table">
            <a:tbl>
              <a:tblPr/>
              <a:tblGrid>
                <a:gridCol w="5141912"/>
                <a:gridCol w="1085850"/>
              </a:tblGrid>
              <a:tr h="616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Этапы работы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Орфографическая разминка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 взаимопроверка): 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 всё верно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1 б. –  1-2 ошибки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0 б. –  3 и  больше)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Составление схемы ( работа в группах)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Собери текст ( задача № 1) (в парах)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Зрительный диктант ( задача №2)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Минутка – шутке ( работа в группах 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Заполни таблицу ( проверка знаний 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задание для шустриков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25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Итого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9" name="Rectangle 35"/>
          <p:cNvSpPr>
            <a:spLocks noChangeArrowheads="1"/>
          </p:cNvSpPr>
          <p:nvPr/>
        </p:nvSpPr>
        <p:spPr bwMode="auto">
          <a:xfrm>
            <a:off x="2051050" y="5781844"/>
            <a:ext cx="46129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Самостоятельно работал – « 2 »</a:t>
            </a:r>
            <a:endParaRPr lang="ru-RU" sz="2000" b="1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Пользовался подсказками – « 1 »</a:t>
            </a:r>
            <a:endParaRPr lang="ru-RU" sz="2000" b="1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buFont typeface="Wingdings" pitchFamily="2" charset="2"/>
              <a:buChar char=""/>
              <a:tabLst>
                <a:tab pos="1219200" algn="l"/>
                <a:tab pos="271462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Не справился с заданием – « 0 »</a:t>
            </a:r>
            <a:endParaRPr lang="ru-RU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Управляющая кнопка: домой 1">
            <a:hlinkClick r:id="" action="ppaction://noaction" highlightClick="1"/>
          </p:cNvPr>
          <p:cNvSpPr/>
          <p:nvPr/>
        </p:nvSpPr>
        <p:spPr>
          <a:xfrm>
            <a:off x="8738848" y="6381328"/>
            <a:ext cx="28803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836712"/>
            <a:ext cx="4067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  <a:latin typeface="Arial" charset="0"/>
              </a:rPr>
              <a:t>Минутка - шутке</a:t>
            </a:r>
            <a:endParaRPr lang="ru-RU" sz="3600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87" y="3226969"/>
            <a:ext cx="2347163" cy="234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577" y="2132856"/>
            <a:ext cx="23479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23479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6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92896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Отплякиваясь</a:t>
            </a:r>
            <a:r>
              <a:rPr lang="ru-RU" sz="3600" dirty="0" smtClean="0"/>
              <a:t> от </a:t>
            </a:r>
            <a:r>
              <a:rPr lang="ru-RU" sz="3600" dirty="0" err="1" smtClean="0"/>
              <a:t>сурых</a:t>
            </a:r>
            <a:r>
              <a:rPr lang="ru-RU" sz="3600" dirty="0" smtClean="0"/>
              <a:t> </a:t>
            </a:r>
            <a:r>
              <a:rPr lang="ru-RU" sz="3600" dirty="0" err="1" smtClean="0"/>
              <a:t>пляк</a:t>
            </a:r>
            <a:r>
              <a:rPr lang="ru-RU" sz="3600" dirty="0" smtClean="0"/>
              <a:t>, каждый </a:t>
            </a:r>
            <a:r>
              <a:rPr lang="ru-RU" sz="3600" dirty="0" err="1"/>
              <a:t>хамсик</a:t>
            </a:r>
            <a:r>
              <a:rPr lang="ru-RU" sz="3600" dirty="0"/>
              <a:t> </a:t>
            </a:r>
            <a:r>
              <a:rPr lang="ru-RU" sz="3600" dirty="0" err="1" smtClean="0"/>
              <a:t>шмыряет</a:t>
            </a:r>
            <a:r>
              <a:rPr lang="ru-RU" sz="3600" dirty="0"/>
              <a:t> </a:t>
            </a:r>
            <a:r>
              <a:rPr lang="ru-RU" sz="3600" dirty="0" smtClean="0"/>
              <a:t>на </a:t>
            </a:r>
            <a:r>
              <a:rPr lang="ru-RU" sz="3600" dirty="0" err="1"/>
              <a:t>глын</a:t>
            </a:r>
            <a:r>
              <a:rPr lang="ru-RU" sz="3600" dirty="0"/>
              <a:t> по 5 </a:t>
            </a:r>
            <a:r>
              <a:rPr lang="ru-RU" sz="3600" dirty="0" err="1"/>
              <a:t>гнусиков</a:t>
            </a:r>
            <a:r>
              <a:rPr lang="ru-RU" sz="3600" dirty="0"/>
              <a:t>. Сколько </a:t>
            </a:r>
            <a:r>
              <a:rPr lang="ru-RU" sz="3600" dirty="0" err="1"/>
              <a:t>гнусиков</a:t>
            </a:r>
            <a:r>
              <a:rPr lang="ru-RU" sz="3600" dirty="0"/>
              <a:t> </a:t>
            </a:r>
            <a:r>
              <a:rPr lang="ru-RU" sz="3600" dirty="0" err="1"/>
              <a:t>шмырнут</a:t>
            </a:r>
            <a:r>
              <a:rPr lang="ru-RU" sz="3600" dirty="0"/>
              <a:t> на </a:t>
            </a:r>
            <a:r>
              <a:rPr lang="ru-RU" sz="3600" dirty="0" err="1"/>
              <a:t>глын</a:t>
            </a:r>
            <a:r>
              <a:rPr lang="ru-RU" sz="3600" dirty="0"/>
              <a:t> 12 </a:t>
            </a:r>
            <a:r>
              <a:rPr lang="ru-RU" sz="3600" dirty="0" err="1" smtClean="0"/>
              <a:t>хамсиков</a:t>
            </a:r>
            <a:r>
              <a:rPr lang="ru-RU" sz="3600" dirty="0"/>
              <a:t>, </a:t>
            </a:r>
            <a:r>
              <a:rPr lang="ru-RU" sz="3600" dirty="0" err="1"/>
              <a:t>отплякивающихся</a:t>
            </a:r>
            <a:r>
              <a:rPr lang="ru-RU" sz="3600" dirty="0"/>
              <a:t> от </a:t>
            </a:r>
            <a:r>
              <a:rPr lang="ru-RU" sz="3600" dirty="0" err="1"/>
              <a:t>сурых</a:t>
            </a:r>
            <a:r>
              <a:rPr lang="ru-RU" sz="3600" dirty="0"/>
              <a:t> </a:t>
            </a:r>
            <a:r>
              <a:rPr lang="ru-RU" sz="3600" dirty="0" err="1"/>
              <a:t>пляк</a:t>
            </a:r>
            <a:r>
              <a:rPr lang="ru-RU" sz="3600" dirty="0"/>
              <a:t>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350160"/>
            <a:ext cx="8856984" cy="163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1584176"/>
          </a:xfrm>
        </p:spPr>
        <p:txBody>
          <a:bodyPr>
            <a:noAutofit/>
          </a:bodyPr>
          <a:lstStyle/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3200" b="1" dirty="0" smtClean="0"/>
              <a:t>Классифицируйте слова по частям речи.</a:t>
            </a:r>
          </a:p>
          <a:p>
            <a:r>
              <a:rPr lang="ru-RU" sz="3200" b="1" dirty="0" smtClean="0"/>
              <a:t>Объясните, по какому принципу вы действовали?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071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60648"/>
            <a:ext cx="68407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 </a:t>
            </a:r>
          </a:p>
          <a:p>
            <a:r>
              <a:rPr lang="ru-RU" sz="3200" b="1" dirty="0" smtClean="0"/>
              <a:t>Предлоги, союзы, частицы – </a:t>
            </a:r>
          </a:p>
          <a:p>
            <a:r>
              <a:rPr lang="ru-RU" sz="3200" b="1" dirty="0" smtClean="0"/>
              <a:t>Все встали в один хоровод,</a:t>
            </a:r>
          </a:p>
          <a:p>
            <a:r>
              <a:rPr lang="ru-RU" sz="3200" b="1" dirty="0" smtClean="0"/>
              <a:t>Служебные, важные лица – </a:t>
            </a:r>
          </a:p>
          <a:p>
            <a:r>
              <a:rPr lang="ru-RU" sz="3200" b="1" dirty="0" smtClean="0"/>
              <a:t>На редкость серьезный народ.</a:t>
            </a:r>
          </a:p>
          <a:p>
            <a:r>
              <a:rPr lang="ru-RU" sz="3200" b="1" dirty="0" smtClean="0"/>
              <a:t>Без них обойтись невозможно,</a:t>
            </a:r>
          </a:p>
          <a:p>
            <a:r>
              <a:rPr lang="ru-RU" sz="3200" b="1" dirty="0" smtClean="0"/>
              <a:t>И знают об этом они.</a:t>
            </a:r>
          </a:p>
          <a:p>
            <a:r>
              <a:rPr lang="ru-RU" sz="3200" b="1" dirty="0" smtClean="0"/>
              <a:t>Всегда и во всем осторожны:</a:t>
            </a:r>
          </a:p>
          <a:p>
            <a:r>
              <a:rPr lang="ru-RU" sz="3200" b="1" dirty="0" smtClean="0"/>
              <a:t>Нигде не гуляют одни.</a:t>
            </a:r>
          </a:p>
          <a:p>
            <a:r>
              <a:rPr lang="ru-RU" sz="3200" b="1" dirty="0" smtClean="0"/>
              <a:t>Но исподволь и незаметно </a:t>
            </a:r>
          </a:p>
          <a:p>
            <a:r>
              <a:rPr lang="ru-RU" sz="3200" b="1" dirty="0" smtClean="0"/>
              <a:t>Значенье свое принесут,</a:t>
            </a:r>
          </a:p>
          <a:p>
            <a:r>
              <a:rPr lang="ru-RU" sz="3200" b="1" dirty="0" smtClean="0"/>
              <a:t>Здесь свяжут, а рядом разделят,</a:t>
            </a:r>
          </a:p>
          <a:p>
            <a:r>
              <a:rPr lang="ru-RU" sz="3200" b="1" dirty="0" smtClean="0"/>
              <a:t>Укажут и силу дадут. </a:t>
            </a:r>
          </a:p>
          <a:p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1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92896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</a:rPr>
              <a:t>Заполни таблицу и проверь по образцу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350160"/>
            <a:ext cx="8856984" cy="163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1584176"/>
          </a:xfrm>
        </p:spPr>
        <p:txBody>
          <a:bodyPr>
            <a:noAutofit/>
          </a:bodyPr>
          <a:lstStyle/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4400" b="1" dirty="0" smtClean="0"/>
              <a:t>Проверочная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160899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866572"/>
              </p:ext>
            </p:extLst>
          </p:nvPr>
        </p:nvGraphicFramePr>
        <p:xfrm>
          <a:off x="251520" y="-91367"/>
          <a:ext cx="8712968" cy="68051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8072"/>
                <a:gridCol w="3168352"/>
                <a:gridCol w="2592288"/>
                <a:gridCol w="2304256"/>
              </a:tblGrid>
              <a:tr h="476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Части речи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Самостоятельные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Служебные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Скажем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Через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Оглядываемся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Не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Школа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Вернись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Бы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Заметил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Красивый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Как будто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Раздается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Вблизи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Четырнадцатый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Земля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Когда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Принесут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Этот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Приехали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911304" y="20526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568952" cy="792088"/>
          </a:xfrm>
        </p:spPr>
        <p:txBody>
          <a:bodyPr>
            <a:noAutofit/>
          </a:bodyPr>
          <a:lstStyle/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4400" b="1" dirty="0" smtClean="0"/>
              <a:t>Задание для шустриков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8964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В предложении: Дуб рос около небольшого озера.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ОКОЛО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является: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А) предлогом;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Б) союзом;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В) наречием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50215"/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indent="450215"/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предложении: Уж небо осенью дышало.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УЖ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– это: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А) частица;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Б) союз;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В) наречие.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indent="450215"/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предложении: Пусть всегда будет солнце.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ПУСТЬ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– это: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А) частица;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Б) предлог;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/>
            <a:r>
              <a:rPr lang="ru-RU" sz="2400" dirty="0">
                <a:latin typeface="Times New Roman"/>
                <a:ea typeface="Times New Roman"/>
                <a:cs typeface="Times New Roman"/>
              </a:rPr>
              <a:t>В) союз.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678815" indent="450215" algn="just">
              <a:spcAft>
                <a:spcPts val="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</a:p>
          <a:p>
            <a:pPr indent="450215"/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11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524787"/>
              </p:ext>
            </p:extLst>
          </p:nvPr>
        </p:nvGraphicFramePr>
        <p:xfrm>
          <a:off x="251520" y="-91367"/>
          <a:ext cx="8712968" cy="69493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8072"/>
                <a:gridCol w="3168352"/>
                <a:gridCol w="2592288"/>
                <a:gridCol w="2304256"/>
              </a:tblGrid>
              <a:tr h="476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Части речи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Самостоятельные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Служебные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Скажем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Через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+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Оглядываемся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Не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Школа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Вернись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Бы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Заметил 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Красивый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Как будто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Раздается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Вблизи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Четырнадцатый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Земля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Когда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Принесут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Этот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Приехали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0424" marR="50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911304" y="20526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/>
              </a:rPr>
              <a:t>Лист самооценки</a:t>
            </a:r>
            <a:r>
              <a:rPr lang="ru-RU" sz="4000" b="1" dirty="0">
                <a:solidFill>
                  <a:schemeClr val="tx1"/>
                </a:solidFill>
                <a:effectLst/>
              </a:rPr>
              <a:t/>
            </a:r>
            <a:br>
              <a:rPr lang="ru-RU" sz="4000" b="1" dirty="0">
                <a:solidFill>
                  <a:schemeClr val="tx1"/>
                </a:solidFill>
                <a:effectLst/>
              </a:rPr>
            </a:br>
            <a:endParaRPr lang="ru-RU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ru-RU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 себя сам:</a:t>
            </a:r>
            <a:endParaRPr lang="ru-RU" sz="4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ru-RU" sz="4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Если вы набрали:</a:t>
            </a:r>
          </a:p>
          <a:p>
            <a:pPr>
              <a:buFontTx/>
              <a:buNone/>
            </a:pPr>
            <a:r>
              <a:rPr lang="ru-RU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 – 14</a:t>
            </a:r>
            <a:r>
              <a:rPr lang="ru-RU" sz="4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Так держать!</a:t>
            </a:r>
          </a:p>
          <a:p>
            <a:pPr>
              <a:buFontTx/>
              <a:buNone/>
            </a:pPr>
            <a:r>
              <a:rPr lang="ru-RU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 – 11 </a:t>
            </a:r>
            <a:r>
              <a:rPr lang="ru-RU" sz="4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Ещё чуть-чуть и будет «5»!</a:t>
            </a:r>
          </a:p>
          <a:p>
            <a:pPr>
              <a:buFontTx/>
              <a:buNone/>
            </a:pPr>
            <a:r>
              <a:rPr lang="ru-RU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 – 7</a:t>
            </a:r>
            <a:r>
              <a:rPr lang="ru-RU" sz="4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Будьте внимательнее на уроке </a:t>
            </a:r>
          </a:p>
          <a:p>
            <a:pPr>
              <a:buFontTx/>
              <a:buNone/>
            </a:pPr>
            <a:r>
              <a:rPr lang="ru-RU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Меньше 7</a:t>
            </a:r>
            <a:r>
              <a:rPr lang="ru-RU" sz="4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Не расстраивайтесь, в следующий раз обязательно всё получится!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28803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5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Что нового узнали на уроке?</a:t>
            </a:r>
          </a:p>
          <a:p>
            <a:pPr marL="0" indent="0">
              <a:buNone/>
            </a:pPr>
            <a:endParaRPr lang="ru-RU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Довольны </a:t>
            </a:r>
            <a: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ли  вы своими результатами?</a:t>
            </a:r>
          </a:p>
          <a:p>
            <a:endParaRPr lang="ru-RU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Что оказалось сложным, а что лёгким?</a:t>
            </a:r>
          </a:p>
          <a:p>
            <a:endParaRPr lang="ru-RU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Рефлексия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172400" y="6093296"/>
            <a:ext cx="616214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006" y="548680"/>
            <a:ext cx="5356965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06" y="4606192"/>
            <a:ext cx="6400800" cy="1473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Нарисуй настроение</a:t>
            </a:r>
            <a:endParaRPr lang="ru-RU" sz="4400" dirty="0"/>
          </a:p>
        </p:txBody>
      </p:sp>
      <p:pic>
        <p:nvPicPr>
          <p:cNvPr id="4" name="Picture 7" descr="04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055">
            <a:off x="6339630" y="1260946"/>
            <a:ext cx="1747837" cy="17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2254250"/>
            <a:ext cx="23479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05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765175"/>
            <a:ext cx="1512887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763713" y="260350"/>
            <a:ext cx="59039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                 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Задание №1</a:t>
            </a:r>
          </a:p>
          <a:p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</a:rPr>
              <a:t>Орфографическая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разминка»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9553" y="2708920"/>
            <a:ext cx="824567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</a:rPr>
              <a:t>                </a:t>
            </a:r>
            <a:r>
              <a:rPr lang="ru-RU" sz="4400" dirty="0" smtClean="0">
                <a:solidFill>
                  <a:srgbClr val="000000"/>
                </a:solidFill>
              </a:rPr>
              <a:t>(Во)время помочь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</a:rPr>
              <a:t>            (Во)время урока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</a:rPr>
              <a:t>            (На)чисто переписать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</a:rPr>
              <a:t>            (На)чисто поле</a:t>
            </a:r>
            <a:endParaRPr lang="ru-RU" sz="4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80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200" b="1" dirty="0" smtClean="0"/>
              <a:t>1. Напишите </a:t>
            </a:r>
            <a:r>
              <a:rPr lang="ru-RU" sz="3200" b="1" dirty="0"/>
              <a:t>сказку о том, как в страну </a:t>
            </a:r>
            <a:r>
              <a:rPr lang="ru-RU" sz="3200" b="1" dirty="0" err="1"/>
              <a:t>Лингвинию</a:t>
            </a:r>
            <a:r>
              <a:rPr lang="ru-RU" sz="3200" b="1" dirty="0"/>
              <a:t> попали служебные слова.</a:t>
            </a:r>
          </a:p>
          <a:p>
            <a:pPr marL="0" lvl="0" indent="0">
              <a:buNone/>
            </a:pPr>
            <a:r>
              <a:rPr lang="ru-RU" sz="3200" b="1" dirty="0" smtClean="0"/>
              <a:t>2. Составьте </a:t>
            </a:r>
            <a:r>
              <a:rPr lang="ru-RU" sz="3200" b="1" dirty="0"/>
              <a:t>план действий (алгоритм) на тему: «Как отличить служебные части речи от самостоятельных».</a:t>
            </a:r>
          </a:p>
          <a:p>
            <a:pPr marL="0" indent="0">
              <a:buNone/>
            </a:pPr>
            <a:r>
              <a:rPr lang="ru-RU" sz="3200" b="1" dirty="0" smtClean="0"/>
              <a:t>3. Упражнение №284</a:t>
            </a:r>
          </a:p>
          <a:p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Домашнее задание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16832"/>
            <a:ext cx="7596832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   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Спасибо за внимание!</a:t>
            </a:r>
          </a:p>
          <a:p>
            <a:pPr marL="0" indent="0">
              <a:buNone/>
            </a:pPr>
            <a:endParaRPr lang="ru-RU" sz="4800" b="1" dirty="0"/>
          </a:p>
          <a:p>
            <a:pPr marL="0" indent="0">
              <a:buNone/>
            </a:pPr>
            <a:r>
              <a:rPr lang="ru-RU" sz="4800" b="1" dirty="0" smtClean="0"/>
              <a:t>                       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C:\DOCUME~1\Admin\LOCALS~1\Temp\Temporary Internet Files\Content.IE5\G0WGXPJ7\MM90017248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4449763"/>
            <a:ext cx="116205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5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В</a:t>
            </a:r>
            <a:r>
              <a:rPr lang="ru-RU" sz="3600" b="1" u="sng" dirty="0" smtClean="0"/>
              <a:t>ов</a:t>
            </a:r>
            <a:r>
              <a:rPr lang="ru-RU" sz="3600" b="1" dirty="0" smtClean="0"/>
              <a:t>ремя помочь (когда?) - наречие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Во</a:t>
            </a:r>
            <a:r>
              <a:rPr lang="ru-RU" sz="3600" b="1" dirty="0" smtClean="0"/>
              <a:t> время урока (во время чего?) – сущ.</a:t>
            </a:r>
          </a:p>
          <a:p>
            <a:pPr marL="0" indent="0">
              <a:buNone/>
            </a:pPr>
            <a:r>
              <a:rPr lang="ru-RU" sz="3600" b="1" dirty="0" smtClean="0"/>
              <a:t>Н</a:t>
            </a:r>
            <a:r>
              <a:rPr lang="ru-RU" sz="3600" b="1" u="sng" dirty="0" smtClean="0"/>
              <a:t>ач</a:t>
            </a:r>
            <a:r>
              <a:rPr lang="ru-RU" sz="3600" b="1" dirty="0" smtClean="0"/>
              <a:t>исто переписать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На</a:t>
            </a:r>
            <a:r>
              <a:rPr lang="ru-RU" sz="3600" b="1" dirty="0" smtClean="0"/>
              <a:t> чисто поле (на какое?) – прил.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Различай части речи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331640" y="278092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123728" y="34290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331640" y="465313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907704" y="530120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7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1. Орфографическая разминка </a:t>
            </a:r>
            <a:endParaRPr lang="ru-RU" sz="3200" dirty="0">
              <a:latin typeface="Arial"/>
            </a:endParaRPr>
          </a:p>
          <a:p>
            <a:pPr marL="0" indent="0" eaLnBrk="0" fontAlgn="base" hangingPunct="0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 взаимопроверка):   2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б. –  всё верно </a:t>
            </a:r>
            <a:endParaRPr lang="ru-RU" sz="3200" dirty="0">
              <a:latin typeface="Arial"/>
            </a:endParaRPr>
          </a:p>
          <a:p>
            <a:pPr marL="0" indent="0" eaLnBrk="0" fontAlgn="base" hangingPunct="0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1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б. –  1-2 ошибки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sz="3200" dirty="0">
              <a:latin typeface="Arial"/>
            </a:endParaRPr>
          </a:p>
          <a:p>
            <a:pPr marL="0" indent="0" eaLnBrk="0" fontAlgn="base" hangingPunct="0">
              <a:spcBef>
                <a:spcPts val="0"/>
              </a:spcBef>
              <a:buNone/>
              <a:tabLst>
                <a:tab pos="2714625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 0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б. –  3 и 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больше </a:t>
            </a:r>
            <a:endParaRPr lang="ru-RU" sz="3200" dirty="0">
              <a:latin typeface="Arial"/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836712"/>
            <a:ext cx="4067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Лист самооценки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8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5790451" cy="1440160"/>
          </a:xfrm>
        </p:spPr>
        <p:txBody>
          <a:bodyPr/>
          <a:lstStyle/>
          <a:p>
            <a:r>
              <a:rPr lang="ru-RU" dirty="0" smtClean="0"/>
              <a:t>Минутка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06" y="4606192"/>
            <a:ext cx="6400800" cy="1473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«Прожужжи текст»</a:t>
            </a:r>
            <a:endParaRPr lang="ru-RU" sz="4400" dirty="0"/>
          </a:p>
        </p:txBody>
      </p:sp>
      <p:pic>
        <p:nvPicPr>
          <p:cNvPr id="4" name="Picture 7" descr="04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055">
            <a:off x="6339630" y="1260946"/>
            <a:ext cx="1747837" cy="17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2254250"/>
            <a:ext cx="23479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05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765175"/>
            <a:ext cx="1512887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6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44624"/>
            <a:ext cx="9144000" cy="681337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Есть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ли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«связь»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с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языком,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на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котором говорит человек,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с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морщинами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на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его лице?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Да, есть,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самая прямая, утверждает известный перуанский косметолог </a:t>
            </a:r>
            <a:r>
              <a:rPr lang="ru-RU" sz="2800" dirty="0" err="1" smtClean="0">
                <a:latin typeface="Calibri"/>
                <a:ea typeface="Calibri"/>
                <a:cs typeface="Times New Roman"/>
              </a:rPr>
              <a:t>Эусибио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err="1" smtClean="0">
                <a:latin typeface="Calibri"/>
                <a:ea typeface="Calibri"/>
                <a:cs typeface="Times New Roman"/>
              </a:rPr>
              <a:t>Салине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Он долгое время изучал мимику людей, говорящих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на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разных языках. Самым «жестким»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для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лица,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по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его мнению, является английский.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Когда человек говорит по-английски, мускулы его лица резко сокращаются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. И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это приводит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к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преждевременному его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старению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 появлению морщин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и  к складкам.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Самыми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«щадящими»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для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кожи являются такие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певучие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 мягкие в произношении языки,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как испанский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 итальянский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и русский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9260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17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5790451" cy="1440160"/>
          </a:xfrm>
        </p:spPr>
        <p:txBody>
          <a:bodyPr/>
          <a:lstStyle/>
          <a:p>
            <a:r>
              <a:rPr lang="ru-RU" dirty="0"/>
              <a:t>Попробуй прочитать ещё раз!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06" y="4606192"/>
            <a:ext cx="6400800" cy="1473200"/>
          </a:xfrm>
        </p:spPr>
        <p:txBody>
          <a:bodyPr>
            <a:normAutofit/>
          </a:bodyPr>
          <a:lstStyle/>
          <a:p>
            <a:endParaRPr lang="ru-RU" sz="4400" dirty="0"/>
          </a:p>
        </p:txBody>
      </p:sp>
      <p:pic>
        <p:nvPicPr>
          <p:cNvPr id="4" name="Picture 7" descr="04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055">
            <a:off x="6339630" y="1260946"/>
            <a:ext cx="1747837" cy="17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2254250"/>
            <a:ext cx="23479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05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765175"/>
            <a:ext cx="1512887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1234</Words>
  <Application>Microsoft Office PowerPoint</Application>
  <PresentationFormat>Экран (4:3)</PresentationFormat>
  <Paragraphs>361</Paragraphs>
  <Slides>41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Волна</vt:lpstr>
      <vt:lpstr>Урок русского языка в 7 классе</vt:lpstr>
      <vt:lpstr>Седьмое февраля</vt:lpstr>
      <vt:lpstr>Презентация PowerPoint</vt:lpstr>
      <vt:lpstr>Презентация PowerPoint</vt:lpstr>
      <vt:lpstr>Различай части речи</vt:lpstr>
      <vt:lpstr>Презентация PowerPoint</vt:lpstr>
      <vt:lpstr>Минутка чтения</vt:lpstr>
      <vt:lpstr>Презентация PowerPoint</vt:lpstr>
      <vt:lpstr>Попробуй прочитать ещё раз!</vt:lpstr>
      <vt:lpstr>Презентация PowerPoint</vt:lpstr>
      <vt:lpstr>Презентация PowerPoint</vt:lpstr>
      <vt:lpstr>Тема урока:</vt:lpstr>
      <vt:lpstr>Чем отличаются самостоятельные и служебные части речи?</vt:lpstr>
      <vt:lpstr>Сравни написание одинаково звучащих слов:</vt:lpstr>
      <vt:lpstr>Почему  одинаково звучащие слова пишутся по-разному?</vt:lpstr>
      <vt:lpstr>Цель урока:</vt:lpstr>
      <vt:lpstr>Заполни схему</vt:lpstr>
      <vt:lpstr>Презентация PowerPoint</vt:lpstr>
      <vt:lpstr>Что я знаю о частях речи? </vt:lpstr>
      <vt:lpstr>Презентация PowerPoint</vt:lpstr>
      <vt:lpstr>Презентация PowerPoint</vt:lpstr>
      <vt:lpstr>Собери предложения</vt:lpstr>
      <vt:lpstr>Презентация PowerPoint</vt:lpstr>
      <vt:lpstr>Презентация PowerPoint</vt:lpstr>
      <vt:lpstr>ЧЕТЫРЕ  НЕ</vt:lpstr>
      <vt:lpstr>Презентация PowerPoint</vt:lpstr>
      <vt:lpstr>Что соединяют служебные слова?</vt:lpstr>
      <vt:lpstr>Делаем вывод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Лист самооценки </vt:lpstr>
      <vt:lpstr>Рефлексия</vt:lpstr>
      <vt:lpstr>Презентация PowerPoint</vt:lpstr>
      <vt:lpstr>Домашнее задание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Гл.Админ.#</cp:lastModifiedBy>
  <cp:revision>108</cp:revision>
  <cp:lastPrinted>2014-02-05T11:28:23Z</cp:lastPrinted>
  <dcterms:created xsi:type="dcterms:W3CDTF">2014-02-02T14:51:28Z</dcterms:created>
  <dcterms:modified xsi:type="dcterms:W3CDTF">2015-03-09T13:31:50Z</dcterms:modified>
</cp:coreProperties>
</file>