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7" r:id="rId4"/>
    <p:sldId id="305" r:id="rId5"/>
    <p:sldId id="306" r:id="rId6"/>
    <p:sldId id="278" r:id="rId7"/>
    <p:sldId id="281" r:id="rId8"/>
    <p:sldId id="311" r:id="rId9"/>
    <p:sldId id="280" r:id="rId10"/>
    <p:sldId id="261" r:id="rId11"/>
    <p:sldId id="284" r:id="rId12"/>
    <p:sldId id="285" r:id="rId13"/>
    <p:sldId id="308" r:id="rId14"/>
    <p:sldId id="309" r:id="rId15"/>
    <p:sldId id="310" r:id="rId16"/>
    <p:sldId id="307" r:id="rId17"/>
    <p:sldId id="286" r:id="rId18"/>
    <p:sldId id="287" r:id="rId19"/>
    <p:sldId id="293" r:id="rId20"/>
    <p:sldId id="292" r:id="rId21"/>
    <p:sldId id="289" r:id="rId22"/>
    <p:sldId id="290" r:id="rId23"/>
    <p:sldId id="291" r:id="rId24"/>
    <p:sldId id="295" r:id="rId25"/>
    <p:sldId id="294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274" r:id="rId35"/>
    <p:sldId id="267" r:id="rId36"/>
    <p:sldId id="268" r:id="rId37"/>
    <p:sldId id="269" r:id="rId38"/>
    <p:sldId id="270" r:id="rId39"/>
    <p:sldId id="275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oper Blac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oper Blac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oper Blac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oper Blac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oper Black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oper Black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oper Black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oper Black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oper Black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821" autoAdjust="0"/>
  </p:normalViewPr>
  <p:slideViewPr>
    <p:cSldViewPr>
      <p:cViewPr varScale="1">
        <p:scale>
          <a:sx n="74" d="100"/>
          <a:sy n="74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831475-07A0-4987-BA7D-88BD7FCFAF4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041821-5123-448C-BA75-8355DA5B68FC}">
      <dgm:prSet phldrT="[Текст]" custT="1"/>
      <dgm:spPr/>
      <dgm:t>
        <a:bodyPr/>
        <a:lstStyle/>
        <a:p>
          <a:r>
            <a: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Содержание экологических знаний</a:t>
          </a:r>
        </a:p>
      </dgm:t>
    </dgm:pt>
    <dgm:pt modelId="{F3C94D7D-E531-413E-B243-7D4E2853A8F5}" type="parTrans" cxnId="{24FE1493-0DF0-42C4-BDBC-AAB65E53A802}">
      <dgm:prSet/>
      <dgm:spPr/>
      <dgm:t>
        <a:bodyPr/>
        <a:lstStyle/>
        <a:p>
          <a:endParaRPr lang="ru-RU"/>
        </a:p>
      </dgm:t>
    </dgm:pt>
    <dgm:pt modelId="{1BE8706A-47EA-491C-B26E-14CAE086201E}" type="sibTrans" cxnId="{24FE1493-0DF0-42C4-BDBC-AAB65E53A802}">
      <dgm:prSet/>
      <dgm:spPr/>
      <dgm:t>
        <a:bodyPr/>
        <a:lstStyle/>
        <a:p>
          <a:endParaRPr lang="ru-RU"/>
        </a:p>
      </dgm:t>
    </dgm:pt>
    <dgm:pt modelId="{5B4F7FB9-52F5-4429-BD6E-4446CF315BD1}">
      <dgm:prSet phldrT="[Текст]" custT="1"/>
      <dgm:spPr/>
      <dgm:t>
        <a:bodyPr/>
        <a:lstStyle/>
        <a:p>
          <a:r>
            <a:rPr lang="ru-RU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Сезонность в природе</a:t>
          </a:r>
        </a:p>
      </dgm:t>
    </dgm:pt>
    <dgm:pt modelId="{D2343179-1746-4532-A10D-F3E7B4468744}" type="parTrans" cxnId="{4A1663C0-0282-45D5-BF0B-9EC6459D13ED}">
      <dgm:prSet/>
      <dgm:spPr/>
      <dgm:t>
        <a:bodyPr/>
        <a:lstStyle/>
        <a:p>
          <a:endParaRPr lang="ru-RU"/>
        </a:p>
      </dgm:t>
    </dgm:pt>
    <dgm:pt modelId="{9034C49F-F1F3-4E25-B208-AF26DB766A59}" type="sibTrans" cxnId="{4A1663C0-0282-45D5-BF0B-9EC6459D13ED}">
      <dgm:prSet/>
      <dgm:spPr/>
      <dgm:t>
        <a:bodyPr/>
        <a:lstStyle/>
        <a:p>
          <a:endParaRPr lang="ru-RU"/>
        </a:p>
      </dgm:t>
    </dgm:pt>
    <dgm:pt modelId="{0AFEF8D1-A140-41EC-A6E7-2B77BB41FAD2}">
      <dgm:prSet phldrT="[Текст]" custT="1"/>
      <dgm:spPr/>
      <dgm:t>
        <a:bodyPr/>
        <a:lstStyle/>
        <a:p>
          <a:r>
            <a:rPr lang="ru-RU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Растения, их связь со средой обитания</a:t>
          </a:r>
        </a:p>
      </dgm:t>
    </dgm:pt>
    <dgm:pt modelId="{AF8C41A1-2ADD-476A-9506-1450E8F4B51E}" type="parTrans" cxnId="{8E5D30D3-8FC4-4B82-8364-18BE700ADB79}">
      <dgm:prSet/>
      <dgm:spPr/>
      <dgm:t>
        <a:bodyPr/>
        <a:lstStyle/>
        <a:p>
          <a:endParaRPr lang="ru-RU"/>
        </a:p>
      </dgm:t>
    </dgm:pt>
    <dgm:pt modelId="{D3AE21D9-1DC4-4D97-9920-300DF5CD8D4D}" type="sibTrans" cxnId="{8E5D30D3-8FC4-4B82-8364-18BE700ADB79}">
      <dgm:prSet/>
      <dgm:spPr/>
      <dgm:t>
        <a:bodyPr/>
        <a:lstStyle/>
        <a:p>
          <a:endParaRPr lang="ru-RU"/>
        </a:p>
      </dgm:t>
    </dgm:pt>
    <dgm:pt modelId="{600E1B3C-DEDD-498B-9415-2DAF829677C0}">
      <dgm:prSet phldrT="[Текст]" custT="1"/>
      <dgm:spPr/>
      <dgm:t>
        <a:bodyPr/>
        <a:lstStyle/>
        <a:p>
          <a:r>
            <a:rPr lang="ru-RU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"Красная книга" природы</a:t>
          </a:r>
        </a:p>
      </dgm:t>
    </dgm:pt>
    <dgm:pt modelId="{9E3A35CE-4C0E-47AD-B47A-D2D98B0F4F9B}" type="parTrans" cxnId="{CBA000BD-F154-44AC-82E5-8B103057FE49}">
      <dgm:prSet/>
      <dgm:spPr/>
      <dgm:t>
        <a:bodyPr/>
        <a:lstStyle/>
        <a:p>
          <a:endParaRPr lang="ru-RU"/>
        </a:p>
      </dgm:t>
    </dgm:pt>
    <dgm:pt modelId="{409153E7-83AC-4F7F-9188-EA64B49BAC82}" type="sibTrans" cxnId="{CBA000BD-F154-44AC-82E5-8B103057FE49}">
      <dgm:prSet/>
      <dgm:spPr/>
      <dgm:t>
        <a:bodyPr/>
        <a:lstStyle/>
        <a:p>
          <a:endParaRPr lang="ru-RU"/>
        </a:p>
      </dgm:t>
    </dgm:pt>
    <dgm:pt modelId="{70A47E8C-952C-4A80-ACDD-E49F7BB82865}">
      <dgm:prSet phldrT="[Текст]" custT="1"/>
      <dgm:spPr/>
      <dgm:t>
        <a:bodyPr/>
        <a:lstStyle/>
        <a:p>
          <a:r>
            <a:rPr lang="ru-RU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Формирование социальной активности</a:t>
          </a:r>
        </a:p>
      </dgm:t>
    </dgm:pt>
    <dgm:pt modelId="{98EC31E8-89D6-4F74-875F-5F0C9A4BAAAA}" type="parTrans" cxnId="{07C90AAF-04A2-445C-9A57-DF351AD91EE3}">
      <dgm:prSet/>
      <dgm:spPr/>
      <dgm:t>
        <a:bodyPr/>
        <a:lstStyle/>
        <a:p>
          <a:endParaRPr lang="ru-RU"/>
        </a:p>
      </dgm:t>
    </dgm:pt>
    <dgm:pt modelId="{E4A20C1F-02E5-414C-B2B2-EEE1F84FFBFD}" type="sibTrans" cxnId="{07C90AAF-04A2-445C-9A57-DF351AD91EE3}">
      <dgm:prSet/>
      <dgm:spPr/>
      <dgm:t>
        <a:bodyPr/>
        <a:lstStyle/>
        <a:p>
          <a:endParaRPr lang="ru-RU"/>
        </a:p>
      </dgm:t>
    </dgm:pt>
    <dgm:pt modelId="{3359DA93-ADD4-4327-8DE8-A835DABC135D}">
      <dgm:prSet custT="1"/>
      <dgm:spPr/>
      <dgm:t>
        <a:bodyPr/>
        <a:lstStyle/>
        <a:p>
          <a:r>
            <a:rPr lang="ru-RU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Животные, их связь со средой обитания</a:t>
          </a:r>
        </a:p>
      </dgm:t>
    </dgm:pt>
    <dgm:pt modelId="{7D4C95D9-51E3-4B9D-97EB-C724176BF5A0}" type="parTrans" cxnId="{3DDE8F87-0D8F-4C1A-90D7-5D4FD1136A2F}">
      <dgm:prSet/>
      <dgm:spPr/>
      <dgm:t>
        <a:bodyPr/>
        <a:lstStyle/>
        <a:p>
          <a:endParaRPr lang="ru-RU"/>
        </a:p>
      </dgm:t>
    </dgm:pt>
    <dgm:pt modelId="{84D722CF-5008-4C2A-B705-210B82F7ADA6}" type="sibTrans" cxnId="{3DDE8F87-0D8F-4C1A-90D7-5D4FD1136A2F}">
      <dgm:prSet/>
      <dgm:spPr/>
      <dgm:t>
        <a:bodyPr/>
        <a:lstStyle/>
        <a:p>
          <a:endParaRPr lang="ru-RU"/>
        </a:p>
      </dgm:t>
    </dgm:pt>
    <dgm:pt modelId="{05892A35-85E9-4264-8993-E61965C55855}">
      <dgm:prSet custT="1"/>
      <dgm:spPr/>
      <dgm:t>
        <a:bodyPr/>
        <a:lstStyle/>
        <a:p>
          <a:r>
            <a:rPr lang="ru-RU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"Природа - наш общий дом"</a:t>
          </a:r>
        </a:p>
      </dgm:t>
    </dgm:pt>
    <dgm:pt modelId="{EA8699EC-6E1E-4AAA-BC04-D2DD5C5454CC}" type="parTrans" cxnId="{D4CE7A54-DC40-4C29-B452-0ADD074C4918}">
      <dgm:prSet/>
      <dgm:spPr/>
      <dgm:t>
        <a:bodyPr/>
        <a:lstStyle/>
        <a:p>
          <a:endParaRPr lang="ru-RU"/>
        </a:p>
      </dgm:t>
    </dgm:pt>
    <dgm:pt modelId="{97A4CB4E-4CF4-46F3-ABEA-109EC8C64871}" type="sibTrans" cxnId="{D4CE7A54-DC40-4C29-B452-0ADD074C4918}">
      <dgm:prSet/>
      <dgm:spPr/>
      <dgm:t>
        <a:bodyPr/>
        <a:lstStyle/>
        <a:p>
          <a:endParaRPr lang="ru-RU"/>
        </a:p>
      </dgm:t>
    </dgm:pt>
    <dgm:pt modelId="{D92E477F-FDA7-46F5-A95E-AF1DF341F7F2}">
      <dgm:prSet custT="1"/>
      <dgm:spPr/>
      <dgm:t>
        <a:bodyPr/>
        <a:lstStyle/>
        <a:p>
          <a:r>
            <a:rPr lang="ru-RU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Человек, гигиена, здоровье</a:t>
          </a:r>
        </a:p>
      </dgm:t>
    </dgm:pt>
    <dgm:pt modelId="{6441DF23-78B2-44FF-95FA-99EE575832C2}" type="parTrans" cxnId="{4A9F5D88-9314-43A2-A4C6-6EFFEE888333}">
      <dgm:prSet/>
      <dgm:spPr/>
      <dgm:t>
        <a:bodyPr/>
        <a:lstStyle/>
        <a:p>
          <a:endParaRPr lang="ru-RU"/>
        </a:p>
      </dgm:t>
    </dgm:pt>
    <dgm:pt modelId="{361CE759-8796-43C2-9379-8FE6E586ADAA}" type="sibTrans" cxnId="{4A9F5D88-9314-43A2-A4C6-6EFFEE888333}">
      <dgm:prSet/>
      <dgm:spPr/>
      <dgm:t>
        <a:bodyPr/>
        <a:lstStyle/>
        <a:p>
          <a:endParaRPr lang="ru-RU"/>
        </a:p>
      </dgm:t>
    </dgm:pt>
    <dgm:pt modelId="{20DD163C-3B89-49D2-A1C8-B7D25BE156B6}" type="pres">
      <dgm:prSet presAssocID="{76831475-07A0-4987-BA7D-88BD7FCFAF4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E31798-5C85-4549-9FE1-747D61452921}" type="pres">
      <dgm:prSet presAssocID="{BD041821-5123-448C-BA75-8355DA5B68FC}" presName="centerShape" presStyleLbl="node0" presStyleIdx="0" presStyleCnt="1" custScaleX="148039"/>
      <dgm:spPr/>
      <dgm:t>
        <a:bodyPr/>
        <a:lstStyle/>
        <a:p>
          <a:endParaRPr lang="ru-RU"/>
        </a:p>
      </dgm:t>
    </dgm:pt>
    <dgm:pt modelId="{97F48AC4-369C-4BFE-8A37-2883AF102DDB}" type="pres">
      <dgm:prSet presAssocID="{5B4F7FB9-52F5-4429-BD6E-4446CF315BD1}" presName="node" presStyleLbl="node1" presStyleIdx="0" presStyleCnt="7" custScaleX="131042" custScaleY="114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B2E73-26AE-453C-9E1F-243F6F141A53}" type="pres">
      <dgm:prSet presAssocID="{5B4F7FB9-52F5-4429-BD6E-4446CF315BD1}" presName="dummy" presStyleCnt="0"/>
      <dgm:spPr/>
    </dgm:pt>
    <dgm:pt modelId="{254DA084-4B6D-4AAE-9E31-4497E148B7E0}" type="pres">
      <dgm:prSet presAssocID="{9034C49F-F1F3-4E25-B208-AF26DB766A59}" presName="sibTrans" presStyleLbl="sibTrans2D1" presStyleIdx="0" presStyleCnt="7"/>
      <dgm:spPr/>
      <dgm:t>
        <a:bodyPr/>
        <a:lstStyle/>
        <a:p>
          <a:endParaRPr lang="ru-RU"/>
        </a:p>
      </dgm:t>
    </dgm:pt>
    <dgm:pt modelId="{A5434E71-01CF-4444-9556-06746F6306AD}" type="pres">
      <dgm:prSet presAssocID="{0AFEF8D1-A140-41EC-A6E7-2B77BB41FAD2}" presName="node" presStyleLbl="node1" presStyleIdx="1" presStyleCnt="7" custScaleX="150724" custScaleY="149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74560-524D-4CD7-BA6E-9FE68549C7BD}" type="pres">
      <dgm:prSet presAssocID="{0AFEF8D1-A140-41EC-A6E7-2B77BB41FAD2}" presName="dummy" presStyleCnt="0"/>
      <dgm:spPr/>
    </dgm:pt>
    <dgm:pt modelId="{A3115D01-C166-40AA-AC94-82414E70D181}" type="pres">
      <dgm:prSet presAssocID="{D3AE21D9-1DC4-4D97-9920-300DF5CD8D4D}" presName="sibTrans" presStyleLbl="sibTrans2D1" presStyleIdx="1" presStyleCnt="7"/>
      <dgm:spPr/>
      <dgm:t>
        <a:bodyPr/>
        <a:lstStyle/>
        <a:p>
          <a:endParaRPr lang="ru-RU"/>
        </a:p>
      </dgm:t>
    </dgm:pt>
    <dgm:pt modelId="{50BDA2AB-823E-4637-B806-D5D69BC4FDF7}" type="pres">
      <dgm:prSet presAssocID="{3359DA93-ADD4-4327-8DE8-A835DABC135D}" presName="node" presStyleLbl="node1" presStyleIdx="2" presStyleCnt="7" custScaleX="126613" custScaleY="128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87389-C392-45BF-BDF3-6D4C288C0F12}" type="pres">
      <dgm:prSet presAssocID="{3359DA93-ADD4-4327-8DE8-A835DABC135D}" presName="dummy" presStyleCnt="0"/>
      <dgm:spPr/>
    </dgm:pt>
    <dgm:pt modelId="{D136D6C1-D86C-4A3D-9432-0E1A7F543452}" type="pres">
      <dgm:prSet presAssocID="{84D722CF-5008-4C2A-B705-210B82F7ADA6}" presName="sibTrans" presStyleLbl="sibTrans2D1" presStyleIdx="2" presStyleCnt="7"/>
      <dgm:spPr/>
      <dgm:t>
        <a:bodyPr/>
        <a:lstStyle/>
        <a:p>
          <a:endParaRPr lang="ru-RU"/>
        </a:p>
      </dgm:t>
    </dgm:pt>
    <dgm:pt modelId="{1769E6E2-DABE-4722-BEEA-90362A06795B}" type="pres">
      <dgm:prSet presAssocID="{05892A35-85E9-4264-8993-E61965C55855}" presName="node" presStyleLbl="node1" presStyleIdx="3" presStyleCnt="7" custScaleX="124582" custScaleY="122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EE07B-3935-44F8-92B0-EF9C11D3DCBE}" type="pres">
      <dgm:prSet presAssocID="{05892A35-85E9-4264-8993-E61965C55855}" presName="dummy" presStyleCnt="0"/>
      <dgm:spPr/>
    </dgm:pt>
    <dgm:pt modelId="{55862942-10FD-4330-A692-F4A7843EE38F}" type="pres">
      <dgm:prSet presAssocID="{97A4CB4E-4CF4-46F3-ABEA-109EC8C64871}" presName="sibTrans" presStyleLbl="sibTrans2D1" presStyleIdx="3" presStyleCnt="7"/>
      <dgm:spPr/>
      <dgm:t>
        <a:bodyPr/>
        <a:lstStyle/>
        <a:p>
          <a:endParaRPr lang="ru-RU"/>
        </a:p>
      </dgm:t>
    </dgm:pt>
    <dgm:pt modelId="{E729BB70-494A-4FBD-A1B1-C311B7AF5591}" type="pres">
      <dgm:prSet presAssocID="{D92E477F-FDA7-46F5-A95E-AF1DF341F7F2}" presName="node" presStyleLbl="node1" presStyleIdx="4" presStyleCnt="7" custScaleX="126490" custScaleY="121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49E03-93F3-4ADF-9431-F3B6F97DEE6D}" type="pres">
      <dgm:prSet presAssocID="{D92E477F-FDA7-46F5-A95E-AF1DF341F7F2}" presName="dummy" presStyleCnt="0"/>
      <dgm:spPr/>
    </dgm:pt>
    <dgm:pt modelId="{C563F706-8C09-424C-8046-D9488122999B}" type="pres">
      <dgm:prSet presAssocID="{361CE759-8796-43C2-9379-8FE6E586ADAA}" presName="sibTrans" presStyleLbl="sibTrans2D1" presStyleIdx="4" presStyleCnt="7"/>
      <dgm:spPr/>
      <dgm:t>
        <a:bodyPr/>
        <a:lstStyle/>
        <a:p>
          <a:endParaRPr lang="ru-RU"/>
        </a:p>
      </dgm:t>
    </dgm:pt>
    <dgm:pt modelId="{C1DB2408-EF8F-423B-8354-48EB0964860A}" type="pres">
      <dgm:prSet presAssocID="{600E1B3C-DEDD-498B-9415-2DAF829677C0}" presName="node" presStyleLbl="node1" presStyleIdx="5" presStyleCnt="7" custScaleX="137957" custScaleY="134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C2A05-FA43-43F1-BC65-9A947E75CE00}" type="pres">
      <dgm:prSet presAssocID="{600E1B3C-DEDD-498B-9415-2DAF829677C0}" presName="dummy" presStyleCnt="0"/>
      <dgm:spPr/>
    </dgm:pt>
    <dgm:pt modelId="{0FCDF427-11CC-4DCC-B09B-4AE6E4E24F8A}" type="pres">
      <dgm:prSet presAssocID="{409153E7-83AC-4F7F-9188-EA64B49BAC82}" presName="sibTrans" presStyleLbl="sibTrans2D1" presStyleIdx="5" presStyleCnt="7"/>
      <dgm:spPr/>
      <dgm:t>
        <a:bodyPr/>
        <a:lstStyle/>
        <a:p>
          <a:endParaRPr lang="ru-RU"/>
        </a:p>
      </dgm:t>
    </dgm:pt>
    <dgm:pt modelId="{3C765BC5-1E5B-4409-A4EC-45EAC5F431FE}" type="pres">
      <dgm:prSet presAssocID="{70A47E8C-952C-4A80-ACDD-E49F7BB82865}" presName="node" presStyleLbl="node1" presStyleIdx="6" presStyleCnt="7" custScaleX="159472" custScaleY="146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BF5D2-8CCF-4D8C-AD92-5F5D145B975C}" type="pres">
      <dgm:prSet presAssocID="{70A47E8C-952C-4A80-ACDD-E49F7BB82865}" presName="dummy" presStyleCnt="0"/>
      <dgm:spPr/>
    </dgm:pt>
    <dgm:pt modelId="{CF0D5F54-D254-46C8-B720-B52AAAF8EBF9}" type="pres">
      <dgm:prSet presAssocID="{E4A20C1F-02E5-414C-B2B2-EEE1F84FFBFD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24FE1493-0DF0-42C4-BDBC-AAB65E53A802}" srcId="{76831475-07A0-4987-BA7D-88BD7FCFAF4D}" destId="{BD041821-5123-448C-BA75-8355DA5B68FC}" srcOrd="0" destOrd="0" parTransId="{F3C94D7D-E531-413E-B243-7D4E2853A8F5}" sibTransId="{1BE8706A-47EA-491C-B26E-14CAE086201E}"/>
    <dgm:cxn modelId="{CBA000BD-F154-44AC-82E5-8B103057FE49}" srcId="{BD041821-5123-448C-BA75-8355DA5B68FC}" destId="{600E1B3C-DEDD-498B-9415-2DAF829677C0}" srcOrd="5" destOrd="0" parTransId="{9E3A35CE-4C0E-47AD-B47A-D2D98B0F4F9B}" sibTransId="{409153E7-83AC-4F7F-9188-EA64B49BAC82}"/>
    <dgm:cxn modelId="{8E5D30D3-8FC4-4B82-8364-18BE700ADB79}" srcId="{BD041821-5123-448C-BA75-8355DA5B68FC}" destId="{0AFEF8D1-A140-41EC-A6E7-2B77BB41FAD2}" srcOrd="1" destOrd="0" parTransId="{AF8C41A1-2ADD-476A-9506-1450E8F4B51E}" sibTransId="{D3AE21D9-1DC4-4D97-9920-300DF5CD8D4D}"/>
    <dgm:cxn modelId="{4F7F5CA7-D78F-4F01-BF06-E1F9CA314E8D}" type="presOf" srcId="{5B4F7FB9-52F5-4429-BD6E-4446CF315BD1}" destId="{97F48AC4-369C-4BFE-8A37-2883AF102DDB}" srcOrd="0" destOrd="0" presId="urn:microsoft.com/office/officeart/2005/8/layout/radial6"/>
    <dgm:cxn modelId="{E5F37F7F-3644-4147-A235-040BEB6E6B7A}" type="presOf" srcId="{361CE759-8796-43C2-9379-8FE6E586ADAA}" destId="{C563F706-8C09-424C-8046-D9488122999B}" srcOrd="0" destOrd="0" presId="urn:microsoft.com/office/officeart/2005/8/layout/radial6"/>
    <dgm:cxn modelId="{1CC03083-A3DD-452E-9783-D6965A30EEB1}" type="presOf" srcId="{9034C49F-F1F3-4E25-B208-AF26DB766A59}" destId="{254DA084-4B6D-4AAE-9E31-4497E148B7E0}" srcOrd="0" destOrd="0" presId="urn:microsoft.com/office/officeart/2005/8/layout/radial6"/>
    <dgm:cxn modelId="{C9A0289A-8DC3-420C-BF17-B414E8128A0A}" type="presOf" srcId="{05892A35-85E9-4264-8993-E61965C55855}" destId="{1769E6E2-DABE-4722-BEEA-90362A06795B}" srcOrd="0" destOrd="0" presId="urn:microsoft.com/office/officeart/2005/8/layout/radial6"/>
    <dgm:cxn modelId="{AF867704-5F23-40FB-B1F9-96E60C2F7F57}" type="presOf" srcId="{D3AE21D9-1DC4-4D97-9920-300DF5CD8D4D}" destId="{A3115D01-C166-40AA-AC94-82414E70D181}" srcOrd="0" destOrd="0" presId="urn:microsoft.com/office/officeart/2005/8/layout/radial6"/>
    <dgm:cxn modelId="{4A1663C0-0282-45D5-BF0B-9EC6459D13ED}" srcId="{BD041821-5123-448C-BA75-8355DA5B68FC}" destId="{5B4F7FB9-52F5-4429-BD6E-4446CF315BD1}" srcOrd="0" destOrd="0" parTransId="{D2343179-1746-4532-A10D-F3E7B4468744}" sibTransId="{9034C49F-F1F3-4E25-B208-AF26DB766A59}"/>
    <dgm:cxn modelId="{98A2A7AE-AB29-445C-8739-789DD6F28D30}" type="presOf" srcId="{84D722CF-5008-4C2A-B705-210B82F7ADA6}" destId="{D136D6C1-D86C-4A3D-9432-0E1A7F543452}" srcOrd="0" destOrd="0" presId="urn:microsoft.com/office/officeart/2005/8/layout/radial6"/>
    <dgm:cxn modelId="{D0FC419A-475F-451F-9ED4-D1F7E7F657BB}" type="presOf" srcId="{76831475-07A0-4987-BA7D-88BD7FCFAF4D}" destId="{20DD163C-3B89-49D2-A1C8-B7D25BE156B6}" srcOrd="0" destOrd="0" presId="urn:microsoft.com/office/officeart/2005/8/layout/radial6"/>
    <dgm:cxn modelId="{3DDE8F87-0D8F-4C1A-90D7-5D4FD1136A2F}" srcId="{BD041821-5123-448C-BA75-8355DA5B68FC}" destId="{3359DA93-ADD4-4327-8DE8-A835DABC135D}" srcOrd="2" destOrd="0" parTransId="{7D4C95D9-51E3-4B9D-97EB-C724176BF5A0}" sibTransId="{84D722CF-5008-4C2A-B705-210B82F7ADA6}"/>
    <dgm:cxn modelId="{9A991BBC-9AB9-439D-B4E1-4288B1D94777}" type="presOf" srcId="{97A4CB4E-4CF4-46F3-ABEA-109EC8C64871}" destId="{55862942-10FD-4330-A692-F4A7843EE38F}" srcOrd="0" destOrd="0" presId="urn:microsoft.com/office/officeart/2005/8/layout/radial6"/>
    <dgm:cxn modelId="{034E2F93-9331-41FC-8615-0A0A2166E2BD}" type="presOf" srcId="{3359DA93-ADD4-4327-8DE8-A835DABC135D}" destId="{50BDA2AB-823E-4637-B806-D5D69BC4FDF7}" srcOrd="0" destOrd="0" presId="urn:microsoft.com/office/officeart/2005/8/layout/radial6"/>
    <dgm:cxn modelId="{4A9F5D88-9314-43A2-A4C6-6EFFEE888333}" srcId="{BD041821-5123-448C-BA75-8355DA5B68FC}" destId="{D92E477F-FDA7-46F5-A95E-AF1DF341F7F2}" srcOrd="4" destOrd="0" parTransId="{6441DF23-78B2-44FF-95FA-99EE575832C2}" sibTransId="{361CE759-8796-43C2-9379-8FE6E586ADAA}"/>
    <dgm:cxn modelId="{07C90AAF-04A2-445C-9A57-DF351AD91EE3}" srcId="{BD041821-5123-448C-BA75-8355DA5B68FC}" destId="{70A47E8C-952C-4A80-ACDD-E49F7BB82865}" srcOrd="6" destOrd="0" parTransId="{98EC31E8-89D6-4F74-875F-5F0C9A4BAAAA}" sibTransId="{E4A20C1F-02E5-414C-B2B2-EEE1F84FFBFD}"/>
    <dgm:cxn modelId="{4EAAEF37-4CA6-406C-870B-25B304C9D913}" type="presOf" srcId="{0AFEF8D1-A140-41EC-A6E7-2B77BB41FAD2}" destId="{A5434E71-01CF-4444-9556-06746F6306AD}" srcOrd="0" destOrd="0" presId="urn:microsoft.com/office/officeart/2005/8/layout/radial6"/>
    <dgm:cxn modelId="{E38B6EAF-7B14-4445-AA5A-46A13CE393A2}" type="presOf" srcId="{600E1B3C-DEDD-498B-9415-2DAF829677C0}" destId="{C1DB2408-EF8F-423B-8354-48EB0964860A}" srcOrd="0" destOrd="0" presId="urn:microsoft.com/office/officeart/2005/8/layout/radial6"/>
    <dgm:cxn modelId="{4A63FEE2-E24E-407D-81A3-CB5654E32ED9}" type="presOf" srcId="{70A47E8C-952C-4A80-ACDD-E49F7BB82865}" destId="{3C765BC5-1E5B-4409-A4EC-45EAC5F431FE}" srcOrd="0" destOrd="0" presId="urn:microsoft.com/office/officeart/2005/8/layout/radial6"/>
    <dgm:cxn modelId="{7D5C7FBF-0867-440F-83B1-5398BE5F4F15}" type="presOf" srcId="{BD041821-5123-448C-BA75-8355DA5B68FC}" destId="{37E31798-5C85-4549-9FE1-747D61452921}" srcOrd="0" destOrd="0" presId="urn:microsoft.com/office/officeart/2005/8/layout/radial6"/>
    <dgm:cxn modelId="{EE03C356-8721-43E3-86EF-FD21098610CC}" type="presOf" srcId="{D92E477F-FDA7-46F5-A95E-AF1DF341F7F2}" destId="{E729BB70-494A-4FBD-A1B1-C311B7AF5591}" srcOrd="0" destOrd="0" presId="urn:microsoft.com/office/officeart/2005/8/layout/radial6"/>
    <dgm:cxn modelId="{6577E8E9-DF0D-4459-AF52-30CA12AADBCA}" type="presOf" srcId="{409153E7-83AC-4F7F-9188-EA64B49BAC82}" destId="{0FCDF427-11CC-4DCC-B09B-4AE6E4E24F8A}" srcOrd="0" destOrd="0" presId="urn:microsoft.com/office/officeart/2005/8/layout/radial6"/>
    <dgm:cxn modelId="{D4CE7A54-DC40-4C29-B452-0ADD074C4918}" srcId="{BD041821-5123-448C-BA75-8355DA5B68FC}" destId="{05892A35-85E9-4264-8993-E61965C55855}" srcOrd="3" destOrd="0" parTransId="{EA8699EC-6E1E-4AAA-BC04-D2DD5C5454CC}" sibTransId="{97A4CB4E-4CF4-46F3-ABEA-109EC8C64871}"/>
    <dgm:cxn modelId="{6F71CA20-8F6A-41F2-BEE3-0468CDD60F57}" type="presOf" srcId="{E4A20C1F-02E5-414C-B2B2-EEE1F84FFBFD}" destId="{CF0D5F54-D254-46C8-B720-B52AAAF8EBF9}" srcOrd="0" destOrd="0" presId="urn:microsoft.com/office/officeart/2005/8/layout/radial6"/>
    <dgm:cxn modelId="{B912EAEB-91B3-4A2F-BBF0-9B6FD307F9B1}" type="presParOf" srcId="{20DD163C-3B89-49D2-A1C8-B7D25BE156B6}" destId="{37E31798-5C85-4549-9FE1-747D61452921}" srcOrd="0" destOrd="0" presId="urn:microsoft.com/office/officeart/2005/8/layout/radial6"/>
    <dgm:cxn modelId="{27667BD1-7197-4627-8E42-7C75144D254B}" type="presParOf" srcId="{20DD163C-3B89-49D2-A1C8-B7D25BE156B6}" destId="{97F48AC4-369C-4BFE-8A37-2883AF102DDB}" srcOrd="1" destOrd="0" presId="urn:microsoft.com/office/officeart/2005/8/layout/radial6"/>
    <dgm:cxn modelId="{F1B11A11-0A91-45E3-B061-4179772892EB}" type="presParOf" srcId="{20DD163C-3B89-49D2-A1C8-B7D25BE156B6}" destId="{680B2E73-26AE-453C-9E1F-243F6F141A53}" srcOrd="2" destOrd="0" presId="urn:microsoft.com/office/officeart/2005/8/layout/radial6"/>
    <dgm:cxn modelId="{68A08F16-7385-4222-AF04-41475BA450D9}" type="presParOf" srcId="{20DD163C-3B89-49D2-A1C8-B7D25BE156B6}" destId="{254DA084-4B6D-4AAE-9E31-4497E148B7E0}" srcOrd="3" destOrd="0" presId="urn:microsoft.com/office/officeart/2005/8/layout/radial6"/>
    <dgm:cxn modelId="{8C77285B-0C2B-4650-8A1B-F353C23D983F}" type="presParOf" srcId="{20DD163C-3B89-49D2-A1C8-B7D25BE156B6}" destId="{A5434E71-01CF-4444-9556-06746F6306AD}" srcOrd="4" destOrd="0" presId="urn:microsoft.com/office/officeart/2005/8/layout/radial6"/>
    <dgm:cxn modelId="{2496EBDE-7560-4F2F-9E68-37E7296A6B6A}" type="presParOf" srcId="{20DD163C-3B89-49D2-A1C8-B7D25BE156B6}" destId="{90A74560-524D-4CD7-BA6E-9FE68549C7BD}" srcOrd="5" destOrd="0" presId="urn:microsoft.com/office/officeart/2005/8/layout/radial6"/>
    <dgm:cxn modelId="{AF57CEE8-58D4-4EAE-ADA3-576643E72DB7}" type="presParOf" srcId="{20DD163C-3B89-49D2-A1C8-B7D25BE156B6}" destId="{A3115D01-C166-40AA-AC94-82414E70D181}" srcOrd="6" destOrd="0" presId="urn:microsoft.com/office/officeart/2005/8/layout/radial6"/>
    <dgm:cxn modelId="{6029D567-069C-482B-9558-5875BB8C8DA9}" type="presParOf" srcId="{20DD163C-3B89-49D2-A1C8-B7D25BE156B6}" destId="{50BDA2AB-823E-4637-B806-D5D69BC4FDF7}" srcOrd="7" destOrd="0" presId="urn:microsoft.com/office/officeart/2005/8/layout/radial6"/>
    <dgm:cxn modelId="{01BE3B23-327C-467A-B842-E7A3356C29CC}" type="presParOf" srcId="{20DD163C-3B89-49D2-A1C8-B7D25BE156B6}" destId="{EFC87389-C392-45BF-BDF3-6D4C288C0F12}" srcOrd="8" destOrd="0" presId="urn:microsoft.com/office/officeart/2005/8/layout/radial6"/>
    <dgm:cxn modelId="{AD28DD75-552A-427A-9321-8A28276427DF}" type="presParOf" srcId="{20DD163C-3B89-49D2-A1C8-B7D25BE156B6}" destId="{D136D6C1-D86C-4A3D-9432-0E1A7F543452}" srcOrd="9" destOrd="0" presId="urn:microsoft.com/office/officeart/2005/8/layout/radial6"/>
    <dgm:cxn modelId="{65C03A9F-DAA7-44A2-BF4A-C91A3FCE325B}" type="presParOf" srcId="{20DD163C-3B89-49D2-A1C8-B7D25BE156B6}" destId="{1769E6E2-DABE-4722-BEEA-90362A06795B}" srcOrd="10" destOrd="0" presId="urn:microsoft.com/office/officeart/2005/8/layout/radial6"/>
    <dgm:cxn modelId="{9E7E5C7E-DD30-4195-A602-78FA966E9E26}" type="presParOf" srcId="{20DD163C-3B89-49D2-A1C8-B7D25BE156B6}" destId="{5E8EE07B-3935-44F8-92B0-EF9C11D3DCBE}" srcOrd="11" destOrd="0" presId="urn:microsoft.com/office/officeart/2005/8/layout/radial6"/>
    <dgm:cxn modelId="{E1A03AFC-7664-4FA2-995F-53EAAF7C3D34}" type="presParOf" srcId="{20DD163C-3B89-49D2-A1C8-B7D25BE156B6}" destId="{55862942-10FD-4330-A692-F4A7843EE38F}" srcOrd="12" destOrd="0" presId="urn:microsoft.com/office/officeart/2005/8/layout/radial6"/>
    <dgm:cxn modelId="{799B8B96-CE7D-4314-884B-6BD24B9D7F39}" type="presParOf" srcId="{20DD163C-3B89-49D2-A1C8-B7D25BE156B6}" destId="{E729BB70-494A-4FBD-A1B1-C311B7AF5591}" srcOrd="13" destOrd="0" presId="urn:microsoft.com/office/officeart/2005/8/layout/radial6"/>
    <dgm:cxn modelId="{E6B8FA51-40AD-48E9-B5BE-BDD8070B81D7}" type="presParOf" srcId="{20DD163C-3B89-49D2-A1C8-B7D25BE156B6}" destId="{BDA49E03-93F3-4ADF-9431-F3B6F97DEE6D}" srcOrd="14" destOrd="0" presId="urn:microsoft.com/office/officeart/2005/8/layout/radial6"/>
    <dgm:cxn modelId="{369BB1FF-604F-441D-8518-AC3E64CB286D}" type="presParOf" srcId="{20DD163C-3B89-49D2-A1C8-B7D25BE156B6}" destId="{C563F706-8C09-424C-8046-D9488122999B}" srcOrd="15" destOrd="0" presId="urn:microsoft.com/office/officeart/2005/8/layout/radial6"/>
    <dgm:cxn modelId="{3AB9AF6C-4375-4FEB-828B-766BD7E1722E}" type="presParOf" srcId="{20DD163C-3B89-49D2-A1C8-B7D25BE156B6}" destId="{C1DB2408-EF8F-423B-8354-48EB0964860A}" srcOrd="16" destOrd="0" presId="urn:microsoft.com/office/officeart/2005/8/layout/radial6"/>
    <dgm:cxn modelId="{A7A67ADF-DB90-4BCE-91BE-7926FC20CCE6}" type="presParOf" srcId="{20DD163C-3B89-49D2-A1C8-B7D25BE156B6}" destId="{BF8C2A05-FA43-43F1-BC65-9A947E75CE00}" srcOrd="17" destOrd="0" presId="urn:microsoft.com/office/officeart/2005/8/layout/radial6"/>
    <dgm:cxn modelId="{E8B1821B-08F2-44F3-A409-47A9BF92F654}" type="presParOf" srcId="{20DD163C-3B89-49D2-A1C8-B7D25BE156B6}" destId="{0FCDF427-11CC-4DCC-B09B-4AE6E4E24F8A}" srcOrd="18" destOrd="0" presId="urn:microsoft.com/office/officeart/2005/8/layout/radial6"/>
    <dgm:cxn modelId="{D9C6F859-0264-4AC0-9C17-AD37BE079FB9}" type="presParOf" srcId="{20DD163C-3B89-49D2-A1C8-B7D25BE156B6}" destId="{3C765BC5-1E5B-4409-A4EC-45EAC5F431FE}" srcOrd="19" destOrd="0" presId="urn:microsoft.com/office/officeart/2005/8/layout/radial6"/>
    <dgm:cxn modelId="{DEB4972D-3977-461C-81A4-FCBAEE08725A}" type="presParOf" srcId="{20DD163C-3B89-49D2-A1C8-B7D25BE156B6}" destId="{445BF5D2-8CCF-4D8C-AD92-5F5D145B975C}" srcOrd="20" destOrd="0" presId="urn:microsoft.com/office/officeart/2005/8/layout/radial6"/>
    <dgm:cxn modelId="{75F60AF6-452D-4391-A207-7C22EB15F0BC}" type="presParOf" srcId="{20DD163C-3B89-49D2-A1C8-B7D25BE156B6}" destId="{CF0D5F54-D254-46C8-B720-B52AAAF8EBF9}" srcOrd="21" destOrd="0" presId="urn:microsoft.com/office/officeart/2005/8/layout/radial6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35574-1F05-459E-B995-9CCC607F21FA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1B440-E722-4ECD-B19E-359FB2162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3683B-23C1-4B78-A562-62A06FAFC031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8136C-D8A0-4F60-B61F-5B3ADD8E7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54515-4FF3-44B9-95FC-5576D2C6555D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B74F9-877C-40F9-843E-74246AA32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633D7-C526-43DC-8C46-C690EDFB8C79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39C2D-6BED-4770-B1F4-B93A7D9D9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92947-2987-4481-B149-9168B1D46377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29BE4-00CD-4405-B038-2F6BCF736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F43B1-9767-43D0-9621-7CAA3802A80A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7138-325D-4FC0-88F3-A5ED758F5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6C101-14D0-4B5A-AD00-68B13F2A1ED5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858A9-8E1E-4A8D-932E-5B3D640AC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43758-8E12-4B6D-B2A5-D4E0C70F7F44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72DC2-1913-4B11-86E8-444B8F921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8748-4072-4374-AEA6-C909ED20AFEB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39C6A-2D99-4861-B90C-067E9762B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89BE-43D8-4141-9D59-B51607649708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F490-D029-423B-886E-AF7BCAEB1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C879-53A4-4533-82CE-89878BDD8CC9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F1C4D-B106-410A-B529-2534F85E5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17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C131E6-538E-4500-9892-80CABA707F88}" type="datetimeFigureOut">
              <a:rPr lang="ru-RU"/>
              <a:pPr>
                <a:defRPr/>
              </a:pPr>
              <a:t>01.11.2013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4B17DD-D021-45F2-AC15-1819CCCBC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5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8001056" cy="221457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</a:rPr>
              <a:t>Формирование основ экологического сознания у детей  старшего дошкольного возраста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5143500"/>
            <a:ext cx="6343650" cy="1500188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1200" dirty="0" smtClean="0"/>
              <a:t>Александрова С. В.,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800" dirty="0" smtClean="0"/>
              <a:t>воспитатель высшей квалификационной категории МБДОУ </a:t>
            </a:r>
            <a:r>
              <a:rPr lang="ru-RU" sz="9800" dirty="0" err="1" smtClean="0"/>
              <a:t>д</a:t>
            </a:r>
            <a:r>
              <a:rPr lang="ru-RU" sz="9800" dirty="0" smtClean="0"/>
              <a:t>/с № 1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800" dirty="0" smtClean="0"/>
              <a:t>г. Починка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9220" name="Picture 2" descr="emblem_2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2095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Сущность опыта</a:t>
            </a:r>
            <a:endParaRPr lang="ru-RU" dirty="0">
              <a:latin typeface="+mn-lt"/>
            </a:endParaRPr>
          </a:p>
        </p:txBody>
      </p:sp>
      <p:sp>
        <p:nvSpPr>
          <p:cNvPr id="18435" name="Содержимое 3"/>
          <p:cNvSpPr>
            <a:spLocks noGrp="1"/>
          </p:cNvSpPr>
          <p:nvPr>
            <p:ph idx="1"/>
          </p:nvPr>
        </p:nvSpPr>
        <p:spPr>
          <a:xfrm>
            <a:off x="214313" y="1600200"/>
            <a:ext cx="8643937" cy="470852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mtClean="0"/>
              <a:t>Разработана система формирования экологического сознания у старших дошкольников, которая включает два аспекта: передачу экологических знаний и их трансформацию в отношения. Знания являются обязательным компонентом процесса формирования основ экологического сознания, а отношение — конечный результат.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14290"/>
          <a:ext cx="8929718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+mn-lt"/>
              </a:rPr>
              <a:t>Содержание экологических знаний</a:t>
            </a:r>
            <a:endParaRPr lang="ru-RU" sz="3600" dirty="0">
              <a:latin typeface="+mn-lt"/>
            </a:endParaRPr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755650" y="1341438"/>
            <a:ext cx="7704138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Bodoni MT Poster Compressed" pitchFamily="18" charset="0"/>
              </a:rPr>
              <a:t>*Сезонность в природе: не живая природа Вселенная ,вода, воздух, почва.</a:t>
            </a:r>
          </a:p>
          <a:p>
            <a:r>
              <a:rPr lang="ru-RU" sz="1800" b="1">
                <a:latin typeface="Arial" charset="0"/>
              </a:rPr>
              <a:t>Этот блок дает детям представление об основных особенностях, признаках и отличиях каждого времени года, понятие о цикличности временных промежутков, их влиянии на живую природу.</a:t>
            </a:r>
          </a:p>
        </p:txBody>
      </p:sp>
      <p:sp>
        <p:nvSpPr>
          <p:cNvPr id="20484" name="Text Box 14"/>
          <p:cNvSpPr txBox="1">
            <a:spLocks noChangeArrowheads="1"/>
          </p:cNvSpPr>
          <p:nvPr/>
        </p:nvSpPr>
        <p:spPr bwMode="auto">
          <a:xfrm>
            <a:off x="827088" y="3644900"/>
            <a:ext cx="66341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400" b="1">
                <a:latin typeface="Bernard MT Condensed" pitchFamily="18" charset="0"/>
              </a:rPr>
              <a:t>*Растения, их связь со средой обитания.</a:t>
            </a:r>
          </a:p>
          <a:p>
            <a:pPr marL="342900" indent="-342900"/>
            <a:r>
              <a:rPr lang="ru-RU" sz="1800" b="1">
                <a:latin typeface="Arial" charset="0"/>
              </a:rPr>
              <a:t>Блок тем знакомит с растением как живым организмом, который развивается, растет, цветет, дает плоды.</a:t>
            </a:r>
            <a:r>
              <a:rPr lang="ru-RU" sz="1800"/>
              <a:t> </a:t>
            </a:r>
          </a:p>
        </p:txBody>
      </p:sp>
      <p:sp>
        <p:nvSpPr>
          <p:cNvPr id="20485" name="Text Box 17"/>
          <p:cNvSpPr txBox="1">
            <a:spLocks noChangeArrowheads="1"/>
          </p:cNvSpPr>
          <p:nvPr/>
        </p:nvSpPr>
        <p:spPr bwMode="auto">
          <a:xfrm>
            <a:off x="971550" y="5084763"/>
            <a:ext cx="707707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800">
                <a:latin typeface="Arial" charset="0"/>
              </a:rPr>
              <a:t>*</a:t>
            </a:r>
            <a:r>
              <a:rPr lang="ru-RU" sz="2400" b="1">
                <a:latin typeface="Arial" charset="0"/>
              </a:rPr>
              <a:t>Животные, их связь со средой обитания.</a:t>
            </a:r>
          </a:p>
          <a:p>
            <a:pPr marL="342900" indent="-342900"/>
            <a:r>
              <a:rPr lang="ru-RU" b="1">
                <a:latin typeface="Arial" charset="0"/>
              </a:rPr>
              <a:t>Изучая данный блок тем, дети знакомятся с животным, как с живым организмом. Рассматриваются цепи питания.</a:t>
            </a:r>
            <a:r>
              <a:rPr lang="ru-RU" b="1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755650" y="1412875"/>
            <a:ext cx="7596188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400" b="1">
                <a:latin typeface="Arial" charset="0"/>
              </a:rPr>
              <a:t>*«Природа – наш общий дом».</a:t>
            </a:r>
          </a:p>
          <a:p>
            <a:pPr marL="342900" indent="-342900"/>
            <a:r>
              <a:rPr lang="ru-RU" sz="1800">
                <a:latin typeface="Arial" charset="0"/>
              </a:rPr>
              <a:t>Этот блок тем формирует базовое экологическое понятие о себе, как о жителе планеты земля – части природы, от которой зависит жизнь всего живого.</a:t>
            </a:r>
            <a:endParaRPr lang="ru-RU" sz="1800" u="sng">
              <a:latin typeface="Arial" charset="0"/>
            </a:endParaRPr>
          </a:p>
          <a:p>
            <a:pPr marL="342900" indent="-342900"/>
            <a:r>
              <a:rPr lang="ru-RU" sz="2400" b="1">
                <a:latin typeface="Arial" charset="0"/>
              </a:rPr>
              <a:t>*Человек, гигиена и здоровье</a:t>
            </a:r>
            <a:r>
              <a:rPr lang="ru-RU" sz="1800">
                <a:latin typeface="Arial" charset="0"/>
              </a:rPr>
              <a:t>.</a:t>
            </a:r>
          </a:p>
          <a:p>
            <a:pPr marL="342900" indent="-342900"/>
            <a:r>
              <a:rPr lang="ru-RU" sz="1800">
                <a:latin typeface="Arial" charset="0"/>
              </a:rPr>
              <a:t>При ознакомлении с данным блоком тем формируются навыки здорового образа жизни, основные этапы, дающие возможность осознать себя личностью.</a:t>
            </a:r>
            <a:endParaRPr lang="ru-RU" sz="1800" u="sng">
              <a:latin typeface="Arial" charset="0"/>
            </a:endParaRPr>
          </a:p>
          <a:p>
            <a:pPr marL="342900" indent="-342900"/>
            <a:r>
              <a:rPr lang="ru-RU" sz="2400" b="1">
                <a:latin typeface="Arial" charset="0"/>
              </a:rPr>
              <a:t>*«Красная книга» природы.</a:t>
            </a:r>
            <a:r>
              <a:rPr lang="ru-RU" sz="1800">
                <a:latin typeface="Arial" charset="0"/>
              </a:rPr>
              <a:t>                         </a:t>
            </a:r>
          </a:p>
          <a:p>
            <a:pPr marL="342900" indent="-342900"/>
            <a:r>
              <a:rPr lang="ru-RU" sz="1800">
                <a:latin typeface="Arial" charset="0"/>
              </a:rPr>
              <a:t>Блок тем знакомит с влиянием человека на живую природу.</a:t>
            </a:r>
          </a:p>
          <a:p>
            <a:pPr marL="342900" indent="-342900"/>
            <a:r>
              <a:rPr lang="ru-RU" sz="1800">
                <a:latin typeface="Arial" charset="0"/>
              </a:rPr>
              <a:t>Объем всех знаний, обозначенный в  предложенных темах, разбит на этапы и обеспечивает постепенное и более надежное их усвоение. Многие темы позволяют демонстрировать детям новые стороны и особенности уже знакомого объекта</a:t>
            </a:r>
            <a:r>
              <a:rPr lang="ru-RU" sz="180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9925" indent="-533400">
              <a:buFont typeface="Wingdings 2" pitchFamily="18" charset="2"/>
              <a:buNone/>
            </a:pPr>
            <a:r>
              <a:rPr lang="ru-RU" b="1" smtClean="0"/>
              <a:t>*Формирование социальной активности.</a:t>
            </a:r>
            <a:r>
              <a:rPr lang="ru-RU" u="sng" smtClean="0"/>
              <a:t>             </a:t>
            </a:r>
            <a:endParaRPr lang="ru-RU" smtClean="0"/>
          </a:p>
          <a:p>
            <a:pPr marL="669925" indent="-533400"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sz="2400" b="1" smtClean="0"/>
              <a:t>Этот блок является своеобразным анализаторо</a:t>
            </a:r>
          </a:p>
          <a:p>
            <a:pPr marL="669925" indent="-533400">
              <a:buFont typeface="Wingdings 2" pitchFamily="18" charset="2"/>
              <a:buNone/>
            </a:pPr>
            <a:r>
              <a:rPr lang="ru-RU" sz="2400" b="1" smtClean="0"/>
              <a:t>    сформированости  экологического сознания у</a:t>
            </a:r>
          </a:p>
          <a:p>
            <a:pPr marL="669925" indent="-533400">
              <a:buFont typeface="Wingdings 2" pitchFamily="18" charset="2"/>
              <a:buNone/>
            </a:pPr>
            <a:r>
              <a:rPr lang="ru-RU" sz="2400" b="1" smtClean="0"/>
              <a:t>    ребенка,состоящей из 4-х уровней:                                                                               </a:t>
            </a:r>
          </a:p>
          <a:p>
            <a:pPr marL="669925" indent="-533400">
              <a:buFont typeface="Wingdings 2" pitchFamily="18" charset="2"/>
              <a:buNone/>
            </a:pPr>
            <a:r>
              <a:rPr lang="ru-RU" sz="2400" b="1" smtClean="0"/>
              <a:t> * развитие интереса и бережного отношения к живому.</a:t>
            </a:r>
          </a:p>
          <a:p>
            <a:pPr marL="669925" indent="-533400">
              <a:buFont typeface="Wingdings 2" pitchFamily="18" charset="2"/>
              <a:buNone/>
            </a:pPr>
            <a:r>
              <a:rPr lang="ru-RU" sz="2400" b="1" smtClean="0"/>
              <a:t> *овладение практическими навыками.                                                           </a:t>
            </a:r>
          </a:p>
          <a:p>
            <a:pPr marL="669925" indent="-533400">
              <a:buFont typeface="Wingdings 2" pitchFamily="18" charset="2"/>
              <a:buNone/>
            </a:pPr>
            <a:r>
              <a:rPr lang="ru-RU" sz="2400" b="1" smtClean="0"/>
              <a:t> * мотивации активности.</a:t>
            </a:r>
          </a:p>
          <a:p>
            <a:pPr marL="669925" indent="-533400">
              <a:buFont typeface="Wingdings 2" pitchFamily="18" charset="2"/>
              <a:buNone/>
            </a:pPr>
            <a:r>
              <a:rPr lang="ru-RU" sz="2400" b="1" smtClean="0"/>
              <a:t> *развитие самостоятельности и инициативности.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70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23555" name="Oval 9"/>
          <p:cNvSpPr>
            <a:spLocks noChangeArrowheads="1"/>
          </p:cNvSpPr>
          <p:nvPr/>
        </p:nvSpPr>
        <p:spPr bwMode="auto">
          <a:xfrm>
            <a:off x="2928938" y="2357438"/>
            <a:ext cx="3457575" cy="2374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3276600" y="2924175"/>
            <a:ext cx="26685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folHlink"/>
                </a:solidFill>
                <a:latin typeface="Arial" charset="0"/>
              </a:rPr>
              <a:t>Воспитательно - образовательная работа с детьми</a:t>
            </a:r>
          </a:p>
        </p:txBody>
      </p:sp>
      <p:sp>
        <p:nvSpPr>
          <p:cNvPr id="23557" name="Text Box 12"/>
          <p:cNvSpPr txBox="1">
            <a:spLocks noChangeArrowheads="1"/>
          </p:cNvSpPr>
          <p:nvPr/>
        </p:nvSpPr>
        <p:spPr bwMode="auto">
          <a:xfrm>
            <a:off x="1816100" y="5035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23558" name="Rectangle 13"/>
          <p:cNvSpPr>
            <a:spLocks noChangeArrowheads="1"/>
          </p:cNvSpPr>
          <p:nvPr/>
        </p:nvSpPr>
        <p:spPr bwMode="auto">
          <a:xfrm>
            <a:off x="142875" y="5429250"/>
            <a:ext cx="1584325" cy="1274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Text Box 14"/>
          <p:cNvSpPr txBox="1">
            <a:spLocks noChangeArrowheads="1"/>
          </p:cNvSpPr>
          <p:nvPr/>
        </p:nvSpPr>
        <p:spPr bwMode="auto">
          <a:xfrm>
            <a:off x="4624388" y="5756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23560" name="Rectangle 15"/>
          <p:cNvSpPr>
            <a:spLocks noChangeArrowheads="1"/>
          </p:cNvSpPr>
          <p:nvPr/>
        </p:nvSpPr>
        <p:spPr bwMode="auto">
          <a:xfrm>
            <a:off x="7286625" y="5357813"/>
            <a:ext cx="1706563" cy="134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Rectangle 16"/>
          <p:cNvSpPr>
            <a:spLocks noChangeArrowheads="1"/>
          </p:cNvSpPr>
          <p:nvPr/>
        </p:nvSpPr>
        <p:spPr bwMode="auto">
          <a:xfrm>
            <a:off x="3643313" y="5500688"/>
            <a:ext cx="1790700" cy="1203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2" name="Rectangle 17"/>
          <p:cNvSpPr>
            <a:spLocks noChangeArrowheads="1"/>
          </p:cNvSpPr>
          <p:nvPr/>
        </p:nvSpPr>
        <p:spPr bwMode="auto">
          <a:xfrm>
            <a:off x="7286625" y="142875"/>
            <a:ext cx="1657350" cy="148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3" name="Rectangle 18"/>
          <p:cNvSpPr>
            <a:spLocks noChangeArrowheads="1"/>
          </p:cNvSpPr>
          <p:nvPr/>
        </p:nvSpPr>
        <p:spPr bwMode="auto">
          <a:xfrm>
            <a:off x="142875" y="142875"/>
            <a:ext cx="1655763" cy="1487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Rectangle 19"/>
          <p:cNvSpPr>
            <a:spLocks noChangeArrowheads="1"/>
          </p:cNvSpPr>
          <p:nvPr/>
        </p:nvSpPr>
        <p:spPr bwMode="auto">
          <a:xfrm>
            <a:off x="3714750" y="142875"/>
            <a:ext cx="1800225" cy="1714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5" name="Line 23"/>
          <p:cNvSpPr>
            <a:spLocks noChangeShapeType="1"/>
          </p:cNvSpPr>
          <p:nvPr/>
        </p:nvSpPr>
        <p:spPr bwMode="auto">
          <a:xfrm>
            <a:off x="6215063" y="4071938"/>
            <a:ext cx="1928812" cy="128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6" name="Line 24"/>
          <p:cNvSpPr>
            <a:spLocks noChangeShapeType="1"/>
          </p:cNvSpPr>
          <p:nvPr/>
        </p:nvSpPr>
        <p:spPr bwMode="auto">
          <a:xfrm flipH="1">
            <a:off x="4787900" y="5300663"/>
            <a:ext cx="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7" name="Line 23"/>
          <p:cNvSpPr>
            <a:spLocks noChangeShapeType="1"/>
          </p:cNvSpPr>
          <p:nvPr/>
        </p:nvSpPr>
        <p:spPr bwMode="auto">
          <a:xfrm flipH="1">
            <a:off x="1071563" y="4214813"/>
            <a:ext cx="2143125" cy="1214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8" name="Line 23"/>
          <p:cNvSpPr>
            <a:spLocks noChangeShapeType="1"/>
          </p:cNvSpPr>
          <p:nvPr/>
        </p:nvSpPr>
        <p:spPr bwMode="auto">
          <a:xfrm flipH="1">
            <a:off x="4643438" y="4714875"/>
            <a:ext cx="71437" cy="785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9" name="Line 23"/>
          <p:cNvSpPr>
            <a:spLocks noChangeShapeType="1"/>
          </p:cNvSpPr>
          <p:nvPr/>
        </p:nvSpPr>
        <p:spPr bwMode="auto">
          <a:xfrm flipV="1">
            <a:off x="6072188" y="1643063"/>
            <a:ext cx="2071687" cy="1214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0" name="Line 23"/>
          <p:cNvSpPr>
            <a:spLocks noChangeShapeType="1"/>
          </p:cNvSpPr>
          <p:nvPr/>
        </p:nvSpPr>
        <p:spPr bwMode="auto">
          <a:xfrm flipH="1" flipV="1">
            <a:off x="4572000" y="1857375"/>
            <a:ext cx="46038" cy="500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1" name="Line 23"/>
          <p:cNvSpPr>
            <a:spLocks noChangeShapeType="1"/>
          </p:cNvSpPr>
          <p:nvPr/>
        </p:nvSpPr>
        <p:spPr bwMode="auto">
          <a:xfrm flipH="1" flipV="1">
            <a:off x="857250" y="1643063"/>
            <a:ext cx="2214563" cy="142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4579" name="Picture 4" descr="img0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4797425"/>
            <a:ext cx="30003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img040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850" y="0"/>
            <a:ext cx="5248275" cy="3273425"/>
          </a:xfrm>
          <a:noFill/>
        </p:spPr>
      </p:pic>
      <p:pic>
        <p:nvPicPr>
          <p:cNvPr id="24581" name="Picture 6" descr="img04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476250"/>
            <a:ext cx="478790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WP_00002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72250" y="34290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8" descr="WP_00003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3284538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9" descr="img04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8313" y="1628775"/>
            <a:ext cx="534035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Условия реализации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86808" cy="150019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+mn-lt"/>
              </a:rPr>
              <a:t>Разработана система формирования экологического сознания у детей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старшего  дошкольного возраста</a:t>
            </a:r>
            <a:endParaRPr lang="ru-RU" sz="2800" dirty="0">
              <a:latin typeface="+mn-lt"/>
            </a:endParaRPr>
          </a:p>
        </p:txBody>
      </p:sp>
      <p:pic>
        <p:nvPicPr>
          <p:cNvPr id="5" name="Рисунок 4" descr="WP_000074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 t="1852" b="1852"/>
          <a:stretch>
            <a:fillRect/>
          </a:stretch>
        </p:blipFill>
        <p:spPr>
          <a:xfrm>
            <a:off x="1928794" y="2643182"/>
            <a:ext cx="5486400" cy="39624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+mn-lt"/>
              </a:rPr>
              <a:t>Организована внутренняя и внешняя развивающая среда</a:t>
            </a:r>
            <a:endParaRPr lang="ru-RU" dirty="0">
              <a:latin typeface="+mn-lt"/>
            </a:endParaRPr>
          </a:p>
        </p:txBody>
      </p:sp>
      <p:pic>
        <p:nvPicPr>
          <p:cNvPr id="27651" name="Содержимое 4" descr="WP_00028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pic>
        <p:nvPicPr>
          <p:cNvPr id="27652" name="Содержимое 5" descr="WP_00029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000108"/>
            <a:ext cx="3008313" cy="142876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C000"/>
                </a:solidFill>
                <a:latin typeface="+mn-lt"/>
              </a:rPr>
              <a:t>Александрова Светлана Владимировна</a:t>
            </a:r>
            <a:endParaRPr lang="ru-RU" sz="32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0243" name="Текст 9"/>
          <p:cNvSpPr>
            <a:spLocks noGrp="1"/>
          </p:cNvSpPr>
          <p:nvPr>
            <p:ph type="body" idx="2"/>
          </p:nvPr>
        </p:nvSpPr>
        <p:spPr>
          <a:xfrm>
            <a:off x="214313" y="3286125"/>
            <a:ext cx="3500437" cy="2840038"/>
          </a:xfrm>
        </p:spPr>
        <p:txBody>
          <a:bodyPr/>
          <a:lstStyle/>
          <a:p>
            <a:pPr marL="533400" indent="-533400" algn="just" eaLnBrk="1" hangingPunct="1"/>
            <a:r>
              <a:rPr lang="ru-RU" sz="2600" b="1" smtClean="0"/>
              <a:t>*воспитатель высшей </a:t>
            </a:r>
          </a:p>
          <a:p>
            <a:pPr marL="533400" indent="-533400" algn="just" eaLnBrk="1" hangingPunct="1"/>
            <a:r>
              <a:rPr lang="ru-RU" sz="2600" b="1" smtClean="0"/>
              <a:t>квалификационной категории;</a:t>
            </a:r>
          </a:p>
          <a:p>
            <a:pPr marL="533400" indent="-533400" algn="just" eaLnBrk="1" hangingPunct="1"/>
            <a:endParaRPr lang="ru-RU" sz="2600" b="1" smtClean="0"/>
          </a:p>
          <a:p>
            <a:pPr marL="533400" indent="-533400" algn="just" eaLnBrk="1" hangingPunct="1"/>
            <a:r>
              <a:rPr lang="ru-RU" sz="2600" b="1" smtClean="0"/>
              <a:t>*педагогический стаж 27 лет.</a:t>
            </a:r>
          </a:p>
          <a:p>
            <a:pPr marL="533400" indent="-533400" eaLnBrk="1" hangingPunct="1"/>
            <a:endParaRPr lang="ru-RU" sz="1300" smtClean="0"/>
          </a:p>
        </p:txBody>
      </p:sp>
      <p:pic>
        <p:nvPicPr>
          <p:cNvPr id="10244" name="Рисунок 1"/>
          <p:cNvPicPr>
            <a:picLocks noChangeAspect="1" noChangeArrowheads="1"/>
          </p:cNvPicPr>
          <p:nvPr/>
        </p:nvPicPr>
        <p:blipFill>
          <a:blip r:embed="rId2" cstate="email"/>
          <a:srcRect l="17780" t="12914" b="24409"/>
          <a:stretch>
            <a:fillRect/>
          </a:stretch>
        </p:blipFill>
        <p:spPr bwMode="auto">
          <a:xfrm>
            <a:off x="5292725" y="2060575"/>
            <a:ext cx="33051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+mn-lt"/>
              </a:rPr>
              <a:t>Индивидуализация обучения и воспитания, включающая в себя учет                       индивидуальных особенностей детей</a:t>
            </a:r>
            <a:endParaRPr lang="ru-RU" sz="2800" dirty="0">
              <a:latin typeface="+mn-lt"/>
            </a:endParaRPr>
          </a:p>
        </p:txBody>
      </p:sp>
      <p:pic>
        <p:nvPicPr>
          <p:cNvPr id="28675" name="Содержимое 4" descr="WP_00007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28676" name="Содержимое 6" descr="WP_00008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429684" cy="116520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+mn-lt"/>
              </a:rPr>
              <a:t>Стимулирование творческой, познавательной активности детей</a:t>
            </a:r>
            <a:endParaRPr lang="ru-RU" sz="2800" dirty="0">
              <a:latin typeface="+mn-lt"/>
            </a:endParaRPr>
          </a:p>
        </p:txBody>
      </p:sp>
      <p:pic>
        <p:nvPicPr>
          <p:cNvPr id="5" name="Рисунок 4" descr="WP_000188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 t="22917" b="22917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35732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latin typeface="+mn-lt"/>
              </a:rPr>
              <a:t>Системность и последовательность воспитания и обучения, представленная формированием целостного восприятия мира как единого живого организма</a:t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5" name="Рисунок 4" descr="WP_000203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 t="22917" b="22917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09600"/>
            <a:ext cx="8572560" cy="81913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+mn-lt"/>
              </a:rPr>
              <a:t>Обеспечение психологического комфорта детей при организации деятельности.</a:t>
            </a:r>
            <a:endParaRPr lang="ru-RU" sz="2800" dirty="0">
              <a:latin typeface="+mn-lt"/>
            </a:endParaRPr>
          </a:p>
        </p:txBody>
      </p:sp>
      <p:pic>
        <p:nvPicPr>
          <p:cNvPr id="5" name="Рисунок 4" descr="WP_000316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 t="1852" b="1852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+mn-lt"/>
              </a:rPr>
              <a:t>Преемственность в организации разнообразных видов деятельности, способствующих целостному восприятию данного цикла</a:t>
            </a:r>
            <a:endParaRPr lang="ru-RU" sz="2800" dirty="0">
              <a:latin typeface="+mn-lt"/>
            </a:endParaRPr>
          </a:p>
        </p:txBody>
      </p:sp>
      <p:pic>
        <p:nvPicPr>
          <p:cNvPr id="32771" name="Содержимое 4" descr="WP_00024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pic>
        <p:nvPicPr>
          <p:cNvPr id="32772" name="Содержимое 5" descr="WP_00012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86808" cy="85725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+mn-lt"/>
              </a:rPr>
              <a:t>Сотрудничество с родителями, и природоохранными организациями города</a:t>
            </a:r>
            <a:endParaRPr lang="ru-RU" sz="2800" dirty="0">
              <a:latin typeface="+mn-lt"/>
            </a:endParaRPr>
          </a:p>
        </p:txBody>
      </p:sp>
      <p:pic>
        <p:nvPicPr>
          <p:cNvPr id="5" name="Рисунок 4" descr="WP_00007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 t="1852" b="1852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latin typeface="+mn-lt"/>
              </a:rPr>
              <a:t>Результат</a:t>
            </a:r>
            <a:endParaRPr lang="ru-RU" sz="72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Развит познавательный интерес ребенка, его мышление, умение обобщать</a:t>
            </a:r>
          </a:p>
        </p:txBody>
      </p:sp>
      <p:pic>
        <p:nvPicPr>
          <p:cNvPr id="35843" name="Содержимое 4" descr="WP_00003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35413" y="273050"/>
            <a:ext cx="4391025" cy="58531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Ребенок без особого труда распределяет представителей животного мира по видам;           аргументирует свой выбор</a:t>
            </a:r>
          </a:p>
        </p:txBody>
      </p:sp>
      <p:pic>
        <p:nvPicPr>
          <p:cNvPr id="36867" name="Содержимое 4" descr="WP_00017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Соотносит представителей фауны со средой обитания, знает характерные признаки</a:t>
            </a:r>
          </a:p>
        </p:txBody>
      </p:sp>
      <p:pic>
        <p:nvPicPr>
          <p:cNvPr id="37891" name="Содержимое 4" descr="WP_00008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solidFill>
                  <a:srgbClr val="FFC000"/>
                </a:solidFill>
                <a:latin typeface="+mn-lt"/>
              </a:rPr>
              <a:t>Причины, побудившие к изменению своей педагогической практики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357188" y="2125663"/>
            <a:ext cx="85010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Наличие противоречий </a:t>
            </a: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между обновленными требованиями общества к формированию основ экологического сознания у детей  дошкольного возраста и результативностью этого процесса в детском дошкольном учреждении; </a:t>
            </a:r>
          </a:p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между существующей системой методов, приемов, форм организации воспитания, обучения и несоответствием этой системы, условиям дошкольного учреждения</a:t>
            </a:r>
          </a:p>
          <a:p>
            <a:pPr algn="just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400" b="1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Без особого труда, связно и последовательно отвечает на поставленные вопросы </a:t>
            </a:r>
          </a:p>
        </p:txBody>
      </p:sp>
      <p:pic>
        <p:nvPicPr>
          <p:cNvPr id="38915" name="Содержимое 4" descr="WP_00020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35413" y="273050"/>
            <a:ext cx="4391025" cy="58531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Развит познавательный интерес ребенка, его мышление, умение обобщать</a:t>
            </a:r>
          </a:p>
        </p:txBody>
      </p:sp>
      <p:pic>
        <p:nvPicPr>
          <p:cNvPr id="39939" name="Содержимое 4" descr="WP_000273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35413" y="273050"/>
            <a:ext cx="4391025" cy="58531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Проявляет интерес и эмоционально выражает свое отношение к животным, птицам насекомым</a:t>
            </a:r>
          </a:p>
        </p:txBody>
      </p:sp>
      <p:pic>
        <p:nvPicPr>
          <p:cNvPr id="40963" name="Содержимое 4" descr="WP_00022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35413" y="273050"/>
            <a:ext cx="4391025" cy="58531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Текст 2"/>
          <p:cNvSpPr>
            <a:spLocks noGrp="1"/>
          </p:cNvSpPr>
          <p:nvPr>
            <p:ph type="body" idx="2"/>
          </p:nvPr>
        </p:nvSpPr>
        <p:spPr>
          <a:xfrm>
            <a:off x="457200" y="285750"/>
            <a:ext cx="3008313" cy="5840413"/>
          </a:xfrm>
        </p:spPr>
        <p:txBody>
          <a:bodyPr/>
          <a:lstStyle/>
          <a:p>
            <a:pPr eaLnBrk="1" hangingPunct="1"/>
            <a:r>
              <a:rPr lang="ru-RU" sz="2800" b="1" smtClean="0"/>
              <a:t>Возросла инициативность   в природоохранительной деятельности в выполнении поручений, в творческой деятельности экологической направленности</a:t>
            </a:r>
          </a:p>
        </p:txBody>
      </p:sp>
      <p:pic>
        <p:nvPicPr>
          <p:cNvPr id="41987" name="Содержимое 4" descr="WP_00024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35413" y="273050"/>
            <a:ext cx="4391025" cy="58531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atin typeface="+mn-lt"/>
              </a:rPr>
              <a:t>Результаты диагностики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«</a:t>
            </a:r>
            <a:r>
              <a:rPr lang="ru-RU" sz="2800" dirty="0" err="1" smtClean="0">
                <a:latin typeface="+mn-lt"/>
              </a:rPr>
              <a:t>Сформированность</a:t>
            </a:r>
            <a:r>
              <a:rPr lang="ru-RU" sz="2800" dirty="0" smtClean="0">
                <a:latin typeface="+mn-lt"/>
              </a:rPr>
              <a:t> экологических знаний» у детей старшего дошкольного возраста </a:t>
            </a:r>
            <a:endParaRPr lang="ru-RU" sz="28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2011 год	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75088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2012 год</a:t>
            </a:r>
            <a:endParaRPr lang="ru-RU" dirty="0"/>
          </a:p>
        </p:txBody>
      </p:sp>
      <p:sp>
        <p:nvSpPr>
          <p:cNvPr id="1031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71750"/>
            <a:ext cx="4040188" cy="35544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Times New Roman" pitchFamily="18" charset="0"/>
            </a:endParaRPr>
          </a:p>
        </p:txBody>
      </p:sp>
      <p:graphicFrame>
        <p:nvGraphicFramePr>
          <p:cNvPr id="1026" name="Диаграмма 1"/>
          <p:cNvGraphicFramePr>
            <a:graphicFrameLocks/>
          </p:cNvGraphicFramePr>
          <p:nvPr/>
        </p:nvGraphicFramePr>
        <p:xfrm>
          <a:off x="428625" y="2571750"/>
          <a:ext cx="4071938" cy="3500438"/>
        </p:xfrm>
        <a:graphic>
          <a:graphicData uri="http://schemas.openxmlformats.org/presentationml/2006/ole">
            <p:oleObj spid="_x0000_s1026" name="Диаграмма" r:id="rId3" imgW="5505165" imgH="3206774" progId="Excel.Sheet.8">
              <p:embed/>
            </p:oleObj>
          </a:graphicData>
        </a:graphic>
      </p:graphicFrame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4479925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1800">
              <a:latin typeface="Arial" charset="0"/>
            </a:endParaRPr>
          </a:p>
        </p:txBody>
      </p:sp>
      <p:graphicFrame>
        <p:nvGraphicFramePr>
          <p:cNvPr id="1027" name="Object 4"/>
          <p:cNvGraphicFramePr>
            <a:graphicFrameLocks/>
          </p:cNvGraphicFramePr>
          <p:nvPr/>
        </p:nvGraphicFramePr>
        <p:xfrm>
          <a:off x="4857750" y="2571750"/>
          <a:ext cx="3786188" cy="3500438"/>
        </p:xfrm>
        <a:graphic>
          <a:graphicData uri="http://schemas.openxmlformats.org/presentationml/2006/ole">
            <p:oleObj spid="_x0000_s1027" name="Диаграмма" r:id="rId4" imgW="5505165" imgH="3206774" progId="Excel.Sheet.8">
              <p:embed/>
            </p:oleObj>
          </a:graphicData>
        </a:graphic>
      </p:graphicFrame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Сравнительная диагностика «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экологических знаний» у детей старшего дошкольного возраста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2055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r>
              <a:rPr lang="ru-RU" smtClean="0"/>
              <a:t>(Знания о животных, птицах, насекомых)</a:t>
            </a:r>
          </a:p>
        </p:txBody>
      </p:sp>
      <p:graphicFrame>
        <p:nvGraphicFramePr>
          <p:cNvPr id="2050" name="Диаграмма 3"/>
          <p:cNvGraphicFramePr>
            <a:graphicFrameLocks/>
          </p:cNvGraphicFramePr>
          <p:nvPr/>
        </p:nvGraphicFramePr>
        <p:xfrm>
          <a:off x="1785938" y="1785938"/>
          <a:ext cx="5505450" cy="3995737"/>
        </p:xfrm>
        <a:graphic>
          <a:graphicData uri="http://schemas.openxmlformats.org/presentationml/2006/ole">
            <p:oleObj spid="_x0000_s2050" name="Диаграмма" r:id="rId3" imgW="5505165" imgH="3206774" progId="Excel.Sheet.8">
              <p:embed/>
            </p:oleObj>
          </a:graphicData>
        </a:graphic>
      </p:graphicFrame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Сравнительная диагностика «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экологических знаний» у детей старшего дошкольного возраста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28794" y="1857364"/>
            <a:ext cx="5386406" cy="3937011"/>
          </a:xfrm>
        </p:spPr>
      </p:sp>
      <p:sp>
        <p:nvSpPr>
          <p:cNvPr id="3079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r>
              <a:rPr lang="ru-RU" smtClean="0"/>
              <a:t>(Знания о растительном мире)</a:t>
            </a:r>
          </a:p>
        </p:txBody>
      </p:sp>
      <p:graphicFrame>
        <p:nvGraphicFramePr>
          <p:cNvPr id="3074" name="Диаграмма 3"/>
          <p:cNvGraphicFramePr>
            <a:graphicFrameLocks/>
          </p:cNvGraphicFramePr>
          <p:nvPr/>
        </p:nvGraphicFramePr>
        <p:xfrm>
          <a:off x="1857375" y="1857375"/>
          <a:ext cx="5434013" cy="3924300"/>
        </p:xfrm>
        <a:graphic>
          <a:graphicData uri="http://schemas.openxmlformats.org/presentationml/2006/ole">
            <p:oleObj spid="_x0000_s3074" name="Диаграмма" r:id="rId3" imgW="5505165" imgH="3206774" progId="Excel.Sheet.8">
              <p:embed/>
            </p:oleObj>
          </a:graphicData>
        </a:graphic>
      </p:graphicFrame>
      <p:sp>
        <p:nvSpPr>
          <p:cNvPr id="3080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152650" algn="l"/>
              </a:tabLst>
            </a:pPr>
            <a:endParaRPr lang="ru-RU" sz="180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экологических знаний» у детей старшего дошкольного возраста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103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r>
              <a:rPr lang="ru-RU" smtClean="0"/>
              <a:t>(Знания о неживой природе)</a:t>
            </a:r>
          </a:p>
          <a:p>
            <a:pPr eaLnBrk="1" hangingPunct="1"/>
            <a:endParaRPr lang="ru-RU" smtClean="0"/>
          </a:p>
        </p:txBody>
      </p:sp>
      <p:graphicFrame>
        <p:nvGraphicFramePr>
          <p:cNvPr id="4098" name="Диаграмма 3"/>
          <p:cNvGraphicFramePr>
            <a:graphicFrameLocks/>
          </p:cNvGraphicFramePr>
          <p:nvPr/>
        </p:nvGraphicFramePr>
        <p:xfrm>
          <a:off x="1785938" y="1785938"/>
          <a:ext cx="5505450" cy="3995737"/>
        </p:xfrm>
        <a:graphic>
          <a:graphicData uri="http://schemas.openxmlformats.org/presentationml/2006/ole">
            <p:oleObj spid="_x0000_s4098" name="Диаграмма" r:id="rId3" imgW="5505165" imgH="3206774" progId="Excel.Sheet.8">
              <p:embed/>
            </p:oleObj>
          </a:graphicData>
        </a:graphic>
      </p:graphicFrame>
      <p:sp>
        <p:nvSpPr>
          <p:cNvPr id="4104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60482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Сравнительная диагностика «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экологических знаний» у детей старшего дошкольного возраста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5127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r>
              <a:rPr lang="ru-RU" smtClean="0"/>
              <a:t>(Знания о временах года)</a:t>
            </a:r>
          </a:p>
          <a:p>
            <a:pPr eaLnBrk="1" hangingPunct="1"/>
            <a:endParaRPr lang="ru-RU" smtClean="0"/>
          </a:p>
        </p:txBody>
      </p:sp>
      <p:graphicFrame>
        <p:nvGraphicFramePr>
          <p:cNvPr id="5122" name="Диаграмма 3"/>
          <p:cNvGraphicFramePr>
            <a:graphicFrameLocks/>
          </p:cNvGraphicFramePr>
          <p:nvPr/>
        </p:nvGraphicFramePr>
        <p:xfrm>
          <a:off x="1785938" y="1785938"/>
          <a:ext cx="5505450" cy="3995737"/>
        </p:xfrm>
        <a:graphic>
          <a:graphicData uri="http://schemas.openxmlformats.org/presentationml/2006/ole">
            <p:oleObj spid="_x0000_s5122" name="Диаграмма" r:id="rId3" imgW="5505165" imgH="3206774" progId="Excel.Sheet.8">
              <p:embed/>
            </p:oleObj>
          </a:graphicData>
        </a:graphic>
      </p:graphicFrame>
      <p:sp>
        <p:nvSpPr>
          <p:cNvPr id="5128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885950" algn="l"/>
              </a:tabLst>
            </a:pPr>
            <a:endParaRPr lang="ru-RU" sz="180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 экологических знаний» у детей старшего дошкольного возраста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6151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813"/>
            <a:ext cx="5486400" cy="530225"/>
          </a:xfrm>
        </p:spPr>
        <p:txBody>
          <a:bodyPr/>
          <a:lstStyle/>
          <a:p>
            <a:pPr eaLnBrk="1" hangingPunct="1"/>
            <a:r>
              <a:rPr lang="ru-RU" smtClean="0"/>
              <a:t>(Отношение к миру природы)</a:t>
            </a:r>
          </a:p>
          <a:p>
            <a:pPr eaLnBrk="1" hangingPunct="1"/>
            <a:endParaRPr lang="ru-RU" smtClean="0"/>
          </a:p>
        </p:txBody>
      </p:sp>
      <p:graphicFrame>
        <p:nvGraphicFramePr>
          <p:cNvPr id="6146" name="Диаграмма 3"/>
          <p:cNvGraphicFramePr>
            <a:graphicFrameLocks/>
          </p:cNvGraphicFramePr>
          <p:nvPr/>
        </p:nvGraphicFramePr>
        <p:xfrm>
          <a:off x="1785938" y="1857375"/>
          <a:ext cx="5500687" cy="3924300"/>
        </p:xfrm>
        <a:graphic>
          <a:graphicData uri="http://schemas.openxmlformats.org/presentationml/2006/ole">
            <p:oleObj spid="_x0000_s6146" name="Диаграмма" r:id="rId3" imgW="5505165" imgH="3206774" progId="Excel.Sheet.8">
              <p:embed/>
            </p:oleObj>
          </a:graphicData>
        </a:graphic>
      </p:graphicFrame>
      <p:sp>
        <p:nvSpPr>
          <p:cNvPr id="6152" name="Rectangle 3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WP_00007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434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WP_0001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0"/>
            <a:ext cx="4716462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 descr="WP_0000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00438"/>
            <a:ext cx="44275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WP_0000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538" y="3436938"/>
            <a:ext cx="4716462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WP_00027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0"/>
            <a:ext cx="446087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I:\света\WP_0002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049338"/>
            <a:ext cx="4356100" cy="580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5"/>
          <p:cNvSpPr>
            <a:spLocks noChangeArrowheads="1"/>
          </p:cNvSpPr>
          <p:nvPr/>
        </p:nvSpPr>
        <p:spPr bwMode="auto">
          <a:xfrm>
            <a:off x="0" y="0"/>
            <a:ext cx="48593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FF66"/>
                </a:solidFill>
              </a:rPr>
              <a:t>Почему на ладошке снег уже растаял ,а на рукавичке еще нет?</a:t>
            </a:r>
          </a:p>
          <a:p>
            <a:r>
              <a:rPr lang="ru-RU" b="1" i="1">
                <a:solidFill>
                  <a:srgbClr val="FFFF66"/>
                </a:solidFill>
              </a:rPr>
              <a:t>Я уже знаю!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C000"/>
                </a:solidFill>
                <a:latin typeface="+mn-lt"/>
              </a:rPr>
              <a:t>Цель</a:t>
            </a:r>
            <a:endParaRPr lang="ru-RU" sz="60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4339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Формирование основ экологического сознания у детей  старшего дошкольного возраста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14340" name="Picture 6" descr="WP_0002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475" y="836613"/>
            <a:ext cx="5724525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C000"/>
                </a:solidFill>
                <a:latin typeface="+mn-lt"/>
              </a:rPr>
              <a:t>Задачи</a:t>
            </a:r>
            <a:endParaRPr lang="ru-RU" sz="44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5363" name="Текст 2"/>
          <p:cNvSpPr>
            <a:spLocks noGrp="1"/>
          </p:cNvSpPr>
          <p:nvPr>
            <p:ph type="body" idx="2"/>
          </p:nvPr>
        </p:nvSpPr>
        <p:spPr>
          <a:xfrm>
            <a:off x="323850" y="1125538"/>
            <a:ext cx="3462338" cy="5448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</a:pPr>
            <a:r>
              <a:rPr lang="ru-RU" sz="2000" b="1" smtClean="0">
                <a:solidFill>
                  <a:srgbClr val="2D2A2A"/>
                </a:solidFill>
                <a:ea typeface="Times New Roman" pitchFamily="18" charset="0"/>
                <a:cs typeface="Arial" charset="0"/>
              </a:rPr>
              <a:t>*</a:t>
            </a:r>
            <a:r>
              <a:rPr lang="ru-RU" sz="2000" b="1" smtClean="0">
                <a:solidFill>
                  <a:srgbClr val="0D0D0D"/>
                </a:solidFill>
                <a:ea typeface="Times New Roman" pitchFamily="18" charset="0"/>
                <a:cs typeface="Arial" charset="0"/>
              </a:rPr>
              <a:t>Воспитание бережного              отношения          к природному миру; стремление к познанию природы через познавательно-исследовательскую деятельность; стремление  осознавать себя частью природы</a:t>
            </a:r>
            <a:r>
              <a:rPr lang="ru-RU" sz="2000" b="1" smtClean="0">
                <a:solidFill>
                  <a:srgbClr val="2D2A2A"/>
                </a:solidFill>
                <a:ea typeface="Times New Roman" pitchFamily="18" charset="0"/>
                <a:cs typeface="Arial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Tx/>
              <a:buSzTx/>
            </a:pPr>
            <a:endParaRPr lang="ru-RU" sz="1600" b="1" smtClean="0">
              <a:solidFill>
                <a:srgbClr val="2D2A2A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15364" name="Содержимое 4" descr="WP_00018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35413" y="273050"/>
            <a:ext cx="4391025" cy="585311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600" b="1" smtClean="0">
                <a:solidFill>
                  <a:srgbClr val="2D2A2A"/>
                </a:solidFill>
                <a:ea typeface="Times New Roman" pitchFamily="18" charset="0"/>
                <a:cs typeface="Arial" charset="0"/>
              </a:rPr>
              <a:t>*</a:t>
            </a:r>
            <a:r>
              <a:rPr lang="ru-RU" sz="1600" b="1" smtClean="0">
                <a:solidFill>
                  <a:srgbClr val="0D0D0D"/>
                </a:solidFill>
                <a:ea typeface="Times New Roman" pitchFamily="18" charset="0"/>
                <a:cs typeface="Arial" charset="0"/>
              </a:rPr>
              <a:t>Формирование  представления о человеке как о  — части природы и </a:t>
            </a:r>
          </a:p>
          <a:p>
            <a:r>
              <a:rPr lang="ru-RU" sz="1600" b="1" smtClean="0">
                <a:solidFill>
                  <a:srgbClr val="0D0D0D"/>
                </a:solidFill>
                <a:ea typeface="Times New Roman" pitchFamily="18" charset="0"/>
                <a:cs typeface="Arial" charset="0"/>
              </a:rPr>
              <a:t>формирование </a:t>
            </a:r>
            <a:r>
              <a:rPr lang="ru-RU" sz="1600" b="1" i="1" smtClean="0">
                <a:solidFill>
                  <a:srgbClr val="0D0D0D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1600" b="1" smtClean="0">
                <a:solidFill>
                  <a:srgbClr val="0D0D0D"/>
                </a:solidFill>
                <a:ea typeface="Times New Roman" pitchFamily="18" charset="0"/>
                <a:cs typeface="Arial" charset="0"/>
              </a:rPr>
              <a:t>умения  анализировать различные природные и социальные явления и события;</a:t>
            </a:r>
            <a:r>
              <a:rPr lang="ru-RU" sz="1600" b="1" i="1" smtClean="0">
                <a:solidFill>
                  <a:srgbClr val="0D0D0D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1600" b="1" smtClean="0">
                <a:solidFill>
                  <a:srgbClr val="0D0D0D"/>
                </a:solidFill>
                <a:ea typeface="Times New Roman" pitchFamily="18" charset="0"/>
                <a:cs typeface="Arial" charset="0"/>
              </a:rPr>
              <a:t>представлений о природе (, взаимосвязей  живой и неживой природы,</a:t>
            </a:r>
          </a:p>
          <a:p>
            <a:r>
              <a:rPr lang="ru-RU" sz="1600" b="1" smtClean="0">
                <a:solidFill>
                  <a:srgbClr val="0D0D0D"/>
                </a:solidFill>
                <a:ea typeface="Times New Roman" pitchFamily="18" charset="0"/>
                <a:cs typeface="Arial" charset="0"/>
              </a:rPr>
              <a:t>а так же навыков  культуры поведения</a:t>
            </a:r>
            <a:endParaRPr lang="ru-RU" sz="1600" smtClean="0">
              <a:ea typeface="Times New Roman" pitchFamily="18" charset="0"/>
              <a:cs typeface="Arial" charset="0"/>
            </a:endParaRPr>
          </a:p>
        </p:txBody>
      </p:sp>
      <p:sp>
        <p:nvSpPr>
          <p:cNvPr id="16388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9" name="Picture 3" descr="F:\фото\WP_00019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55688" y="10340975"/>
            <a:ext cx="10199688" cy="136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F:\фото\WP_0001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188913"/>
            <a:ext cx="4392613" cy="585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- с использованием различных видов деятельности;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- с применением метода проектов для активизации познавательной деятельности детей;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 -  с применением методов и приемов эвристического обучения;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 - с соблюдением принципов федеральных государственных требований;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 -с развитием экологического сознания у детей.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1009</TotalTime>
  <Words>824</Words>
  <Application>Microsoft Office PowerPoint</Application>
  <PresentationFormat>Экран (4:3)</PresentationFormat>
  <Paragraphs>92</Paragraphs>
  <Slides>39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0" baseType="lpstr">
      <vt:lpstr>Cooper Black</vt:lpstr>
      <vt:lpstr>Arial</vt:lpstr>
      <vt:lpstr>Times New Roman</vt:lpstr>
      <vt:lpstr>Wingdings 2</vt:lpstr>
      <vt:lpstr>Wingdings</vt:lpstr>
      <vt:lpstr>Wingdings 3</vt:lpstr>
      <vt:lpstr>Calibri</vt:lpstr>
      <vt:lpstr>Bodoni MT Poster Compressed</vt:lpstr>
      <vt:lpstr>Bernard MT Condensed</vt:lpstr>
      <vt:lpstr>Апекс</vt:lpstr>
      <vt:lpstr>Диаграмма</vt:lpstr>
      <vt:lpstr>Формирование основ экологического сознания у детей  старшего дошкольного возраста</vt:lpstr>
      <vt:lpstr>Александрова Светлана Владимировна</vt:lpstr>
      <vt:lpstr> Причины, побудившие к изменению своей педагогической практики </vt:lpstr>
      <vt:lpstr>Слайд 4</vt:lpstr>
      <vt:lpstr>Слайд 5</vt:lpstr>
      <vt:lpstr>Цель</vt:lpstr>
      <vt:lpstr>Задачи</vt:lpstr>
      <vt:lpstr>Слайд 8</vt:lpstr>
      <vt:lpstr>Слайд 9</vt:lpstr>
      <vt:lpstr>Сущность опыта</vt:lpstr>
      <vt:lpstr>Слайд 11</vt:lpstr>
      <vt:lpstr>Содержание экологических знаний</vt:lpstr>
      <vt:lpstr>Слайд 13</vt:lpstr>
      <vt:lpstr>Слайд 14</vt:lpstr>
      <vt:lpstr>.</vt:lpstr>
      <vt:lpstr>Слайд 16</vt:lpstr>
      <vt:lpstr>Условия реализации</vt:lpstr>
      <vt:lpstr>Разработана система формирования экологического сознания у детей  старшего  дошкольного возраста</vt:lpstr>
      <vt:lpstr>Организована внутренняя и внешняя развивающая среда</vt:lpstr>
      <vt:lpstr>Индивидуализация обучения и воспитания, включающая в себя учет                       индивидуальных особенностей детей</vt:lpstr>
      <vt:lpstr>Стимулирование творческой, познавательной активности детей</vt:lpstr>
      <vt:lpstr>Системность и последовательность воспитания и обучения, представленная формированием целостного восприятия мира как единого живого организма </vt:lpstr>
      <vt:lpstr>Обеспечение психологического комфорта детей при организации деятельности.</vt:lpstr>
      <vt:lpstr>Преемственность в организации разнообразных видов деятельности, способствующих целостному восприятию данного цикла</vt:lpstr>
      <vt:lpstr>Сотрудничество с родителями, и природоохранными организациями города</vt:lpstr>
      <vt:lpstr>Результат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Результаты диагностики  «Сформированность экологических знаний» у детей старшего дошкольного возраста </vt:lpstr>
      <vt:lpstr>Сравнительная диагностика «Сформированность экологических знаний» у детей старшего дошкольного возраста </vt:lpstr>
      <vt:lpstr>Сравнительная диагностика «Сформированность экологических знаний» у детей старшего дошкольного возраста </vt:lpstr>
      <vt:lpstr>«Сформированность экологических знаний» у детей старшего дошкольного возраста </vt:lpstr>
      <vt:lpstr>Сравнительная диагностика «Сформированность экологических знаний» у детей старшего дошкольного возраста </vt:lpstr>
      <vt:lpstr>«Сформированность экологических знаний» у детей старшего дошкольного возраста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основ экологического сознания у детей  старшего дошкольного возраста</dc:title>
  <dc:creator>Сашка</dc:creator>
  <cp:lastModifiedBy>РРЦ</cp:lastModifiedBy>
  <cp:revision>44</cp:revision>
  <dcterms:created xsi:type="dcterms:W3CDTF">2013-05-09T15:39:17Z</dcterms:created>
  <dcterms:modified xsi:type="dcterms:W3CDTF">2013-11-01T04:11:10Z</dcterms:modified>
</cp:coreProperties>
</file>