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0"/>
  </p:notesMasterIdLst>
  <p:sldIdLst>
    <p:sldId id="256" r:id="rId2"/>
    <p:sldId id="257" r:id="rId3"/>
    <p:sldId id="283" r:id="rId4"/>
    <p:sldId id="285" r:id="rId5"/>
    <p:sldId id="301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300" r:id="rId16"/>
    <p:sldId id="297" r:id="rId17"/>
    <p:sldId id="298" r:id="rId18"/>
    <p:sldId id="261" r:id="rId19"/>
    <p:sldId id="265" r:id="rId20"/>
    <p:sldId id="264" r:id="rId21"/>
    <p:sldId id="258" r:id="rId22"/>
    <p:sldId id="263" r:id="rId23"/>
    <p:sldId id="262" r:id="rId24"/>
    <p:sldId id="259" r:id="rId25"/>
    <p:sldId id="260" r:id="rId26"/>
    <p:sldId id="266" r:id="rId27"/>
    <p:sldId id="268" r:id="rId28"/>
    <p:sldId id="281" r:id="rId29"/>
    <p:sldId id="269" r:id="rId30"/>
    <p:sldId id="270" r:id="rId31"/>
    <p:sldId id="271" r:id="rId32"/>
    <p:sldId id="272" r:id="rId33"/>
    <p:sldId id="273" r:id="rId34"/>
    <p:sldId id="277" r:id="rId35"/>
    <p:sldId id="278" r:id="rId36"/>
    <p:sldId id="279" r:id="rId37"/>
    <p:sldId id="280" r:id="rId38"/>
    <p:sldId id="282" r:id="rId39"/>
  </p:sldIdLst>
  <p:sldSz cx="9217025" cy="69119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хно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41" autoAdjust="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77"/>
        <p:guide pos="2903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5000-90C7-4257-B89A-8AA03CBEC05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F5CFD-231A-4DF6-907C-89892886C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2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F5CFD-231A-4DF6-907C-89892886C9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213850" cy="6904038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90563" y="1751013"/>
            <a:ext cx="7835900" cy="1935162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2713" y="3916363"/>
            <a:ext cx="6451600" cy="17668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60375" y="6297613"/>
            <a:ext cx="2151063" cy="4794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300788"/>
            <a:ext cx="2917825" cy="4794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5588" y="6303963"/>
            <a:ext cx="2151062" cy="479425"/>
          </a:xfrm>
        </p:spPr>
        <p:txBody>
          <a:bodyPr/>
          <a:lstStyle>
            <a:lvl1pPr>
              <a:defRPr/>
            </a:lvl1pPr>
          </a:lstStyle>
          <a:p>
            <a:fld id="{0FB98AF3-1095-43FB-B52E-B5CA3FA21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793C8-7D3F-44E8-8CE9-79F667CC03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3375" y="276225"/>
            <a:ext cx="2073275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0375" y="276225"/>
            <a:ext cx="60706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9EB1F-52D7-4332-9926-B30B34CF60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CFD24-5612-4905-BD43-6A9CB547BB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3" y="4441825"/>
            <a:ext cx="7834312" cy="13731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8663" y="2928938"/>
            <a:ext cx="7834312" cy="1512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C0D6C5-79C5-41C1-98F4-972C6EA2DF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375" y="1612900"/>
            <a:ext cx="4071938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713" y="1612900"/>
            <a:ext cx="4071937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351F8-0C19-4FC0-9D49-765A4274EF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1547813"/>
            <a:ext cx="4073525" cy="644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375" y="2192338"/>
            <a:ext cx="4073525" cy="3981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1538" y="1547813"/>
            <a:ext cx="4075112" cy="644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1538" y="2192338"/>
            <a:ext cx="4075112" cy="3981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61B1DC-A534-4344-8639-604D214709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AA7F5-0F5F-4FBB-BA24-38178CECDD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EE8A73-71EB-4B48-9334-0EE6F87C7F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3032125" cy="1171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3625" y="274638"/>
            <a:ext cx="5153025" cy="5899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0375" y="1446213"/>
            <a:ext cx="3032125" cy="4727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166C85-E215-4DE0-8AC1-7121FEF9FF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575" y="4838700"/>
            <a:ext cx="5530850" cy="571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6575" y="617538"/>
            <a:ext cx="5530850" cy="4146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6575" y="5410200"/>
            <a:ext cx="5530850" cy="811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A3082B-E9B9-4D2D-A7A6-F459AA5FA5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300788"/>
            <a:ext cx="21510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5588" y="6297613"/>
            <a:ext cx="21510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fld id="{B814EB0B-2054-4245-A447-49A8D5B3382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213850" cy="6904038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0375" y="276225"/>
            <a:ext cx="8296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97613"/>
            <a:ext cx="2917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ctr" defTabSz="922338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612900"/>
            <a:ext cx="829627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defTabSz="922338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6075" indent="-346075" algn="l" defTabSz="92233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9300" indent="-288925" algn="l" defTabSz="92233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52525" indent="-230188" algn="l" defTabSz="922338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12900" indent="-230188" algn="l" defTabSz="92233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73275" indent="-230188" algn="l" defTabSz="92233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30475" indent="-230188" algn="l" defTabSz="92233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87675" indent="-230188" algn="l" defTabSz="92233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44875" indent="-230188" algn="l" defTabSz="92233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02075" indent="-230188" algn="l" defTabSz="92233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4.xml"/><Relationship Id="rId18" Type="http://schemas.openxmlformats.org/officeDocument/2006/relationships/slide" Target="slide20.xml"/><Relationship Id="rId26" Type="http://schemas.openxmlformats.org/officeDocument/2006/relationships/slide" Target="slide13.xml"/><Relationship Id="rId3" Type="http://schemas.openxmlformats.org/officeDocument/2006/relationships/slide" Target="slide6.xml"/><Relationship Id="rId21" Type="http://schemas.openxmlformats.org/officeDocument/2006/relationships/slide" Target="slide10.xml"/><Relationship Id="rId7" Type="http://schemas.openxmlformats.org/officeDocument/2006/relationships/slide" Target="slide33.xml"/><Relationship Id="rId12" Type="http://schemas.openxmlformats.org/officeDocument/2006/relationships/slide" Target="slide23.xml"/><Relationship Id="rId17" Type="http://schemas.openxmlformats.org/officeDocument/2006/relationships/slide" Target="slide29.xml"/><Relationship Id="rId25" Type="http://schemas.openxmlformats.org/officeDocument/2006/relationships/slide" Target="slide4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28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38.xml"/><Relationship Id="rId24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26.xml"/><Relationship Id="rId23" Type="http://schemas.openxmlformats.org/officeDocument/2006/relationships/slide" Target="slide16.xml"/><Relationship Id="rId28" Type="http://schemas.openxmlformats.org/officeDocument/2006/relationships/slide" Target="slide7.xml"/><Relationship Id="rId10" Type="http://schemas.openxmlformats.org/officeDocument/2006/relationships/slide" Target="slide36.xml"/><Relationship Id="rId19" Type="http://schemas.openxmlformats.org/officeDocument/2006/relationships/slide" Target="slide31.xml"/><Relationship Id="rId4" Type="http://schemas.openxmlformats.org/officeDocument/2006/relationships/slide" Target="slide8.xml"/><Relationship Id="rId9" Type="http://schemas.openxmlformats.org/officeDocument/2006/relationships/slide" Target="slide35.xml"/><Relationship Id="rId14" Type="http://schemas.openxmlformats.org/officeDocument/2006/relationships/slide" Target="slide25.xml"/><Relationship Id="rId22" Type="http://schemas.openxmlformats.org/officeDocument/2006/relationships/slide" Target="slide14.xml"/><Relationship Id="rId27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СИЛого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215966" cy="6911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28192" y="1511771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Тайны Великих пирамид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Игра\Вавилонская баш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669925"/>
            <a:ext cx="7620000" cy="557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719683"/>
            <a:ext cx="7835900" cy="2966492"/>
          </a:xfrm>
        </p:spPr>
        <p:txBody>
          <a:bodyPr/>
          <a:lstStyle/>
          <a:p>
            <a:r>
              <a:rPr lang="ru-RU" dirty="0" smtClean="0"/>
              <a:t>10</a:t>
            </a:r>
            <a:br>
              <a:rPr lang="ru-RU" dirty="0" smtClean="0"/>
            </a:br>
            <a:r>
              <a:rPr lang="ru-RU" dirty="0" smtClean="0"/>
              <a:t>Назовите самый известный </a:t>
            </a:r>
            <a:r>
              <a:rPr lang="ru-RU" dirty="0" err="1" smtClean="0"/>
              <a:t>зиккурат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Вавилонская башня.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Игра\Пирамида Лув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672011"/>
            <a:ext cx="762000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4" name="Picture 2" descr="C:\Users\User\Desktop\Игра\Дворец Мира и Согласия, Аст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359643"/>
            <a:ext cx="5178151" cy="3184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8072" y="863699"/>
            <a:ext cx="7835900" cy="19351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50</a:t>
            </a:r>
            <a:br>
              <a:rPr lang="ru-RU" dirty="0" smtClean="0"/>
            </a:br>
            <a:r>
              <a:rPr lang="ru-RU" dirty="0" smtClean="0"/>
              <a:t>Назовите последние построенные пирамиды.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Пирамида Лувра, дворец мира и согласия – Астана, Казахстан.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ирамида Чолу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791691"/>
            <a:ext cx="8187358" cy="5438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20080" y="791691"/>
            <a:ext cx="7835900" cy="19351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40</a:t>
            </a:r>
            <a:br>
              <a:rPr lang="ru-RU" dirty="0" smtClean="0"/>
            </a:br>
            <a:r>
              <a:rPr lang="ru-RU" dirty="0" smtClean="0"/>
              <a:t>Назовите самую большую пирамиду по объему.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Великая пирамида </a:t>
            </a:r>
            <a:r>
              <a:rPr lang="ru-RU" dirty="0" err="1" smtClean="0"/>
              <a:t>Чолулы</a:t>
            </a:r>
            <a:r>
              <a:rPr lang="ru-RU" dirty="0" smtClean="0"/>
              <a:t> в Мексике (4.45 миллиона кубических метров).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647676"/>
            <a:ext cx="7984888" cy="5673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431651"/>
            <a:ext cx="7835900" cy="325452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</a:t>
            </a:r>
            <a:br>
              <a:rPr lang="ru-RU" dirty="0" smtClean="0"/>
            </a:br>
            <a:r>
              <a:rPr lang="ru-RU" dirty="0" smtClean="0"/>
              <a:t>Из какого материала делали статуи древние греки?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Мрамор, бронза.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431651"/>
            <a:ext cx="8597192" cy="5978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503659"/>
            <a:ext cx="7835900" cy="318251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</a:t>
            </a:r>
            <a:br>
              <a:rPr lang="ru-RU" dirty="0" smtClean="0"/>
            </a:br>
            <a:r>
              <a:rPr lang="ru-RU" dirty="0" smtClean="0"/>
              <a:t>Самая известная статуя – входила в число 7 чудес света. Из чего сделана?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84176" y="4536107"/>
            <a:ext cx="6451600" cy="1766887"/>
          </a:xfrm>
        </p:spPr>
        <p:txBody>
          <a:bodyPr/>
          <a:lstStyle/>
          <a:p>
            <a:r>
              <a:rPr lang="ru-RU" dirty="0" smtClean="0"/>
              <a:t>Статуя Зевса в Олимпии. Сделана из золота и слоновой кости.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784px-Gran_Muralla_Xin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568377"/>
            <a:ext cx="7632848" cy="5831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791691"/>
            <a:ext cx="7835900" cy="28944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50</a:t>
            </a:r>
            <a:br>
              <a:rPr lang="ru-RU" dirty="0" smtClean="0"/>
            </a:br>
            <a:r>
              <a:rPr lang="ru-RU" dirty="0" smtClean="0"/>
              <a:t>Какие материалы использовали для строительства Великой Китайской стены?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40160" y="4896147"/>
            <a:ext cx="6451600" cy="176688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Кирпича и каменные блоки.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800px-Colosseum_in_Rome,_Italy_-_April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5" y="359643"/>
            <a:ext cx="8280921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8072" y="359643"/>
            <a:ext cx="7835900" cy="243921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40</a:t>
            </a:r>
            <a:br>
              <a:rPr lang="ru-RU" dirty="0" smtClean="0"/>
            </a:br>
            <a:r>
              <a:rPr lang="ru-RU" dirty="0" smtClean="0"/>
              <a:t>Где находится Колизей? Из чего он построен?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В Риме, построен Колизей из травертина, туфа и кирпича.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519px-Greatwall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7" y="598488"/>
            <a:ext cx="7488832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719683"/>
            <a:ext cx="7835900" cy="2966492"/>
          </a:xfrm>
        </p:spPr>
        <p:txBody>
          <a:bodyPr/>
          <a:lstStyle/>
          <a:p>
            <a:r>
              <a:rPr lang="ru-RU" dirty="0" smtClean="0"/>
              <a:t>50</a:t>
            </a:r>
            <a:br>
              <a:rPr lang="ru-RU" dirty="0" smtClean="0"/>
            </a:br>
            <a:r>
              <a:rPr lang="ru-RU" dirty="0" smtClean="0"/>
              <a:t>Когда была построена Великая Китайская стена?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12168" y="4320083"/>
            <a:ext cx="6451600" cy="1766887"/>
          </a:xfrm>
        </p:spPr>
        <p:txBody>
          <a:bodyPr/>
          <a:lstStyle/>
          <a:p>
            <a:r>
              <a:rPr lang="ru-RU" dirty="0" smtClean="0"/>
              <a:t>Началось строительство в </a:t>
            </a:r>
            <a:r>
              <a:rPr lang="en-US" dirty="0" smtClean="0"/>
              <a:t>III </a:t>
            </a:r>
            <a:r>
              <a:rPr lang="ru-RU" dirty="0" smtClean="0"/>
              <a:t>веке до н. э.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70156" cy="2675706"/>
          </a:xfrm>
        </p:spPr>
        <p:txBody>
          <a:bodyPr/>
          <a:lstStyle/>
          <a:p>
            <a:r>
              <a:rPr lang="ru-RU" sz="6000" dirty="0" smtClean="0"/>
              <a:t>10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Какие горные породы использовались при строительстве метро?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800200" y="4608115"/>
            <a:ext cx="4680520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Гранит</a:t>
            </a:r>
            <a:r>
              <a:rPr lang="ru-RU" dirty="0" smtClean="0"/>
              <a:t>, мрамор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наташа\грани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11">
            <a:off x="778194" y="755917"/>
            <a:ext cx="7877242" cy="511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23739"/>
            <a:ext cx="8756650" cy="1739900"/>
          </a:xfrm>
        </p:spPr>
        <p:txBody>
          <a:bodyPr/>
          <a:lstStyle/>
          <a:p>
            <a:r>
              <a:rPr lang="ru-RU" sz="4800" dirty="0" smtClean="0">
                <a:solidFill>
                  <a:schemeClr val="folHlink"/>
                </a:solidFill>
              </a:rPr>
              <a:t>20</a:t>
            </a:r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>
                <a:cs typeface="Times New Roman" pitchFamily="18" charset="0"/>
              </a:rPr>
              <a:t>Какова наибольшая глубина</a:t>
            </a: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ru-RU" sz="4800" dirty="0">
                <a:cs typeface="Times New Roman" pitchFamily="18" charset="0"/>
              </a:rPr>
              <a:t> сверхглубокой скважины ?</a:t>
            </a:r>
            <a:br>
              <a:rPr lang="ru-RU" sz="4800" dirty="0">
                <a:cs typeface="Times New Roman" pitchFamily="18" charset="0"/>
              </a:rPr>
            </a:br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endParaRPr lang="ru-RU" sz="7200" b="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992" y="4598995"/>
            <a:ext cx="527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км – Кольский полуостров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0375" y="276225"/>
            <a:ext cx="8296275" cy="84138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7338"/>
            <a:ext cx="9217025" cy="58864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4000" b="1" dirty="0"/>
          </a:p>
          <a:p>
            <a:pPr algn="just">
              <a:buFont typeface="Wingdings" pitchFamily="2" charset="2"/>
              <a:buNone/>
            </a:pPr>
            <a:r>
              <a:rPr lang="ru-RU" sz="4000" b="1" dirty="0">
                <a:effectLst/>
              </a:rPr>
              <a:t>  </a:t>
            </a:r>
            <a:r>
              <a:rPr lang="ru-RU" b="1" dirty="0" smtClean="0">
                <a:effectLst/>
              </a:rPr>
              <a:t>Пирамиды мира                      </a:t>
            </a:r>
            <a:r>
              <a:rPr lang="ru-RU" sz="4200" b="1" dirty="0" smtClean="0">
                <a:solidFill>
                  <a:schemeClr val="bg1"/>
                </a:solidFill>
                <a:effectLst/>
                <a:hlinkClick r:id="rId2" action="ppaction://hlinksldjump"/>
              </a:rPr>
              <a:t>10</a:t>
            </a:r>
            <a:r>
              <a:rPr lang="ru-RU" sz="4200" b="1" dirty="0" smtClean="0">
                <a:solidFill>
                  <a:srgbClr val="FFC000"/>
                </a:solidFill>
                <a:effectLst/>
              </a:rPr>
              <a:t>  </a:t>
            </a:r>
            <a:r>
              <a:rPr lang="ru-RU" sz="4200" b="1" dirty="0">
                <a:solidFill>
                  <a:srgbClr val="FFC000"/>
                </a:solidFill>
                <a:effectLst/>
                <a:hlinkClick r:id="rId3" action="ppaction://hlinksldjump"/>
              </a:rPr>
              <a:t>20</a:t>
            </a:r>
            <a:r>
              <a:rPr lang="ru-RU" sz="4200" b="1" dirty="0">
                <a:solidFill>
                  <a:srgbClr val="FFC000"/>
                </a:solidFill>
                <a:effectLst/>
              </a:rPr>
              <a:t>  </a:t>
            </a:r>
            <a:r>
              <a:rPr lang="ru-RU" sz="4200" b="1" dirty="0">
                <a:effectLst/>
                <a:hlinkClick r:id="rId4" action="ppaction://hlinksldjump"/>
              </a:rPr>
              <a:t>30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5" action="ppaction://hlinksldjump"/>
              </a:rPr>
              <a:t>40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6" action="ppaction://hlinksldjump"/>
              </a:rPr>
              <a:t>50</a:t>
            </a:r>
            <a:endParaRPr lang="ru-RU" sz="4200" b="1" dirty="0">
              <a:effectLst/>
            </a:endParaRPr>
          </a:p>
          <a:p>
            <a:pPr algn="just">
              <a:buFont typeface="Wingdings" pitchFamily="2" charset="2"/>
              <a:buNone/>
            </a:pPr>
            <a:r>
              <a:rPr lang="ru-RU" b="1" dirty="0" smtClean="0">
                <a:effectLst/>
              </a:rPr>
              <a:t>  Великие сокровища  мира     </a:t>
            </a:r>
            <a:r>
              <a:rPr lang="ru-RU" sz="4200" b="1" dirty="0" smtClean="0">
                <a:effectLst/>
                <a:hlinkClick r:id="rId7" action="ppaction://hlinksldjump"/>
              </a:rPr>
              <a:t>10</a:t>
            </a:r>
            <a:r>
              <a:rPr lang="ru-RU" sz="4200" b="1" dirty="0" smtClean="0">
                <a:effectLst/>
              </a:rPr>
              <a:t>  </a:t>
            </a:r>
            <a:r>
              <a:rPr lang="ru-RU" sz="4200" b="1" dirty="0">
                <a:effectLst/>
                <a:hlinkClick r:id="rId8" action="ppaction://hlinksldjump"/>
              </a:rPr>
              <a:t>20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9" action="ppaction://hlinksldjump"/>
              </a:rPr>
              <a:t>30 </a:t>
            </a:r>
            <a:r>
              <a:rPr lang="ru-RU" sz="4200" b="1" dirty="0">
                <a:effectLst/>
              </a:rPr>
              <a:t> </a:t>
            </a:r>
            <a:r>
              <a:rPr lang="ru-RU" sz="4200" b="1" dirty="0">
                <a:effectLst/>
                <a:hlinkClick r:id="rId10" action="ppaction://hlinksldjump"/>
              </a:rPr>
              <a:t>40 </a:t>
            </a:r>
            <a:r>
              <a:rPr lang="ru-RU" sz="4200" b="1" dirty="0">
                <a:effectLst/>
              </a:rPr>
              <a:t> </a:t>
            </a:r>
            <a:r>
              <a:rPr lang="ru-RU" sz="4200" b="1" dirty="0">
                <a:effectLst/>
                <a:hlinkClick r:id="rId11" action="ppaction://hlinksldjump"/>
              </a:rPr>
              <a:t>50</a:t>
            </a:r>
            <a:endParaRPr lang="ru-RU" sz="4200" b="1" dirty="0">
              <a:effectLst/>
            </a:endParaRPr>
          </a:p>
          <a:p>
            <a:pPr algn="just">
              <a:buFont typeface="Wingdings" pitchFamily="2" charset="2"/>
              <a:buNone/>
            </a:pPr>
            <a:r>
              <a:rPr lang="ru-RU" sz="4000" b="1" dirty="0" smtClean="0">
                <a:effectLst/>
              </a:rPr>
              <a:t>  </a:t>
            </a:r>
            <a:r>
              <a:rPr lang="ru-RU" b="1" dirty="0" smtClean="0">
                <a:effectLst/>
              </a:rPr>
              <a:t>Полезные ископаемые         </a:t>
            </a:r>
            <a:r>
              <a:rPr lang="ru-RU" sz="4200" b="1" dirty="0" smtClean="0">
                <a:effectLst/>
                <a:hlinkClick r:id="rId12" action="ppaction://hlinksldjump"/>
              </a:rPr>
              <a:t>10</a:t>
            </a:r>
            <a:r>
              <a:rPr lang="ru-RU" sz="4200" b="1" dirty="0" smtClean="0">
                <a:effectLst/>
              </a:rPr>
              <a:t>  </a:t>
            </a:r>
            <a:r>
              <a:rPr lang="ru-RU" sz="4200" b="1" dirty="0">
                <a:effectLst/>
                <a:hlinkClick r:id="rId13" action="ppaction://hlinksldjump"/>
              </a:rPr>
              <a:t>20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14" action="ppaction://hlinksldjump"/>
              </a:rPr>
              <a:t>30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15" action="ppaction://hlinksldjump"/>
              </a:rPr>
              <a:t>40 </a:t>
            </a:r>
            <a:r>
              <a:rPr lang="ru-RU" sz="4200" b="1" dirty="0">
                <a:effectLst/>
              </a:rPr>
              <a:t> </a:t>
            </a:r>
            <a:r>
              <a:rPr lang="ru-RU" sz="4200" b="1" dirty="0">
                <a:effectLst/>
                <a:hlinkClick r:id="rId16" action="ppaction://hlinksldjump"/>
              </a:rPr>
              <a:t>50</a:t>
            </a:r>
            <a:endParaRPr lang="ru-RU" sz="4200" b="1" dirty="0">
              <a:effectLst/>
            </a:endParaRPr>
          </a:p>
          <a:p>
            <a:pPr algn="just">
              <a:buFont typeface="Wingdings" pitchFamily="2" charset="2"/>
              <a:buNone/>
            </a:pPr>
            <a:r>
              <a:rPr lang="ru-RU" b="1" dirty="0" smtClean="0">
                <a:effectLst/>
              </a:rPr>
              <a:t>  Минералы  и горные породы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effectLst/>
              </a:rPr>
              <a:t>  Тульского края                     </a:t>
            </a:r>
            <a:r>
              <a:rPr lang="ru-RU" b="1" dirty="0" smtClean="0">
                <a:effectLst/>
                <a:hlinkClick r:id="rId12" action="ppaction://hlinksldjump"/>
              </a:rPr>
              <a:t> </a:t>
            </a:r>
            <a:r>
              <a:rPr lang="ru-RU" sz="4400" b="1" dirty="0" smtClean="0">
                <a:effectLst/>
                <a:hlinkClick r:id="rId12" action="ppaction://hlinksldjump"/>
              </a:rPr>
              <a:t>10</a:t>
            </a:r>
            <a:r>
              <a:rPr lang="ru-RU" b="1" dirty="0" smtClean="0">
                <a:effectLst/>
                <a:hlinkClick r:id="rId12" action="ppaction://hlinksldjump"/>
              </a:rPr>
              <a:t>  </a:t>
            </a:r>
            <a:r>
              <a:rPr lang="ru-RU" sz="4200" b="1" dirty="0">
                <a:effectLst/>
                <a:hlinkClick r:id="rId17" action="ppaction://hlinksldjump"/>
              </a:rPr>
              <a:t>20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18" action="ppaction://hlinksldjump"/>
              </a:rPr>
              <a:t>30</a:t>
            </a:r>
            <a:r>
              <a:rPr lang="ru-RU" sz="4200" b="1" dirty="0">
                <a:effectLst/>
              </a:rPr>
              <a:t>  </a:t>
            </a:r>
            <a:r>
              <a:rPr lang="ru-RU" sz="4200" b="1" dirty="0">
                <a:effectLst/>
                <a:hlinkClick r:id="rId19" action="ppaction://hlinksldjump"/>
              </a:rPr>
              <a:t>40</a:t>
            </a:r>
            <a:r>
              <a:rPr lang="ru-RU" sz="4200" b="1" dirty="0">
                <a:effectLst/>
              </a:rPr>
              <a:t> </a:t>
            </a:r>
            <a:r>
              <a:rPr lang="ru-RU" sz="4200" b="1" dirty="0" smtClean="0">
                <a:effectLst/>
                <a:hlinkClick r:id="rId20" action="ppaction://hlinksldjump"/>
              </a:rPr>
              <a:t>50</a:t>
            </a:r>
            <a:r>
              <a:rPr lang="ru-RU" sz="4200" b="1" dirty="0" smtClean="0">
                <a:effectLst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effectLst/>
              </a:rPr>
              <a:t>Великие сооружения мира </a:t>
            </a:r>
            <a:r>
              <a:rPr lang="ru-RU" b="1" u="sng" dirty="0" smtClean="0">
                <a:effectLst/>
                <a:hlinkClick r:id="rId21" action="ppaction://hlinksldjump"/>
              </a:rPr>
              <a:t>10</a:t>
            </a:r>
            <a:r>
              <a:rPr lang="ru-RU" b="1" dirty="0" smtClean="0">
                <a:effectLst/>
              </a:rPr>
              <a:t>   </a:t>
            </a:r>
            <a:r>
              <a:rPr lang="ru-RU" b="1" u="sng" dirty="0" smtClean="0">
                <a:effectLst/>
                <a:hlinkClick r:id="" action="ppaction://noaction"/>
              </a:rPr>
              <a:t>20</a:t>
            </a:r>
            <a:r>
              <a:rPr lang="ru-RU" b="1" dirty="0" smtClean="0">
                <a:effectLst/>
              </a:rPr>
              <a:t>    </a:t>
            </a:r>
            <a:r>
              <a:rPr lang="ru-RU" b="1" u="sng" dirty="0" smtClean="0">
                <a:effectLst/>
                <a:hlinkClick r:id="rId22" action="ppaction://hlinksldjump"/>
              </a:rPr>
              <a:t>30</a:t>
            </a:r>
            <a:r>
              <a:rPr lang="ru-RU" b="1" u="sng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   </a:t>
            </a:r>
            <a:r>
              <a:rPr lang="ru-RU" b="1" u="sng" dirty="0" smtClean="0">
                <a:effectLst/>
                <a:hlinkClick r:id="rId23" action="ppaction://hlinksldjump"/>
              </a:rPr>
              <a:t>40</a:t>
            </a:r>
            <a:r>
              <a:rPr lang="ru-RU" b="1" dirty="0" smtClean="0">
                <a:effectLst/>
              </a:rPr>
              <a:t>  </a:t>
            </a:r>
            <a:r>
              <a:rPr lang="ru-RU" b="1" u="sng" dirty="0" smtClean="0">
                <a:effectLst/>
                <a:hlinkClick r:id="rId24" action="ppaction://hlinksldjump"/>
              </a:rPr>
              <a:t>50</a:t>
            </a:r>
            <a:endParaRPr lang="ru-RU" b="1" u="sng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b="1" dirty="0" smtClean="0">
                <a:effectLst/>
              </a:rPr>
              <a:t>Из чего построена…?          </a:t>
            </a:r>
            <a:r>
              <a:rPr lang="ru-RU" b="1" u="sng" dirty="0" smtClean="0">
                <a:effectLst/>
                <a:hlinkClick r:id="rId25" action="ppaction://hlinksldjump"/>
              </a:rPr>
              <a:t>10</a:t>
            </a:r>
            <a:r>
              <a:rPr lang="ru-RU" b="1" dirty="0" smtClean="0">
                <a:effectLst/>
              </a:rPr>
              <a:t>   </a:t>
            </a:r>
            <a:r>
              <a:rPr lang="ru-RU" b="1" u="sng" dirty="0" smtClean="0">
                <a:effectLst/>
                <a:hlinkClick r:id="rId26" action="ppaction://hlinksldjump"/>
              </a:rPr>
              <a:t>20</a:t>
            </a:r>
            <a:r>
              <a:rPr lang="ru-RU" b="1" u="sng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   </a:t>
            </a:r>
            <a:r>
              <a:rPr lang="ru-RU" b="1" u="sng" dirty="0" smtClean="0">
                <a:effectLst/>
                <a:hlinkClick r:id="rId27" action="ppaction://hlinksldjump"/>
              </a:rPr>
              <a:t>30</a:t>
            </a:r>
            <a:r>
              <a:rPr lang="ru-RU" b="1" u="sng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  </a:t>
            </a:r>
            <a:r>
              <a:rPr lang="ru-RU" b="1" u="sng" dirty="0" smtClean="0">
                <a:effectLst/>
                <a:hlinkClick r:id="rId28" action="ppaction://hlinksldjump"/>
              </a:rPr>
              <a:t>40</a:t>
            </a:r>
            <a:r>
              <a:rPr lang="ru-RU" b="1" dirty="0" smtClean="0">
                <a:effectLst/>
              </a:rPr>
              <a:t>   </a:t>
            </a:r>
            <a:r>
              <a:rPr lang="ru-RU" b="1" u="sng" dirty="0" smtClean="0">
                <a:effectLst/>
                <a:hlinkClick r:id="rId29" action="ppaction://hlinksldjump"/>
              </a:rPr>
              <a:t>50</a:t>
            </a:r>
            <a:endParaRPr lang="ru-RU" b="1" u="sng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b="1" u="sng" dirty="0" smtClean="0">
                <a:effectLst/>
              </a:rPr>
              <a:t> </a:t>
            </a:r>
            <a:endParaRPr lang="en-US" b="1" u="sng" dirty="0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effectLst/>
              </a:rPr>
              <a:t> 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6827" y="1955163"/>
            <a:ext cx="9217025" cy="1584325"/>
          </a:xfrm>
        </p:spPr>
        <p:txBody>
          <a:bodyPr/>
          <a:lstStyle/>
          <a:p>
            <a:r>
              <a:rPr lang="ru-RU" sz="4800" dirty="0" smtClean="0">
                <a:solidFill>
                  <a:schemeClr val="folHlink"/>
                </a:solidFill>
              </a:rPr>
              <a:t>30</a:t>
            </a:r>
            <a:r>
              <a:rPr lang="en-US" sz="4800" dirty="0" smtClean="0">
                <a:solidFill>
                  <a:schemeClr val="folHlink"/>
                </a:solidFill>
              </a:rPr>
              <a:t/>
            </a:r>
            <a:br>
              <a:rPr lang="en-US" sz="4800" dirty="0" smtClean="0">
                <a:solidFill>
                  <a:schemeClr val="folHlink"/>
                </a:solidFill>
              </a:rPr>
            </a:br>
            <a:r>
              <a:rPr lang="ru-RU" sz="4800" dirty="0">
                <a:cs typeface="Times New Roman" pitchFamily="18" charset="0"/>
              </a:rPr>
              <a:t>Именно это полезное ископаемое несет</a:t>
            </a:r>
            <a:br>
              <a:rPr lang="ru-RU" sz="4800" dirty="0">
                <a:cs typeface="Times New Roman" pitchFamily="18" charset="0"/>
              </a:rPr>
            </a:br>
            <a:r>
              <a:rPr lang="ru-RU" sz="4800" dirty="0">
                <a:cs typeface="Times New Roman" pitchFamily="18" charset="0"/>
              </a:rPr>
              <a:t> в себе запас энергии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древнего Солнца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endParaRPr lang="ru-RU" sz="7200" b="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6344" y="5316763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Каменный уголь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F:\уго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140">
            <a:off x="1836369" y="776285"/>
            <a:ext cx="4349592" cy="551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0" y="1751013"/>
            <a:ext cx="9217025" cy="696862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cs typeface="Times New Roman" pitchFamily="18" charset="0"/>
              </a:rPr>
              <a:t>40</a:t>
            </a:r>
            <a:br>
              <a:rPr lang="ru-RU" sz="4800" dirty="0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ru-RU" sz="4800" dirty="0" smtClean="0">
                <a:cs typeface="Times New Roman" pitchFamily="18" charset="0"/>
              </a:rPr>
              <a:t>Самое известное сооружение из рудного полезного ископаемого</a:t>
            </a:r>
            <a:r>
              <a:rPr lang="ru-RU" sz="4800" dirty="0" smtClean="0"/>
              <a:t>?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0" dirty="0">
              <a:effectLst/>
              <a:latin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1224136" y="4764481"/>
            <a:ext cx="6451600" cy="1656183"/>
          </a:xfrm>
        </p:spPr>
        <p:txBody>
          <a:bodyPr/>
          <a:lstStyle/>
          <a:p>
            <a:r>
              <a:rPr lang="ru-RU" dirty="0" smtClean="0"/>
              <a:t>Эйфелева башня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наташа\eifeleva_bash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448">
            <a:off x="3103149" y="811453"/>
            <a:ext cx="3408016" cy="5203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027095"/>
            <a:ext cx="8540750" cy="1884363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</a:rPr>
              <a:t>50 </a:t>
            </a:r>
            <a:br>
              <a:rPr lang="ru-RU" sz="4800" dirty="0">
                <a:solidFill>
                  <a:schemeClr val="folHlink"/>
                </a:solidFill>
              </a:rPr>
            </a:br>
            <a:r>
              <a:rPr lang="ru-RU" sz="4800" dirty="0" smtClean="0">
                <a:solidFill>
                  <a:schemeClr val="folHlink"/>
                </a:solidFill>
              </a:rPr>
              <a:t>Какой минерал самый </a:t>
            </a:r>
            <a:r>
              <a:rPr lang="ru-RU" sz="4800" dirty="0" err="1" smtClean="0">
                <a:solidFill>
                  <a:schemeClr val="folHlink"/>
                </a:solidFill>
              </a:rPr>
              <a:t>распространненый</a:t>
            </a:r>
            <a:r>
              <a:rPr lang="ru-RU" sz="4800" dirty="0" smtClean="0">
                <a:solidFill>
                  <a:schemeClr val="folHlink"/>
                </a:solidFill>
              </a:rPr>
              <a:t> в природе</a:t>
            </a:r>
            <a:r>
              <a:rPr lang="ru-RU" sz="4000" dirty="0" smtClean="0">
                <a:solidFill>
                  <a:schemeClr val="folHlink"/>
                </a:solidFill>
                <a:latin typeface="Arial Black" pitchFamily="34" charset="0"/>
              </a:rPr>
              <a:t>?</a:t>
            </a:r>
            <a:endParaRPr lang="ru-RU" sz="6000" b="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8352" y="48133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Вода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volgoproc.ru/newversion/uploads/2012-09-0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503659"/>
            <a:ext cx="720461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4146" y="1583779"/>
            <a:ext cx="8622784" cy="1152128"/>
          </a:xfrm>
        </p:spPr>
        <p:txBody>
          <a:bodyPr/>
          <a:lstStyle/>
          <a:p>
            <a:r>
              <a:rPr lang="ru-RU" sz="4800" dirty="0" smtClean="0">
                <a:solidFill>
                  <a:schemeClr val="folHlink"/>
                </a:solidFill>
              </a:rPr>
              <a:t>10</a:t>
            </a:r>
            <a:r>
              <a:rPr lang="en-US" sz="4800" dirty="0" smtClean="0">
                <a:solidFill>
                  <a:schemeClr val="folHlink"/>
                </a:solidFill>
              </a:rPr>
              <a:t/>
            </a:r>
            <a:br>
              <a:rPr lang="en-US" sz="4800" dirty="0" smtClean="0">
                <a:solidFill>
                  <a:schemeClr val="folHlink"/>
                </a:solidFill>
              </a:rPr>
            </a:br>
            <a:r>
              <a:rPr lang="ru-RU" sz="4800" dirty="0">
                <a:effectLst/>
              </a:rPr>
              <a:t>Самые главные </a:t>
            </a:r>
            <a:r>
              <a:rPr lang="ru-RU" sz="4800" dirty="0" err="1">
                <a:effectLst/>
              </a:rPr>
              <a:t>железнорудные</a:t>
            </a:r>
            <a:r>
              <a:rPr lang="ru-RU" sz="4800" dirty="0">
                <a:effectLst/>
              </a:rPr>
              <a:t>  ископаемые Тульской области? </a:t>
            </a:r>
            <a:r>
              <a:rPr lang="ru-RU" sz="4800" i="1" dirty="0">
                <a:solidFill>
                  <a:schemeClr val="hlink"/>
                </a:solidFill>
                <a:effectLst/>
              </a:rPr>
              <a:t/>
            </a:r>
            <a:br>
              <a:rPr lang="ru-RU" sz="4800" i="1" dirty="0">
                <a:solidFill>
                  <a:schemeClr val="hlink"/>
                </a:solidFill>
                <a:effectLst/>
              </a:rPr>
            </a:br>
            <a:r>
              <a:rPr lang="ru-RU" sz="4800" dirty="0" smtClean="0">
                <a:solidFill>
                  <a:schemeClr val="folHlink"/>
                </a:solidFill>
              </a:rPr>
              <a:t> </a:t>
            </a:r>
            <a:r>
              <a:rPr lang="ru-RU" sz="4800" dirty="0">
                <a:solidFill>
                  <a:schemeClr val="folHlink"/>
                </a:solidFill>
              </a:rPr>
              <a:t/>
            </a:r>
            <a:br>
              <a:rPr lang="ru-RU" sz="4800" dirty="0">
                <a:solidFill>
                  <a:schemeClr val="folHlink"/>
                </a:solidFill>
              </a:rPr>
            </a:br>
            <a:endParaRPr lang="ru-RU" sz="4800" dirty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6344" y="4824139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Бурый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желязняк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zhelezny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559">
            <a:off x="1944988" y="2026356"/>
            <a:ext cx="4596620" cy="411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768243" y="863699"/>
            <a:ext cx="7835900" cy="1440160"/>
          </a:xfrm>
        </p:spPr>
        <p:txBody>
          <a:bodyPr/>
          <a:lstStyle/>
          <a:p>
            <a:r>
              <a:rPr lang="ru-RU" sz="4800" dirty="0" smtClean="0">
                <a:solidFill>
                  <a:schemeClr val="folHlink"/>
                </a:solidFill>
              </a:rPr>
              <a:t>20</a:t>
            </a:r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> </a:t>
            </a:r>
            <a:b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000" dirty="0" smtClean="0"/>
              <a:t>В </a:t>
            </a:r>
            <a:r>
              <a:rPr lang="ru-RU" sz="4000" dirty="0"/>
              <a:t>древней Руси этот минерал использовали вместо стекла?</a:t>
            </a:r>
            <a:br>
              <a:rPr lang="ru-RU" sz="4000" dirty="0"/>
            </a:b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057" y="4379316"/>
            <a:ext cx="104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Слюда</a:t>
            </a:r>
            <a:endParaRPr lang="ru-RU" sz="24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F:\слю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990">
            <a:off x="1827808" y="1629292"/>
            <a:ext cx="5716770" cy="419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027095"/>
            <a:ext cx="8296275" cy="1152525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30</a:t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Высокая концентрация соли в этом море не даст вам утонуть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2232025"/>
            <a:ext cx="8296275" cy="3941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4800" b="1" dirty="0">
              <a:effectLst/>
            </a:endParaRPr>
          </a:p>
          <a:p>
            <a:pPr>
              <a:buFont typeface="Wingdings" pitchFamily="2" charset="2"/>
              <a:buNone/>
            </a:pPr>
            <a:endParaRPr lang="ru-RU" sz="48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066" y="5027623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Мертвое море</a:t>
            </a:r>
            <a:endParaRPr lang="ru-RU" sz="3600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F:\со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296">
            <a:off x="1944208" y="610970"/>
            <a:ext cx="4951561" cy="564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546" y="1670037"/>
            <a:ext cx="8296275" cy="1152525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40</a:t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Из какого полезного ископаемого изготовляют красную краску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184" y="524193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Красный железняк или гематит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F:\гемат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772">
            <a:off x="2413573" y="765982"/>
            <a:ext cx="3810000" cy="5391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098533"/>
            <a:ext cx="8296275" cy="1152525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10</a:t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Эта река имеет самый большой бассейн</a:t>
            </a:r>
            <a:endParaRPr lang="ru-RU" sz="4000" dirty="0">
              <a:solidFill>
                <a:schemeClr val="folHlin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182" y="4313243"/>
            <a:ext cx="5408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Амазонка, </a:t>
            </a:r>
            <a:r>
              <a:rPr lang="ru-RU" sz="3200" dirty="0" smtClean="0"/>
              <a:t>7млн квадратных км</a:t>
            </a:r>
            <a:endParaRPr lang="ru-RU" sz="32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tainy.net/wp-content/uploads/2010/09/amazon_river_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8" y="45563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955657"/>
            <a:ext cx="8296275" cy="1152525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50</a:t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000" dirty="0">
                <a:solidFill>
                  <a:schemeClr val="folHlink"/>
                </a:solidFill>
              </a:rPr>
              <a:t> </a:t>
            </a:r>
            <a:r>
              <a:rPr lang="ru-RU" sz="4000" dirty="0" smtClean="0">
                <a:solidFill>
                  <a:schemeClr val="folHlink"/>
                </a:solidFill>
                <a:latin typeface="Times New Roman" pitchFamily="18" charset="0"/>
              </a:rPr>
              <a:t>Единственное море, границы которого образует не береговая линия, а океанические течения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56" y="4313243"/>
            <a:ext cx="8595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Саргассово море — область в Атлантическом океане, окруженная </a:t>
            </a:r>
            <a:r>
              <a:rPr lang="ru-RU" dirty="0" smtClean="0"/>
              <a:t>несколькими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обширными течениями</a:t>
            </a:r>
            <a:r>
              <a:rPr lang="ru-RU" dirty="0" smtClean="0"/>
              <a:t>, и </a:t>
            </a:r>
            <a:r>
              <a:rPr lang="ru-RU" dirty="0"/>
              <a:t>это — единственное море</a:t>
            </a:r>
            <a:r>
              <a:rPr lang="ru-RU" dirty="0" smtClean="0"/>
              <a:t>, у </a:t>
            </a:r>
            <a:r>
              <a:rPr lang="ru-RU" dirty="0"/>
              <a:t>которого нет </a:t>
            </a:r>
            <a:r>
              <a:rPr lang="ru-RU" dirty="0" smtClean="0"/>
              <a:t>никакого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побережья. </a:t>
            </a:r>
            <a:r>
              <a:rPr lang="ru-RU" dirty="0" smtClean="0"/>
              <a:t>Оно </a:t>
            </a:r>
            <a:r>
              <a:rPr lang="ru-RU" dirty="0"/>
              <a:t>ограничено на западе </a:t>
            </a:r>
            <a:r>
              <a:rPr lang="ru-RU" dirty="0" smtClean="0"/>
              <a:t>Гольфстримом, </a:t>
            </a:r>
            <a:r>
              <a:rPr lang="ru-RU" dirty="0"/>
              <a:t>на севере Североатлантическим </a:t>
            </a:r>
            <a:endParaRPr lang="ru-RU" dirty="0" smtClean="0"/>
          </a:p>
          <a:p>
            <a:pPr algn="ctr"/>
            <a:r>
              <a:rPr lang="ru-RU" dirty="0" smtClean="0"/>
              <a:t>течением, на </a:t>
            </a:r>
            <a:r>
              <a:rPr lang="ru-RU" dirty="0"/>
              <a:t>востоке Канарским</a:t>
            </a:r>
            <a:r>
              <a:rPr lang="ru-RU" dirty="0" smtClean="0"/>
              <a:t>, </a:t>
            </a:r>
            <a:r>
              <a:rPr lang="ru-RU" dirty="0"/>
              <a:t>а на юге — Североатлантическим Экваториальным </a:t>
            </a:r>
            <a:endParaRPr lang="ru-RU" dirty="0" smtClean="0"/>
          </a:p>
          <a:p>
            <a:pPr algn="ctr"/>
            <a:r>
              <a:rPr lang="ru-RU" dirty="0" smtClean="0"/>
              <a:t>течением</a:t>
            </a:r>
            <a:r>
              <a:rPr lang="ru-RU" dirty="0"/>
              <a:t>. </a:t>
            </a:r>
            <a:r>
              <a:rPr lang="ru-RU" dirty="0" smtClean="0"/>
              <a:t>Эта </a:t>
            </a:r>
            <a:r>
              <a:rPr lang="ru-RU" dirty="0"/>
              <a:t>система течений формирует </a:t>
            </a:r>
            <a:r>
              <a:rPr lang="ru-RU" dirty="0" smtClean="0"/>
              <a:t>Североатлантическую </a:t>
            </a:r>
          </a:p>
          <a:p>
            <a:pPr algn="ctr"/>
            <a:r>
              <a:rPr lang="ru-RU" dirty="0" smtClean="0"/>
              <a:t>Субтропическую </a:t>
            </a:r>
            <a:r>
              <a:rPr lang="ru-RU" dirty="0"/>
              <a:t>Спираль.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1101" y="0"/>
            <a:ext cx="9073008" cy="1368425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en-US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>20</a:t>
            </a:r>
            <a:b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Без </a:t>
            </a: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какого полезного ископаемого люди не могли разжечь </a:t>
            </a: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огонь?</a:t>
            </a:r>
            <a:endParaRPr lang="ru-RU" sz="4000" dirty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9839" y="4741871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Кремень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F:\крем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413">
            <a:off x="2099951" y="1275891"/>
            <a:ext cx="5715000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гра\158-650x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04" y="503659"/>
            <a:ext cx="7362859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92088" y="287635"/>
            <a:ext cx="7835900" cy="34563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</a:t>
            </a:r>
            <a:br>
              <a:rPr lang="ru-RU" dirty="0" smtClean="0"/>
            </a:br>
            <a:r>
              <a:rPr lang="ru-RU" dirty="0" smtClean="0"/>
              <a:t>В каком тысячелетие и в каком городе была построена пирамида Хеопса?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32048" y="4824139"/>
            <a:ext cx="8640960" cy="2491952"/>
          </a:xfrm>
        </p:spPr>
        <p:txBody>
          <a:bodyPr/>
          <a:lstStyle/>
          <a:p>
            <a:r>
              <a:rPr lang="ru-RU" sz="4000" dirty="0" smtClean="0"/>
              <a:t>В 3 тысячелетии до н. э., Гизы</a:t>
            </a:r>
            <a:endParaRPr lang="ru-RU" sz="4000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027095"/>
            <a:ext cx="8353425" cy="1204756"/>
          </a:xfrm>
        </p:spPr>
        <p:txBody>
          <a:bodyPr/>
          <a:lstStyle/>
          <a:p>
            <a:r>
              <a:rPr lang="ru-RU" sz="4600" dirty="0" smtClean="0">
                <a:solidFill>
                  <a:schemeClr val="folHlink"/>
                </a:solidFill>
                <a:latin typeface="Arial Black" pitchFamily="34" charset="0"/>
              </a:rPr>
              <a:t>30</a:t>
            </a:r>
            <a:r>
              <a:rPr lang="ru-RU" sz="47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7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700" dirty="0" smtClean="0">
                <a:solidFill>
                  <a:schemeClr val="folHlink"/>
                </a:solidFill>
                <a:latin typeface="Arial Black" pitchFamily="34" charset="0"/>
              </a:rPr>
              <a:t>Можно ли на Земле встретить </a:t>
            </a:r>
            <a:r>
              <a:rPr lang="ru-RU" sz="4700" dirty="0" err="1" smtClean="0">
                <a:solidFill>
                  <a:schemeClr val="folHlink"/>
                </a:solidFill>
                <a:latin typeface="Arial Black" pitchFamily="34" charset="0"/>
              </a:rPr>
              <a:t>сверчистое</a:t>
            </a:r>
            <a:r>
              <a:rPr lang="ru-RU" sz="4700" dirty="0" smtClean="0">
                <a:solidFill>
                  <a:schemeClr val="folHlink"/>
                </a:solidFill>
                <a:latin typeface="Arial Black" pitchFamily="34" charset="0"/>
              </a:rPr>
              <a:t> железо?</a:t>
            </a:r>
            <a:endParaRPr lang="ru-RU" sz="4000" dirty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56" y="474187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931" y="4456119"/>
            <a:ext cx="398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Да, из метеоритных осколков.</a:t>
            </a: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F:\желез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863">
            <a:off x="2763531" y="1184957"/>
            <a:ext cx="3658582" cy="502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955657"/>
            <a:ext cx="8296275" cy="1152525"/>
          </a:xfrm>
        </p:spPr>
        <p:txBody>
          <a:bodyPr/>
          <a:lstStyle/>
          <a:p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40</a:t>
            </a:r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Минерал Тульской области используется и в медицине, и в строительстве?</a:t>
            </a:r>
            <a:endParaRPr lang="ru-RU" sz="4000" dirty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116" y="4813309"/>
            <a:ext cx="531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Гипс алебастр, гипс пластинчатый</a:t>
            </a:r>
            <a:endParaRPr lang="ru-RU" sz="28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F:\гип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524">
            <a:off x="2376264" y="1340664"/>
            <a:ext cx="508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3670" y="812781"/>
            <a:ext cx="8296275" cy="1152525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5</a:t>
            </a: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0</a:t>
            </a:r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folHlink"/>
                </a:solidFill>
                <a:latin typeface="Arial Black" pitchFamily="34" charset="0"/>
              </a:rPr>
              <a:t> Высокая </a:t>
            </a:r>
            <a:r>
              <a:rPr lang="ru-RU" sz="4000" dirty="0" err="1" smtClean="0">
                <a:solidFill>
                  <a:schemeClr val="folHlink"/>
                </a:solidFill>
                <a:latin typeface="Arial Black" pitchFamily="34" charset="0"/>
              </a:rPr>
              <a:t>концетрация</a:t>
            </a:r>
            <a:r>
              <a:rPr lang="ru-RU" sz="4000" dirty="0" smtClean="0">
                <a:solidFill>
                  <a:schemeClr val="folHlink"/>
                </a:solidFill>
                <a:latin typeface="Arial Black" pitchFamily="34" charset="0"/>
              </a:rPr>
              <a:t> этого минерала не даст никому утонуть</a:t>
            </a:r>
            <a:endParaRPr lang="ru-RU" sz="4000" dirty="0">
              <a:solidFill>
                <a:schemeClr val="folHlin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1822" y="4313243"/>
            <a:ext cx="354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Мертвое море, поваренная соль</a:t>
            </a:r>
          </a:p>
          <a:p>
            <a:endParaRPr lang="ru-RU" sz="1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4099" y="791691"/>
            <a:ext cx="8324850" cy="1379538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10</a:t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Какие украшения и из чего предпочитали фараоны?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216" y="445611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Ожерелья, </a:t>
            </a:r>
            <a:r>
              <a:rPr lang="ru-RU" sz="3200" dirty="0" smtClean="0"/>
              <a:t>браслеты</a:t>
            </a:r>
            <a:r>
              <a:rPr lang="ru-RU" sz="3200" dirty="0" smtClean="0"/>
              <a:t> </a:t>
            </a:r>
            <a:r>
              <a:rPr lang="ru-RU" sz="3200" dirty="0" smtClean="0"/>
              <a:t>из золота</a:t>
            </a:r>
            <a:endParaRPr lang="ru-RU" sz="32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magazin-karnaval.ru/media/catalog/product/cache/5/small_image/139x225/9df78eab33525d08d6e5fb8d27136e95/images/items/1737/1fd7409585d96b1219a360d750da1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1" y="3173883"/>
            <a:ext cx="1323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urelkallenbach.com/lkblog/wp-content/uploads/2011/01/Collar-neckl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50" y="2326158"/>
            <a:ext cx="50101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iscoverytsx.com/userfiles/image/gallery/1/orig/TUT1-RoyalHeaddress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18370"/>
          <a:stretch/>
        </p:blipFill>
        <p:spPr bwMode="auto">
          <a:xfrm>
            <a:off x="7162800" y="2605381"/>
            <a:ext cx="1813560" cy="32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027095"/>
            <a:ext cx="8324850" cy="1379538"/>
          </a:xfrm>
        </p:spPr>
        <p:txBody>
          <a:bodyPr/>
          <a:lstStyle/>
          <a:p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>40</a:t>
            </a:r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Добычей этих сокровищ прославился г. Кимберли  в ЮАР?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472" y="4527557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Алмазы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наташа\red-cross-diam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4" y="1801813"/>
            <a:ext cx="4495255" cy="4225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527161"/>
            <a:ext cx="8324850" cy="1379538"/>
          </a:xfrm>
        </p:spPr>
        <p:txBody>
          <a:bodyPr/>
          <a:lstStyle/>
          <a:p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30</a:t>
            </a:r>
            <a:b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Какие драгоценные камни украшают шапку Мономаха?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208" y="554857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Измруды</a:t>
            </a:r>
            <a:r>
              <a:rPr lang="ru-RU" sz="3200" dirty="0" smtClean="0"/>
              <a:t>, жемчуг, рубины </a:t>
            </a:r>
            <a:endParaRPr lang="ru-RU" sz="32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наташа\моном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235">
            <a:off x="2160240" y="2664615"/>
            <a:ext cx="5216312" cy="346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108" y="1098533"/>
            <a:ext cx="8324850" cy="1379538"/>
          </a:xfrm>
        </p:spPr>
        <p:txBody>
          <a:bodyPr/>
          <a:lstStyle/>
          <a:p>
            <a:r>
              <a:rPr lang="en-US" sz="4800" dirty="0" smtClean="0">
                <a:solidFill>
                  <a:schemeClr val="folHlink"/>
                </a:solidFill>
                <a:latin typeface="Arial Black" pitchFamily="34" charset="0"/>
              </a:rPr>
              <a:t>20</a:t>
            </a:r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folHlink"/>
                </a:solidFill>
                <a:latin typeface="Arial Black" pitchFamily="34" charset="0"/>
              </a:rPr>
              <a:t>Из чего были изготовлены первые монеты в Лидии?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984" y="4384681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Золота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моне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511">
            <a:off x="2376264" y="3527995"/>
            <a:ext cx="4988596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3670" y="1670037"/>
            <a:ext cx="8324850" cy="1379538"/>
          </a:xfrm>
        </p:spPr>
        <p:txBody>
          <a:bodyPr/>
          <a:lstStyle/>
          <a:p>
            <a: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  <a:t>50</a:t>
            </a:r>
            <a:br>
              <a:rPr lang="ru-RU" sz="4800" dirty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folHlink"/>
                </a:solidFill>
                <a:latin typeface="Arial Black" pitchFamily="34" charset="0"/>
              </a:rPr>
              <a:t>Назовите самые известные алмазы мира.</a:t>
            </a:r>
            <a:endParaRPr lang="ru-RU" sz="4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8380" y="5456251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Куллинан</a:t>
            </a:r>
            <a:r>
              <a:rPr lang="ru-RU" sz="3600" dirty="0" smtClean="0"/>
              <a:t>, Шах, Орлов</a:t>
            </a:r>
            <a:endParaRPr lang="ru-RU" sz="36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Kullian-Skipi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2" y="1079723"/>
            <a:ext cx="2808312" cy="4212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Orl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86" y="2039037"/>
            <a:ext cx="2719907" cy="407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Sh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935706"/>
            <a:ext cx="2739037" cy="393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488" y="669905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folHlink"/>
                </a:solidFill>
                <a:latin typeface="Times New Roman" pitchFamily="18" charset="0"/>
              </a:rPr>
              <a:t>Единственное море, границы которого образует не береговая линия, а океанические течения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356" y="4313243"/>
            <a:ext cx="8595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Саргассово море — область в Атлантическом океане, окруженная </a:t>
            </a:r>
            <a:r>
              <a:rPr lang="ru-RU" dirty="0" smtClean="0"/>
              <a:t>несколькими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обширными течениями</a:t>
            </a:r>
            <a:r>
              <a:rPr lang="ru-RU" dirty="0" smtClean="0"/>
              <a:t>, и </a:t>
            </a:r>
            <a:r>
              <a:rPr lang="ru-RU" dirty="0"/>
              <a:t>это — единственное море</a:t>
            </a:r>
            <a:r>
              <a:rPr lang="ru-RU" dirty="0" smtClean="0"/>
              <a:t>, у </a:t>
            </a:r>
            <a:r>
              <a:rPr lang="ru-RU" dirty="0"/>
              <a:t>которого нет </a:t>
            </a:r>
            <a:r>
              <a:rPr lang="ru-RU" dirty="0" smtClean="0"/>
              <a:t>никакого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побережья. </a:t>
            </a:r>
            <a:r>
              <a:rPr lang="ru-RU" dirty="0" smtClean="0"/>
              <a:t>Оно </a:t>
            </a:r>
            <a:r>
              <a:rPr lang="ru-RU" dirty="0"/>
              <a:t>ограничено на западе </a:t>
            </a:r>
            <a:r>
              <a:rPr lang="ru-RU" dirty="0" smtClean="0"/>
              <a:t>Гольфстримом, </a:t>
            </a:r>
            <a:r>
              <a:rPr lang="ru-RU" dirty="0"/>
              <a:t>на севере Североатлантическим </a:t>
            </a:r>
            <a:endParaRPr lang="ru-RU" dirty="0" smtClean="0"/>
          </a:p>
          <a:p>
            <a:pPr algn="ctr"/>
            <a:r>
              <a:rPr lang="ru-RU" dirty="0" smtClean="0"/>
              <a:t>течением, на </a:t>
            </a:r>
            <a:r>
              <a:rPr lang="ru-RU" dirty="0"/>
              <a:t>востоке Канарским</a:t>
            </a:r>
            <a:r>
              <a:rPr lang="ru-RU" dirty="0" smtClean="0"/>
              <a:t>, </a:t>
            </a:r>
            <a:r>
              <a:rPr lang="ru-RU" dirty="0"/>
              <a:t>а на юге — Североатлантическим Экваториальным </a:t>
            </a:r>
            <a:endParaRPr lang="ru-RU" dirty="0" smtClean="0"/>
          </a:p>
          <a:p>
            <a:pPr algn="ctr"/>
            <a:r>
              <a:rPr lang="ru-RU" dirty="0" smtClean="0"/>
              <a:t>течением</a:t>
            </a:r>
            <a:r>
              <a:rPr lang="ru-RU" dirty="0"/>
              <a:t>. </a:t>
            </a:r>
            <a:r>
              <a:rPr lang="ru-RU" dirty="0" smtClean="0"/>
              <a:t>Эта </a:t>
            </a:r>
            <a:r>
              <a:rPr lang="ru-RU" dirty="0"/>
              <a:t>система течений формирует </a:t>
            </a:r>
            <a:r>
              <a:rPr lang="ru-RU" dirty="0" smtClean="0"/>
              <a:t>Североатлантическую </a:t>
            </a:r>
          </a:p>
          <a:p>
            <a:pPr algn="ctr"/>
            <a:r>
              <a:rPr lang="ru-RU" dirty="0" smtClean="0"/>
              <a:t>Субтропическую </a:t>
            </a:r>
            <a:r>
              <a:rPr lang="ru-RU" dirty="0"/>
              <a:t>Спираль.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гра\SohranivshiesaFragmentyOblizovkiPyramidyKhu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190412"/>
            <a:ext cx="7200800" cy="680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647675"/>
            <a:ext cx="7835900" cy="30385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</a:t>
            </a:r>
            <a:br>
              <a:rPr lang="ru-RU" dirty="0" smtClean="0"/>
            </a:br>
            <a:r>
              <a:rPr lang="ru-RU" dirty="0" smtClean="0"/>
              <a:t>Из каких материалов построена пирамида Хеопса?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4056" y="4464099"/>
            <a:ext cx="8136904" cy="1766887"/>
          </a:xfrm>
        </p:spPr>
        <p:txBody>
          <a:bodyPr/>
          <a:lstStyle/>
          <a:p>
            <a:r>
              <a:rPr lang="ru-RU" dirty="0" smtClean="0"/>
              <a:t>Из блоков известняка, базальта и гранита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800px-Athens_Acropo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359643"/>
            <a:ext cx="7786060" cy="5839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503659"/>
            <a:ext cx="7835900" cy="3182516"/>
          </a:xfrm>
        </p:spPr>
        <p:txBody>
          <a:bodyPr/>
          <a:lstStyle/>
          <a:p>
            <a:r>
              <a:rPr lang="ru-RU" dirty="0" smtClean="0"/>
              <a:t>20</a:t>
            </a:r>
            <a:br>
              <a:rPr lang="ru-RU" dirty="0" smtClean="0"/>
            </a:br>
            <a:r>
              <a:rPr lang="ru-RU" dirty="0" smtClean="0"/>
              <a:t>Назовите самый известный акрополь.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Афинский акрополь.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гра\Mexico.Mex.Teotihuacan.PyramidMoon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56" y="359643"/>
            <a:ext cx="8849569" cy="5908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431651"/>
            <a:ext cx="7835900" cy="325452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</a:t>
            </a:r>
            <a:br>
              <a:rPr lang="ru-RU" dirty="0" smtClean="0"/>
            </a:br>
            <a:r>
              <a:rPr lang="ru-RU" dirty="0" smtClean="0"/>
              <a:t>Где находятся пирамиды Луны и Солнца?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В городе </a:t>
            </a:r>
            <a:r>
              <a:rPr lang="ru-RU" dirty="0" err="1" smtClean="0"/>
              <a:t>Теотиуакан</a:t>
            </a:r>
            <a:r>
              <a:rPr lang="ru-RU" dirty="0" smtClean="0"/>
              <a:t>, Мексика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iramide_del_Sol_07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3699"/>
            <a:ext cx="8853192" cy="5256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32048" y="575667"/>
            <a:ext cx="7835900" cy="3254524"/>
          </a:xfrm>
        </p:spPr>
        <p:txBody>
          <a:bodyPr/>
          <a:lstStyle/>
          <a:p>
            <a:r>
              <a:rPr lang="ru-RU" dirty="0" smtClean="0"/>
              <a:t>40</a:t>
            </a:r>
            <a:br>
              <a:rPr lang="ru-RU" dirty="0" smtClean="0"/>
            </a:br>
            <a:r>
              <a:rPr lang="ru-RU" dirty="0" smtClean="0"/>
              <a:t>Из чего построены пирамиды Солнца и Луны?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40160" y="4392091"/>
            <a:ext cx="6451600" cy="1766887"/>
          </a:xfrm>
        </p:spPr>
        <p:txBody>
          <a:bodyPr/>
          <a:lstStyle/>
          <a:p>
            <a:r>
              <a:rPr lang="ru-RU" dirty="0" smtClean="0"/>
              <a:t>Из булыжника, глины, земли, облицованы камнем.</a:t>
            </a:r>
            <a:endParaRPr lang="ru-RU" b="1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36" y="1007715"/>
            <a:ext cx="7580908" cy="5026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90563" y="287635"/>
            <a:ext cx="7835900" cy="33985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</a:t>
            </a:r>
            <a:br>
              <a:rPr lang="ru-RU" dirty="0" smtClean="0"/>
            </a:br>
            <a:r>
              <a:rPr lang="ru-RU" dirty="0" smtClean="0"/>
              <a:t>Что такое </a:t>
            </a:r>
            <a:r>
              <a:rPr lang="ru-RU" dirty="0" err="1" smtClean="0"/>
              <a:t>зиккурат</a:t>
            </a:r>
            <a:r>
              <a:rPr lang="ru-RU" dirty="0" smtClean="0"/>
              <a:t>? Где их строили?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Многоступенчатые храмы в древнем Междуречье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Choghazanb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635"/>
            <a:ext cx="5323409" cy="3357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User\Desktop\277249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296" y="2606675"/>
            <a:ext cx="635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8072" y="719683"/>
            <a:ext cx="7835900" cy="19351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</a:t>
            </a:r>
            <a:br>
              <a:rPr lang="ru-RU" dirty="0" smtClean="0"/>
            </a:br>
            <a:r>
              <a:rPr lang="ru-RU" dirty="0" smtClean="0"/>
              <a:t>Какой материал использовали для строительства  </a:t>
            </a:r>
            <a:r>
              <a:rPr lang="ru-RU" dirty="0" err="1" smtClean="0"/>
              <a:t>зикуратов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82713" y="3916363"/>
            <a:ext cx="6451600" cy="2635968"/>
          </a:xfrm>
        </p:spPr>
        <p:txBody>
          <a:bodyPr/>
          <a:lstStyle/>
          <a:p>
            <a:r>
              <a:rPr lang="ru-RU" dirty="0" smtClean="0"/>
              <a:t>Кирпич, дополнительно укреплённый слоями тростника, снаружи </a:t>
            </a:r>
            <a:r>
              <a:rPr lang="ru-RU" dirty="0" err="1" smtClean="0"/>
              <a:t>зиккураты</a:t>
            </a:r>
            <a:r>
              <a:rPr lang="ru-RU" dirty="0" smtClean="0"/>
              <a:t> облицовывались обожжённым кирпичом.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322232" y="6170631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820</TotalTime>
  <Words>396</Words>
  <Application>Microsoft Office PowerPoint</Application>
  <PresentationFormat>Произвольный</PresentationFormat>
  <Paragraphs>101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Течение</vt:lpstr>
      <vt:lpstr>Презентация PowerPoint</vt:lpstr>
      <vt:lpstr>Презентация PowerPoint</vt:lpstr>
      <vt:lpstr> 10 В каком тысячелетие и в каком городе была построена пирамида Хеопса? </vt:lpstr>
      <vt:lpstr> 10 Из каких материалов построена пирамида Хеопса? </vt:lpstr>
      <vt:lpstr>20 Назовите самый известный акрополь.</vt:lpstr>
      <vt:lpstr> 20 Где находятся пирамиды Луны и Солнца?</vt:lpstr>
      <vt:lpstr>40 Из чего построены пирамиды Солнца и Луны? </vt:lpstr>
      <vt:lpstr> 30 Что такое зиккурат? Где их строили? </vt:lpstr>
      <vt:lpstr> 30 Какой материал использовали для строительства  зикуратов?</vt:lpstr>
      <vt:lpstr>10 Назовите самый известный зиккурат.</vt:lpstr>
      <vt:lpstr> 50 Назовите последние построенные пирамиды. </vt:lpstr>
      <vt:lpstr> 40 Назовите самую большую пирамиду по объему.</vt:lpstr>
      <vt:lpstr> 20 Из какого материала делали статуи древние греки?</vt:lpstr>
      <vt:lpstr> 30 Самая известная статуя – входила в число 7 чудес света. Из чего сделана?</vt:lpstr>
      <vt:lpstr> 50 Какие материалы использовали для строительства Великой Китайской стены?</vt:lpstr>
      <vt:lpstr> 40 Где находится Колизей? Из чего он построен?</vt:lpstr>
      <vt:lpstr>50 Когда была построена Великая Китайская стена?</vt:lpstr>
      <vt:lpstr>10  Какие горные породы использовались при строительстве метро?</vt:lpstr>
      <vt:lpstr>20 Какова наибольшая глубина  сверхглубокой скважины ?  </vt:lpstr>
      <vt:lpstr>30 Именно это полезное ископаемое несет  в себе запас энергии древнего Солнца  </vt:lpstr>
      <vt:lpstr>40 Самое известное сооружение из рудного полезного ископаемого?  </vt:lpstr>
      <vt:lpstr>50  Какой минерал самый распространненый в природе?</vt:lpstr>
      <vt:lpstr>10 Самые главные железнорудные  ископаемые Тульской области?    </vt:lpstr>
      <vt:lpstr>20  В древней Руси этот минерал использовали вместо стекла? </vt:lpstr>
      <vt:lpstr>30 Высокая концентрация соли в этом море не даст вам утонуть</vt:lpstr>
      <vt:lpstr>40 Из какого полезного ископаемого изготовляют красную краску</vt:lpstr>
      <vt:lpstr>10 Эта река имеет самый большой бассейн</vt:lpstr>
      <vt:lpstr>50  Единственное море, границы которого образует не береговая линия, а океанические течения</vt:lpstr>
      <vt:lpstr>   20 Без какого полезного ископаемого люди не могли разжечь огонь?</vt:lpstr>
      <vt:lpstr>30 Можно ли на Земле встретить сверчистое железо?</vt:lpstr>
      <vt:lpstr> 40 Минерал Тульской области используется и в медицине, и в строительстве?</vt:lpstr>
      <vt:lpstr>50  Высокая концетрация этого минерала не даст никому утонуть</vt:lpstr>
      <vt:lpstr>10 Какие украшения и из чего предпочитали фараоны?</vt:lpstr>
      <vt:lpstr>40 Добычей этих сокровищ прославился г. Кимберли  в ЮАР?</vt:lpstr>
      <vt:lpstr>30 Какие драгоценные камни украшают шапку Мономаха?</vt:lpstr>
      <vt:lpstr>20 Из чего были изготовлены первые монеты в Лидии?</vt:lpstr>
      <vt:lpstr>50 Назовите самые известные алмазы мира.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Legion</cp:lastModifiedBy>
  <cp:revision>99</cp:revision>
  <dcterms:created xsi:type="dcterms:W3CDTF">2011-12-03T19:15:27Z</dcterms:created>
  <dcterms:modified xsi:type="dcterms:W3CDTF">2013-02-07T19:45:41Z</dcterms:modified>
</cp:coreProperties>
</file>