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83" r:id="rId2"/>
    <p:sldId id="280" r:id="rId3"/>
    <p:sldId id="296" r:id="rId4"/>
    <p:sldId id="284" r:id="rId5"/>
    <p:sldId id="285" r:id="rId6"/>
    <p:sldId id="286" r:id="rId7"/>
    <p:sldId id="262" r:id="rId8"/>
    <p:sldId id="276" r:id="rId9"/>
    <p:sldId id="272" r:id="rId10"/>
    <p:sldId id="287" r:id="rId11"/>
    <p:sldId id="270" r:id="rId12"/>
    <p:sldId id="278" r:id="rId13"/>
    <p:sldId id="288" r:id="rId14"/>
    <p:sldId id="298" r:id="rId15"/>
    <p:sldId id="293" r:id="rId16"/>
    <p:sldId id="290" r:id="rId17"/>
    <p:sldId id="294" r:id="rId18"/>
    <p:sldId id="265" r:id="rId19"/>
    <p:sldId id="292" r:id="rId20"/>
    <p:sldId id="267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AD0"/>
    <a:srgbClr val="996633"/>
    <a:srgbClr val="A50021"/>
    <a:srgbClr val="CCECFF"/>
    <a:srgbClr val="00FFFF"/>
    <a:srgbClr val="00FF99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896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07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азот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азот</c:v>
                </c:pt>
                <c:pt idx="1">
                  <c:v>кислород</c:v>
                </c:pt>
                <c:pt idx="2">
                  <c:v>аргон</c:v>
                </c:pt>
                <c:pt idx="3">
                  <c:v>углекислый газ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0.78100000000000003</c:v>
                </c:pt>
                <c:pt idx="1">
                  <c:v>0.20900000000000019</c:v>
                </c:pt>
                <c:pt idx="2" formatCode="0%">
                  <c:v>1.0000000000000016E-2</c:v>
                </c:pt>
                <c:pt idx="3">
                  <c:v>3.0000000000000057E-4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кислорд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азот</c:v>
                </c:pt>
                <c:pt idx="1">
                  <c:v>кислород</c:v>
                </c:pt>
                <c:pt idx="2">
                  <c:v>аргон</c:v>
                </c:pt>
                <c:pt idx="3">
                  <c:v>углекислый газ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аргон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азот</c:v>
                </c:pt>
                <c:pt idx="1">
                  <c:v>кислород</c:v>
                </c:pt>
                <c:pt idx="2">
                  <c:v>аргон</c:v>
                </c:pt>
                <c:pt idx="3">
                  <c:v>углекислый газ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углекислый газ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азот</c:v>
                </c:pt>
                <c:pt idx="1">
                  <c:v>кислород</c:v>
                </c:pt>
                <c:pt idx="2">
                  <c:v>аргон</c:v>
                </c:pt>
                <c:pt idx="3">
                  <c:v>углекислый газ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hape val="box"/>
        <c:axId val="86281600"/>
        <c:axId val="86291584"/>
        <c:axId val="0"/>
      </c:bar3DChart>
      <c:catAx>
        <c:axId val="86281600"/>
        <c:scaling>
          <c:orientation val="minMax"/>
        </c:scaling>
        <c:axPos val="b"/>
        <c:tickLblPos val="nextTo"/>
        <c:crossAx val="86291584"/>
        <c:crosses val="autoZero"/>
        <c:auto val="1"/>
        <c:lblAlgn val="ctr"/>
        <c:lblOffset val="100"/>
      </c:catAx>
      <c:valAx>
        <c:axId val="86291584"/>
        <c:scaling>
          <c:orientation val="minMax"/>
        </c:scaling>
        <c:axPos val="l"/>
        <c:majorGridlines/>
        <c:numFmt formatCode="0.00%" sourceLinked="1"/>
        <c:tickLblPos val="nextTo"/>
        <c:crossAx val="8628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24502922614365"/>
          <c:y val="0.38460659084281218"/>
          <c:w val="0.20274998566467545"/>
          <c:h val="0.356712744240303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1-78%</c:v>
                </c:pt>
                <c:pt idx="1">
                  <c:v>2-21%</c:v>
                </c:pt>
                <c:pt idx="2">
                  <c:v>3-1%</c:v>
                </c:pt>
                <c:pt idx="3">
                  <c:v>4-0,03%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0.21000000000000013</c:v>
                </c:pt>
                <c:pt idx="2">
                  <c:v>1.0000000000000005E-2</c:v>
                </c:pt>
                <c:pt idx="3" formatCode="General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3A8C7-B444-488A-8D67-2F176AA0C3D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B81307-049B-43AB-8D30-B3A9BDBBD44C}">
      <dgm:prSet/>
      <dgm:spPr/>
      <dgm:t>
        <a:bodyPr/>
        <a:lstStyle/>
        <a:p>
          <a:pPr rtl="0"/>
          <a:r>
            <a:rPr lang="ru-RU" b="1" dirty="0" smtClean="0"/>
            <a:t>Защита от вредных космических излучений</a:t>
          </a:r>
          <a:endParaRPr lang="ru-RU" b="1" dirty="0"/>
        </a:p>
      </dgm:t>
    </dgm:pt>
    <dgm:pt modelId="{846FA6D2-4C3D-4345-BA31-D0ABABCC8D31}" type="parTrans" cxnId="{FCCDA6A5-2914-43B6-B7C8-D732D9AC8FF5}">
      <dgm:prSet/>
      <dgm:spPr/>
      <dgm:t>
        <a:bodyPr/>
        <a:lstStyle/>
        <a:p>
          <a:endParaRPr lang="ru-RU"/>
        </a:p>
      </dgm:t>
    </dgm:pt>
    <dgm:pt modelId="{77B9F47E-563E-4480-AE11-D59B5E0CBC36}" type="sibTrans" cxnId="{FCCDA6A5-2914-43B6-B7C8-D732D9AC8FF5}">
      <dgm:prSet/>
      <dgm:spPr/>
      <dgm:t>
        <a:bodyPr/>
        <a:lstStyle/>
        <a:p>
          <a:endParaRPr lang="ru-RU"/>
        </a:p>
      </dgm:t>
    </dgm:pt>
    <dgm:pt modelId="{D26A52EA-A9F2-46A7-9291-36BD8E14AEAC}" type="pres">
      <dgm:prSet presAssocID="{ACC3A8C7-B444-488A-8D67-2F176AA0C3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7E827-18D0-4953-BEA4-2DC30482F1E8}" type="pres">
      <dgm:prSet presAssocID="{D9B81307-049B-43AB-8D30-B3A9BDBBD44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DA6A5-2914-43B6-B7C8-D732D9AC8FF5}" srcId="{ACC3A8C7-B444-488A-8D67-2F176AA0C3DB}" destId="{D9B81307-049B-43AB-8D30-B3A9BDBBD44C}" srcOrd="0" destOrd="0" parTransId="{846FA6D2-4C3D-4345-BA31-D0ABABCC8D31}" sibTransId="{77B9F47E-563E-4480-AE11-D59B5E0CBC36}"/>
    <dgm:cxn modelId="{096B2D37-529C-499E-A35B-9CCE24D10C4D}" type="presOf" srcId="{ACC3A8C7-B444-488A-8D67-2F176AA0C3DB}" destId="{D26A52EA-A9F2-46A7-9291-36BD8E14AEAC}" srcOrd="0" destOrd="0" presId="urn:microsoft.com/office/officeart/2005/8/layout/cycle6"/>
    <dgm:cxn modelId="{6A7356E3-20AE-4CAB-8BA5-5D4CD6050134}" type="presOf" srcId="{D9B81307-049B-43AB-8D30-B3A9BDBBD44C}" destId="{ACE7E827-18D0-4953-BEA4-2DC30482F1E8}" srcOrd="0" destOrd="0" presId="urn:microsoft.com/office/officeart/2005/8/layout/cycle6"/>
    <dgm:cxn modelId="{FEF50BE9-5AB6-45E5-AD1A-D00C37D6E4DD}" type="presParOf" srcId="{D26A52EA-A9F2-46A7-9291-36BD8E14AEAC}" destId="{ACE7E827-18D0-4953-BEA4-2DC30482F1E8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835E7-8C5F-43E6-B642-89EE65114C7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23172E-39FE-4E99-B451-02279E6612A0}">
      <dgm:prSet/>
      <dgm:spPr/>
      <dgm:t>
        <a:bodyPr/>
        <a:lstStyle/>
        <a:p>
          <a:pPr rtl="0"/>
          <a:r>
            <a:rPr lang="ru-RU" b="1" dirty="0" smtClean="0"/>
            <a:t>Защита от резких колебаний температур</a:t>
          </a:r>
          <a:endParaRPr lang="ru-RU" dirty="0"/>
        </a:p>
      </dgm:t>
    </dgm:pt>
    <dgm:pt modelId="{FB338789-A39E-441F-9CD8-4C0C19B52970}" type="parTrans" cxnId="{9493DC31-D49D-40A7-9870-F24343F54DFA}">
      <dgm:prSet/>
      <dgm:spPr/>
      <dgm:t>
        <a:bodyPr/>
        <a:lstStyle/>
        <a:p>
          <a:endParaRPr lang="ru-RU"/>
        </a:p>
      </dgm:t>
    </dgm:pt>
    <dgm:pt modelId="{CC6B9481-7A5C-43CB-A540-89E81F8D4AD1}" type="sibTrans" cxnId="{9493DC31-D49D-40A7-9870-F24343F54DFA}">
      <dgm:prSet/>
      <dgm:spPr/>
      <dgm:t>
        <a:bodyPr/>
        <a:lstStyle/>
        <a:p>
          <a:endParaRPr lang="ru-RU"/>
        </a:p>
      </dgm:t>
    </dgm:pt>
    <dgm:pt modelId="{95831290-3567-40C4-AEB3-B4EE726051C2}" type="pres">
      <dgm:prSet presAssocID="{776835E7-8C5F-43E6-B642-89EE65114C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354F1D-856C-45B5-8728-605B79232837}" type="pres">
      <dgm:prSet presAssocID="{8223172E-39FE-4E99-B451-02279E6612A0}" presName="node" presStyleLbl="node1" presStyleIdx="0" presStyleCnt="1" custScaleX="153692" custScaleY="100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F25FFE-67CB-4EF2-BA9F-B1C2B4E03C5A}" type="presOf" srcId="{8223172E-39FE-4E99-B451-02279E6612A0}" destId="{56354F1D-856C-45B5-8728-605B79232837}" srcOrd="0" destOrd="0" presId="urn:microsoft.com/office/officeart/2005/8/layout/cycle6"/>
    <dgm:cxn modelId="{7509D3D1-A9FE-4C43-A321-AD5CF50F16B8}" type="presOf" srcId="{776835E7-8C5F-43E6-B642-89EE65114C70}" destId="{95831290-3567-40C4-AEB3-B4EE726051C2}" srcOrd="0" destOrd="0" presId="urn:microsoft.com/office/officeart/2005/8/layout/cycle6"/>
    <dgm:cxn modelId="{9493DC31-D49D-40A7-9870-F24343F54DFA}" srcId="{776835E7-8C5F-43E6-B642-89EE65114C70}" destId="{8223172E-39FE-4E99-B451-02279E6612A0}" srcOrd="0" destOrd="0" parTransId="{FB338789-A39E-441F-9CD8-4C0C19B52970}" sibTransId="{CC6B9481-7A5C-43CB-A540-89E81F8D4AD1}"/>
    <dgm:cxn modelId="{A3F4906D-6C5C-44C0-BD5D-A93F5E1560BD}" type="presParOf" srcId="{95831290-3567-40C4-AEB3-B4EE726051C2}" destId="{56354F1D-856C-45B5-8728-605B79232837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B50AD-6D8F-434E-B369-5B01DFF8241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C8B54D-87A9-4A63-A678-9C038B992263}">
      <dgm:prSet/>
      <dgm:spPr/>
      <dgm:t>
        <a:bodyPr/>
        <a:lstStyle/>
        <a:p>
          <a:pPr rtl="0"/>
          <a:r>
            <a:rPr lang="ru-RU" b="1" dirty="0" smtClean="0"/>
            <a:t>Условие для существования жизни </a:t>
          </a:r>
          <a:endParaRPr lang="ru-RU" dirty="0"/>
        </a:p>
      </dgm:t>
    </dgm:pt>
    <dgm:pt modelId="{40F7F352-22EF-428A-868E-A48234133716}" type="parTrans" cxnId="{E16AC9C5-D530-4DF6-93E6-D968BA5D56C7}">
      <dgm:prSet/>
      <dgm:spPr/>
      <dgm:t>
        <a:bodyPr/>
        <a:lstStyle/>
        <a:p>
          <a:endParaRPr lang="ru-RU"/>
        </a:p>
      </dgm:t>
    </dgm:pt>
    <dgm:pt modelId="{C10E89A9-7DDE-43DA-AF7E-BACE1D3FB2C1}" type="sibTrans" cxnId="{E16AC9C5-D530-4DF6-93E6-D968BA5D56C7}">
      <dgm:prSet/>
      <dgm:spPr/>
      <dgm:t>
        <a:bodyPr/>
        <a:lstStyle/>
        <a:p>
          <a:endParaRPr lang="ru-RU"/>
        </a:p>
      </dgm:t>
    </dgm:pt>
    <dgm:pt modelId="{48EC1BBE-381A-4477-81FF-6EC227D93B5A}" type="pres">
      <dgm:prSet presAssocID="{734B50AD-6D8F-434E-B369-5B01DFF824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308458-1293-45AB-B3A7-3E5E9758F813}" type="pres">
      <dgm:prSet presAssocID="{16C8B54D-87A9-4A63-A678-9C038B99226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81D02-3597-410A-BDB0-86E53276B713}" type="presOf" srcId="{734B50AD-6D8F-434E-B369-5B01DFF8241D}" destId="{48EC1BBE-381A-4477-81FF-6EC227D93B5A}" srcOrd="0" destOrd="0" presId="urn:microsoft.com/office/officeart/2005/8/layout/cycle6"/>
    <dgm:cxn modelId="{E16AC9C5-D530-4DF6-93E6-D968BA5D56C7}" srcId="{734B50AD-6D8F-434E-B369-5B01DFF8241D}" destId="{16C8B54D-87A9-4A63-A678-9C038B992263}" srcOrd="0" destOrd="0" parTransId="{40F7F352-22EF-428A-868E-A48234133716}" sibTransId="{C10E89A9-7DDE-43DA-AF7E-BACE1D3FB2C1}"/>
    <dgm:cxn modelId="{8094D8C8-484B-4315-835D-32792A36BA8C}" type="presOf" srcId="{16C8B54D-87A9-4A63-A678-9C038B992263}" destId="{37308458-1293-45AB-B3A7-3E5E9758F813}" srcOrd="0" destOrd="0" presId="urn:microsoft.com/office/officeart/2005/8/layout/cycle6"/>
    <dgm:cxn modelId="{E0C65A89-4CF0-44CE-B0B5-4FDFFC9E2E51}" type="presParOf" srcId="{48EC1BBE-381A-4477-81FF-6EC227D93B5A}" destId="{37308458-1293-45AB-B3A7-3E5E9758F813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658065-3953-4FA6-B069-8D699516DB2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62DE48-0A41-429A-BA07-F231F305BA5E}">
      <dgm:prSet/>
      <dgm:spPr/>
      <dgm:t>
        <a:bodyPr/>
        <a:lstStyle/>
        <a:p>
          <a:pPr rtl="0"/>
          <a:r>
            <a:rPr lang="ru-RU" b="1" dirty="0" smtClean="0"/>
            <a:t>Образование ос</a:t>
          </a:r>
          <a:r>
            <a:rPr lang="ru-RU" b="1" i="1" dirty="0" smtClean="0"/>
            <a:t>ад</a:t>
          </a:r>
          <a:r>
            <a:rPr lang="ru-RU" b="1" dirty="0" smtClean="0"/>
            <a:t>ков, ветра, звука</a:t>
          </a:r>
          <a:endParaRPr lang="ru-RU" dirty="0"/>
        </a:p>
      </dgm:t>
    </dgm:pt>
    <dgm:pt modelId="{7B82CB2D-AFF4-41FB-B48B-6E15EDE8F668}" type="parTrans" cxnId="{A5EE4BB8-A8D1-4DB8-A4E2-02E9DC8DAC9E}">
      <dgm:prSet/>
      <dgm:spPr/>
      <dgm:t>
        <a:bodyPr/>
        <a:lstStyle/>
        <a:p>
          <a:endParaRPr lang="ru-RU"/>
        </a:p>
      </dgm:t>
    </dgm:pt>
    <dgm:pt modelId="{B4422BDA-9079-424E-97B4-DB54FDB846E7}" type="sibTrans" cxnId="{A5EE4BB8-A8D1-4DB8-A4E2-02E9DC8DAC9E}">
      <dgm:prSet/>
      <dgm:spPr/>
      <dgm:t>
        <a:bodyPr/>
        <a:lstStyle/>
        <a:p>
          <a:endParaRPr lang="ru-RU"/>
        </a:p>
      </dgm:t>
    </dgm:pt>
    <dgm:pt modelId="{EEAD60E4-FFBF-4AE2-9DD4-74F495CBB99F}" type="pres">
      <dgm:prSet presAssocID="{89658065-3953-4FA6-B069-8D699516DB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F276B5-DDBE-4504-B083-9AE429BA0231}" type="pres">
      <dgm:prSet presAssocID="{89658065-3953-4FA6-B069-8D699516DB20}" presName="cycle" presStyleCnt="0"/>
      <dgm:spPr/>
    </dgm:pt>
    <dgm:pt modelId="{3C0059D7-D812-4C37-9698-1D4309B3F717}" type="pres">
      <dgm:prSet presAssocID="{4862DE48-0A41-429A-BA07-F231F305BA5E}" presName="nodeFirstNode" presStyleLbl="node1" presStyleIdx="0" presStyleCnt="1" custRadScaleRad="117208" custRadScaleInc="-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89071-A837-4DCB-9FAF-D5A0339E5814}" type="presOf" srcId="{4862DE48-0A41-429A-BA07-F231F305BA5E}" destId="{3C0059D7-D812-4C37-9698-1D4309B3F717}" srcOrd="0" destOrd="0" presId="urn:microsoft.com/office/officeart/2005/8/layout/cycle3"/>
    <dgm:cxn modelId="{185BF27D-D300-4F9E-955D-160918455388}" type="presOf" srcId="{89658065-3953-4FA6-B069-8D699516DB20}" destId="{EEAD60E4-FFBF-4AE2-9DD4-74F495CBB99F}" srcOrd="0" destOrd="0" presId="urn:microsoft.com/office/officeart/2005/8/layout/cycle3"/>
    <dgm:cxn modelId="{A5EE4BB8-A8D1-4DB8-A4E2-02E9DC8DAC9E}" srcId="{89658065-3953-4FA6-B069-8D699516DB20}" destId="{4862DE48-0A41-429A-BA07-F231F305BA5E}" srcOrd="0" destOrd="0" parTransId="{7B82CB2D-AFF4-41FB-B48B-6E15EDE8F668}" sibTransId="{B4422BDA-9079-424E-97B4-DB54FDB846E7}"/>
    <dgm:cxn modelId="{DA64607F-07C8-4FC6-B4F6-611B751E66BA}" type="presParOf" srcId="{EEAD60E4-FFBF-4AE2-9DD4-74F495CBB99F}" destId="{30F276B5-DDBE-4504-B083-9AE429BA0231}" srcOrd="0" destOrd="0" presId="urn:microsoft.com/office/officeart/2005/8/layout/cycle3"/>
    <dgm:cxn modelId="{93ABBCDD-4ECA-4B62-ABB2-2D840258F701}" type="presParOf" srcId="{30F276B5-DDBE-4504-B083-9AE429BA0231}" destId="{3C0059D7-D812-4C37-9698-1D4309B3F717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7D1858-6369-490B-AC12-E9D5615C6A1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5B20A-7354-4AD7-9C7E-5048B9A08BFE}">
      <dgm:prSet/>
      <dgm:spPr/>
      <dgm:t>
        <a:bodyPr/>
        <a:lstStyle/>
        <a:p>
          <a:pPr rtl="0"/>
          <a:r>
            <a:rPr lang="ru-RU" dirty="0" smtClean="0"/>
            <a:t>Защита от метеоритов</a:t>
          </a:r>
          <a:endParaRPr lang="ru-RU" dirty="0"/>
        </a:p>
      </dgm:t>
    </dgm:pt>
    <dgm:pt modelId="{636EC664-BF8C-4D7F-8EC8-49CEFAE14573}" type="parTrans" cxnId="{02F0E10F-90C4-4A1A-89D4-CF426B7EE0DF}">
      <dgm:prSet/>
      <dgm:spPr/>
      <dgm:t>
        <a:bodyPr/>
        <a:lstStyle/>
        <a:p>
          <a:endParaRPr lang="ru-RU"/>
        </a:p>
      </dgm:t>
    </dgm:pt>
    <dgm:pt modelId="{4DD4FBFA-FC56-4C8F-8373-399C98DAA213}" type="sibTrans" cxnId="{02F0E10F-90C4-4A1A-89D4-CF426B7EE0DF}">
      <dgm:prSet/>
      <dgm:spPr/>
      <dgm:t>
        <a:bodyPr/>
        <a:lstStyle/>
        <a:p>
          <a:endParaRPr lang="ru-RU"/>
        </a:p>
      </dgm:t>
    </dgm:pt>
    <dgm:pt modelId="{A27F16BA-9312-4E78-95B9-17B985E06117}" type="pres">
      <dgm:prSet presAssocID="{527D1858-6369-490B-AC12-E9D5615C6A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1B21B-B03E-4695-87A1-07A6D377DD80}" type="pres">
      <dgm:prSet presAssocID="{5AE5B20A-7354-4AD7-9C7E-5048B9A08BFE}" presName="node" presStyleLbl="node1" presStyleIdx="0" presStyleCnt="1" custRadScaleRad="221484" custRadScaleInc="-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1737F-588F-42DE-9B04-22F2E3FD82D2}" type="presOf" srcId="{527D1858-6369-490B-AC12-E9D5615C6A1F}" destId="{A27F16BA-9312-4E78-95B9-17B985E06117}" srcOrd="0" destOrd="0" presId="urn:microsoft.com/office/officeart/2005/8/layout/cycle6"/>
    <dgm:cxn modelId="{02F0E10F-90C4-4A1A-89D4-CF426B7EE0DF}" srcId="{527D1858-6369-490B-AC12-E9D5615C6A1F}" destId="{5AE5B20A-7354-4AD7-9C7E-5048B9A08BFE}" srcOrd="0" destOrd="0" parTransId="{636EC664-BF8C-4D7F-8EC8-49CEFAE14573}" sibTransId="{4DD4FBFA-FC56-4C8F-8373-399C98DAA213}"/>
    <dgm:cxn modelId="{636D63E7-C48E-4FAE-8057-A5A7FFAEBD5B}" type="presOf" srcId="{5AE5B20A-7354-4AD7-9C7E-5048B9A08BFE}" destId="{4F31B21B-B03E-4695-87A1-07A6D377DD80}" srcOrd="0" destOrd="0" presId="urn:microsoft.com/office/officeart/2005/8/layout/cycle6"/>
    <dgm:cxn modelId="{73FAEA04-F5D7-4923-8340-AD83B2F9CFDC}" type="presParOf" srcId="{A27F16BA-9312-4E78-95B9-17B985E06117}" destId="{4F31B21B-B03E-4695-87A1-07A6D377DD80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518C16-9CF4-4564-951D-58936D84D45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A5D49-3996-4DA2-9A0A-7A5DA2F75F29}">
      <dgm:prSet/>
      <dgm:spPr/>
      <dgm:t>
        <a:bodyPr/>
        <a:lstStyle/>
        <a:p>
          <a:pPr rtl="0"/>
          <a:r>
            <a:rPr lang="ru-RU" dirty="0" smtClean="0"/>
            <a:t>Выветривание горных пород</a:t>
          </a:r>
          <a:endParaRPr lang="ru-RU" dirty="0"/>
        </a:p>
      </dgm:t>
    </dgm:pt>
    <dgm:pt modelId="{D9F71672-4B80-45DD-8EFA-2ED6FBEA0D1E}" type="parTrans" cxnId="{370DC7EB-EAA0-48F4-876F-52C8560716BC}">
      <dgm:prSet/>
      <dgm:spPr/>
      <dgm:t>
        <a:bodyPr/>
        <a:lstStyle/>
        <a:p>
          <a:endParaRPr lang="ru-RU"/>
        </a:p>
      </dgm:t>
    </dgm:pt>
    <dgm:pt modelId="{4BEA422F-CE9F-45EA-8ED4-70088AE5DF12}" type="sibTrans" cxnId="{370DC7EB-EAA0-48F4-876F-52C8560716BC}">
      <dgm:prSet/>
      <dgm:spPr/>
      <dgm:t>
        <a:bodyPr/>
        <a:lstStyle/>
        <a:p>
          <a:endParaRPr lang="ru-RU"/>
        </a:p>
      </dgm:t>
    </dgm:pt>
    <dgm:pt modelId="{B5B4151A-6605-44F4-BEC9-1821A83DC422}" type="pres">
      <dgm:prSet presAssocID="{59518C16-9CF4-4564-951D-58936D84D4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3DE58-E7A1-4146-9CB1-A8487D81B4DA}" type="pres">
      <dgm:prSet presAssocID="{C2DA5D49-3996-4DA2-9A0A-7A5DA2F75F29}" presName="node" presStyleLbl="node1" presStyleIdx="0" presStyleCnt="1" custRadScaleRad="108771" custRadScaleInc="-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2B8CC-63F7-46E5-B04F-7C14AB29E96C}" type="presOf" srcId="{59518C16-9CF4-4564-951D-58936D84D45B}" destId="{B5B4151A-6605-44F4-BEC9-1821A83DC422}" srcOrd="0" destOrd="0" presId="urn:microsoft.com/office/officeart/2005/8/layout/cycle6"/>
    <dgm:cxn modelId="{653E6F3E-A7F4-4305-AFAE-67F05DC97797}" type="presOf" srcId="{C2DA5D49-3996-4DA2-9A0A-7A5DA2F75F29}" destId="{74E3DE58-E7A1-4146-9CB1-A8487D81B4DA}" srcOrd="0" destOrd="0" presId="urn:microsoft.com/office/officeart/2005/8/layout/cycle6"/>
    <dgm:cxn modelId="{370DC7EB-EAA0-48F4-876F-52C8560716BC}" srcId="{59518C16-9CF4-4564-951D-58936D84D45B}" destId="{C2DA5D49-3996-4DA2-9A0A-7A5DA2F75F29}" srcOrd="0" destOrd="0" parTransId="{D9F71672-4B80-45DD-8EFA-2ED6FBEA0D1E}" sibTransId="{4BEA422F-CE9F-45EA-8ED4-70088AE5DF12}"/>
    <dgm:cxn modelId="{3BAE5774-2F66-478F-AF1B-AAAAC4BDFBC2}" type="presParOf" srcId="{B5B4151A-6605-44F4-BEC9-1821A83DC422}" destId="{74E3DE58-E7A1-4146-9CB1-A8487D81B4DA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C05C-A029-4C14-83F0-3F211AF227EB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5FFFF-B262-4668-9155-D6F2FD8F9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60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327CC-4401-4CCE-AC6C-FD9D9352EE7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FA2-18A2-4170-99AC-4C268D530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12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FA2-18A2-4170-99AC-4C268D53066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DEFA582-BCB3-42E6-945B-7E3F5356EC6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9C9-365C-4E73-88B7-9CED252342B7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DE47-7F56-4878-9450-0CF159729EC2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F591-33F1-4C8D-8453-B295971AB63B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9703261-9B28-463D-978F-7CB650BAECB2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3BB-A6E7-43F8-BE8A-66871DDB306B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3E4E-FCA3-4714-AF5B-0FC2941924D4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6B02-FCEF-472E-936A-D4899DD8EC90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5B64-50B1-4E86-A434-4085E3D83925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366-B3AE-4832-B973-CE4B0B78754E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7E9-8C97-4782-8F20-C02BD406478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753F79-AC59-4DBD-AF19-53CEEDFF209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15.jpeg"/><Relationship Id="rId21" Type="http://schemas.openxmlformats.org/officeDocument/2006/relationships/diagramColors" Target="../diagrams/colors3.xml"/><Relationship Id="rId34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5" Type="http://schemas.openxmlformats.org/officeDocument/2006/relationships/diagramQuickStyle" Target="../diagrams/quickStyle4.xml"/><Relationship Id="rId33" Type="http://schemas.openxmlformats.org/officeDocument/2006/relationships/diagramData" Target="../diagrams/data6.xml"/><Relationship Id="rId2" Type="http://schemas.openxmlformats.org/officeDocument/2006/relationships/image" Target="../media/image7.jpeg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29" Type="http://schemas.openxmlformats.org/officeDocument/2006/relationships/diagramLayout" Target="../diagrams/layou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diagramColors" Target="../diagrams/colors1.xml"/><Relationship Id="rId24" Type="http://schemas.openxmlformats.org/officeDocument/2006/relationships/diagramLayout" Target="../diagrams/layout4.xml"/><Relationship Id="rId32" Type="http://schemas.microsoft.com/office/2007/relationships/diagramDrawing" Target="../diagrams/drawing5.xml"/><Relationship Id="rId37" Type="http://schemas.microsoft.com/office/2007/relationships/diagramDrawing" Target="../diagrams/drawing6.xml"/><Relationship Id="rId5" Type="http://schemas.openxmlformats.org/officeDocument/2006/relationships/image" Target="../media/image17.jpeg"/><Relationship Id="rId15" Type="http://schemas.openxmlformats.org/officeDocument/2006/relationships/diagramQuickStyle" Target="../diagrams/quickStyle2.xml"/><Relationship Id="rId23" Type="http://schemas.openxmlformats.org/officeDocument/2006/relationships/diagramData" Target="../diagrams/data4.xml"/><Relationship Id="rId28" Type="http://schemas.openxmlformats.org/officeDocument/2006/relationships/diagramData" Target="../diagrams/data5.xml"/><Relationship Id="rId36" Type="http://schemas.openxmlformats.org/officeDocument/2006/relationships/diagramColors" Target="../diagrams/colors6.xml"/><Relationship Id="rId10" Type="http://schemas.openxmlformats.org/officeDocument/2006/relationships/diagramQuickStyle" Target="../diagrams/quickStyle1.xml"/><Relationship Id="rId19" Type="http://schemas.openxmlformats.org/officeDocument/2006/relationships/diagramLayout" Target="../diagrams/layout3.xml"/><Relationship Id="rId31" Type="http://schemas.openxmlformats.org/officeDocument/2006/relationships/diagramColors" Target="../diagrams/colors5.xml"/><Relationship Id="rId4" Type="http://schemas.openxmlformats.org/officeDocument/2006/relationships/image" Target="../media/image16.jpe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Relationship Id="rId30" Type="http://schemas.openxmlformats.org/officeDocument/2006/relationships/diagramQuickStyle" Target="../diagrams/quickStyle5.xml"/><Relationship Id="rId35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lab.ru/cgi-bin/galery.cgi?id=2&amp;no=1120" TargetMode="External"/><Relationship Id="rId13" Type="http://schemas.openxmlformats.org/officeDocument/2006/relationships/hyperlink" Target="http://kuzin.multiply.com/reviews" TargetMode="External"/><Relationship Id="rId3" Type="http://schemas.openxmlformats.org/officeDocument/2006/relationships/hyperlink" Target="http://iwalk.ru/wp-content/uploads/2008/06/sky2.jpg" TargetMode="External"/><Relationship Id="rId7" Type="http://schemas.openxmlformats.org/officeDocument/2006/relationships/hyperlink" Target="http://festival.1september.ru/articles/624780/" TargetMode="External"/><Relationship Id="rId12" Type="http://schemas.openxmlformats.org/officeDocument/2006/relationships/hyperlink" Target="http://twilightsaga.ru/robertpattinson/92-fotografiya-roberta-pattinsona-ot-22-yanvarya-201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ak6.narod.ru/himiya/5.html" TargetMode="External"/><Relationship Id="rId11" Type="http://schemas.openxmlformats.org/officeDocument/2006/relationships/hyperlink" Target="http://www.16x10.ru/photo/animals/ptica_na_vetke_cvety_malenkie/4-0-17346" TargetMode="External"/><Relationship Id="rId5" Type="http://schemas.openxmlformats.org/officeDocument/2006/relationships/hyperlink" Target="http://biology.ru/course/content/chapter12/section3/paragraph1/theory.html" TargetMode="External"/><Relationship Id="rId10" Type="http://schemas.openxmlformats.org/officeDocument/2006/relationships/hyperlink" Target="http://topreferat.znate.ru/docs/index-15780.html" TargetMode="External"/><Relationship Id="rId4" Type="http://schemas.openxmlformats.org/officeDocument/2006/relationships/hyperlink" Target="http://www.klassika.ru/stihi/lomonosov/" TargetMode="External"/><Relationship Id="rId9" Type="http://schemas.openxmlformats.org/officeDocument/2006/relationships/hyperlink" Target="http://www.voprosy-kak-i-pochemu.ru/chto-takoe-ozonovyj-sloj-i-pochemu-ego-razrushenie-vredno/" TargetMode="External"/><Relationship Id="rId14" Type="http://schemas.openxmlformats.org/officeDocument/2006/relationships/hyperlink" Target="http://900igr.net/kartinki/astronomija/Komety-3/017-Meteori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Следы метеорита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85664"/>
          </a:xfrm>
        </p:spPr>
        <p:txBody>
          <a:bodyPr/>
          <a:lstStyle/>
          <a:p>
            <a:r>
              <a:rPr lang="ru-RU" dirty="0"/>
              <a:t> Огромная воронка, образовалась от падения крупного метеорита в штате Аризона (США).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naturewall.ru/_ph/241/484731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00"/>
          <a:stretch/>
        </p:blipFill>
        <p:spPr bwMode="auto">
          <a:xfrm>
            <a:off x="529207" y="1266783"/>
            <a:ext cx="7859217" cy="554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389109" y="2276872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15 февраля небольшой метеорит пролетел над Челябинском (Россия)</a:t>
            </a:r>
          </a:p>
          <a:p>
            <a:endParaRPr lang="ru-RU" dirty="0"/>
          </a:p>
        </p:txBody>
      </p:sp>
      <p:pic>
        <p:nvPicPr>
          <p:cNvPr id="49158" name="Picture 6" descr="http://image.tsn.ua/media/images2/original/Feb2013/383742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73016"/>
            <a:ext cx="4570590" cy="304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Термосфера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65784"/>
          </a:xfrm>
        </p:spPr>
        <p:txBody>
          <a:bodyPr/>
          <a:lstStyle/>
          <a:p>
            <a:r>
              <a:rPr lang="ru-RU" dirty="0"/>
              <a:t>Так называют слой лежащий над мезосферой до </a:t>
            </a:r>
            <a:r>
              <a:rPr lang="ru-RU" dirty="0" smtClean="0"/>
              <a:t>800км</a:t>
            </a:r>
            <a:r>
              <a:rPr lang="ru-RU" dirty="0"/>
              <a:t>.</a:t>
            </a:r>
          </a:p>
          <a:p>
            <a:r>
              <a:rPr lang="ru-RU" dirty="0"/>
              <a:t>В термосфере температура растёт и на высоте 600 км достигает +1500 градусов.</a:t>
            </a:r>
          </a:p>
        </p:txBody>
      </p:sp>
      <p:pic>
        <p:nvPicPr>
          <p:cNvPr id="7170" name="Picture 2" descr="http://spark.ucar.edu/sites/default/files/images/large_image_for_image_content/aurora_iss_wheelock_25july2010_9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9021688" cy="90872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Проверим заполнение таблицы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980728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1677888"/>
                <a:gridCol w="1828800"/>
                <a:gridCol w="1828800"/>
                <a:gridCol w="1828800"/>
              </a:tblGrid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Слои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Верхняя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граница (км)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воздуха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влаги и облаков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Особеннос-ти</a:t>
                      </a: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температу-ры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041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Тропосфера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Стратосфера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Верхние </a:t>
                      </a:r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слои 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7999756"/>
              </p:ext>
            </p:extLst>
          </p:nvPr>
        </p:nvGraphicFramePr>
        <p:xfrm>
          <a:off x="0" y="980727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1677888"/>
                <a:gridCol w="1706488"/>
                <a:gridCol w="1951112"/>
                <a:gridCol w="1828800"/>
              </a:tblGrid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Слои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Верхняя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граница (км)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Особенности слоя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влаги и облаков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Температу-ра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041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Тропосфера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Стратосфера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Верхние </a:t>
                      </a:r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слои 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2708920"/>
            <a:ext cx="16561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6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Times New Roman"/>
                <a:cs typeface="Times New Roman"/>
              </a:rPr>
              <a:t>8-10 или </a:t>
            </a:r>
          </a:p>
          <a:p>
            <a:pPr>
              <a:lnSpc>
                <a:spcPts val="206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Times New Roman"/>
                <a:cs typeface="Times New Roman"/>
              </a:rPr>
              <a:t>16-18 км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04586" y="2462698"/>
            <a:ext cx="1911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Содержит 4/5 всего воздуха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2426226"/>
            <a:ext cx="2039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Содержится почти вся влага и много облаков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16824" y="2462698"/>
            <a:ext cx="1835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65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cs typeface="Times New Roman"/>
              </a:rPr>
              <a:t>С высотой понижается, достигая </a:t>
            </a:r>
          </a:p>
          <a:p>
            <a:pPr>
              <a:lnSpc>
                <a:spcPts val="2065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cs typeface="Times New Roman"/>
              </a:rPr>
              <a:t>-55</a:t>
            </a:r>
            <a:r>
              <a:rPr lang="ru-RU" sz="2400" baseline="30000" dirty="0">
                <a:latin typeface="Times New Roman"/>
                <a:cs typeface="Times New Roman"/>
              </a:rPr>
              <a:t>0</a:t>
            </a:r>
            <a:r>
              <a:rPr lang="ru-RU" sz="2400" dirty="0">
                <a:latin typeface="Times New Roman"/>
                <a:cs typeface="Times New Roman"/>
              </a:rPr>
              <a:t>С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4221088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55 км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7470" y="4036422"/>
            <a:ext cx="1726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Содержит разрежен-</a:t>
            </a:r>
            <a:r>
              <a:rPr lang="ru-RU" sz="2400" dirty="0" err="1">
                <a:latin typeface="Times New Roman"/>
                <a:cs typeface="Times New Roman"/>
              </a:rPr>
              <a:t>ный</a:t>
            </a:r>
            <a:r>
              <a:rPr lang="ru-RU" sz="2400" dirty="0">
                <a:latin typeface="Times New Roman"/>
                <a:cs typeface="Times New Roman"/>
              </a:rPr>
              <a:t> воздух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6" y="4036422"/>
            <a:ext cx="194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Очень мало влаги, почти нет облаков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3" y="4061136"/>
            <a:ext cx="1944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С высотой повышается, достигая 0</a:t>
            </a:r>
            <a:r>
              <a:rPr lang="ru-RU" sz="2400" baseline="30000" dirty="0">
                <a:latin typeface="Times New Roman"/>
                <a:cs typeface="Times New Roman"/>
              </a:rPr>
              <a:t>0</a:t>
            </a:r>
            <a:r>
              <a:rPr lang="ru-RU" sz="2400" dirty="0">
                <a:latin typeface="Times New Roman"/>
                <a:cs typeface="Times New Roman"/>
              </a:rPr>
              <a:t>С</a:t>
            </a:r>
            <a:endParaRPr lang="ru-RU" sz="2400" dirty="0">
              <a:latin typeface="Calibri"/>
              <a:cs typeface="Times New Roman"/>
            </a:endParaRPr>
          </a:p>
          <a:p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73554" y="5513750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Примерно 1000 км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70625" y="5520458"/>
            <a:ext cx="1593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Воздуха почти нет</a:t>
            </a:r>
            <a:endParaRPr lang="ru-RU" sz="2400" dirty="0">
              <a:latin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5" y="5506492"/>
            <a:ext cx="194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Влаги и облаков нет</a:t>
            </a:r>
            <a:endParaRPr lang="ru-RU" sz="2400" dirty="0">
              <a:latin typeface="Calibri"/>
              <a:cs typeface="Times New Roman"/>
            </a:endParaRPr>
          </a:p>
          <a:p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07346" y="5373216"/>
            <a:ext cx="1945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Температура с высотой понижается до -270</a:t>
            </a:r>
            <a:r>
              <a:rPr lang="ru-RU" sz="2400" baseline="30000" dirty="0">
                <a:latin typeface="Times New Roman"/>
                <a:cs typeface="Times New Roman"/>
              </a:rPr>
              <a:t>0</a:t>
            </a:r>
            <a:r>
              <a:rPr lang="ru-RU" sz="2400" dirty="0">
                <a:latin typeface="Times New Roman"/>
                <a:cs typeface="Times New Roman"/>
              </a:rPr>
              <a:t>С</a:t>
            </a:r>
            <a:endParaRPr lang="ru-RU" sz="2400" dirty="0">
              <a:latin typeface="Calibri"/>
              <a:cs typeface="Times New Roman"/>
            </a:endParaRP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/>
              <a:t>Изучение атмосферы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F:\атмос\день метеороло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" y="1124744"/>
            <a:ext cx="5401817" cy="331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атмос\радиозо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816424" cy="4664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атмос\возд ш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23" y="2308819"/>
            <a:ext cx="5895975" cy="400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raumfahrer.net/news/images/smosvisualHesaaoesmedialab1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990735" cy="5256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9976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Решение задач на изменение температуры воздуха с высотой.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Вертикальный градиент температуры – </a:t>
            </a:r>
            <a:r>
              <a:rPr lang="ru-RU" dirty="0" smtClean="0"/>
              <a:t>это понижение температуры на 0,6 градусов на каждые 100 м.</a:t>
            </a:r>
          </a:p>
          <a:p>
            <a:r>
              <a:rPr lang="ru-RU" dirty="0" smtClean="0"/>
              <a:t>Будет ли лежать снег на вершине вулкана Камерун, высота которого -  4100м, если температура воздуха в июле у подножия составляет +35</a:t>
            </a:r>
            <a:r>
              <a:rPr lang="ru-RU" baseline="30000" dirty="0" smtClean="0"/>
              <a:t>0</a:t>
            </a:r>
            <a:r>
              <a:rPr lang="ru-RU" dirty="0" smtClean="0"/>
              <a:t>С градусов?</a:t>
            </a:r>
          </a:p>
          <a:p>
            <a:r>
              <a:rPr lang="ru-RU" dirty="0" smtClean="0"/>
              <a:t>1) Узнаем, сколько раз по 1000 м содержится в 4100 м.</a:t>
            </a:r>
          </a:p>
          <a:p>
            <a:r>
              <a:rPr lang="ru-RU" dirty="0" smtClean="0"/>
              <a:t>4100: 1000 = 4,1 раз</a:t>
            </a:r>
          </a:p>
          <a:p>
            <a:r>
              <a:rPr lang="ru-RU" dirty="0" smtClean="0"/>
              <a:t>2) На сколько градусов понижается температура с высотой?</a:t>
            </a:r>
          </a:p>
          <a:p>
            <a:r>
              <a:rPr lang="ru-RU" dirty="0" smtClean="0"/>
              <a:t>-6 * 4,1 раз = - 24,6 градусов</a:t>
            </a:r>
          </a:p>
          <a:p>
            <a:r>
              <a:rPr lang="ru-RU" dirty="0" smtClean="0"/>
              <a:t>3) Узнаем какая температура на вершине Памира?</a:t>
            </a:r>
          </a:p>
          <a:p>
            <a:pPr>
              <a:buNone/>
            </a:pPr>
            <a:r>
              <a:rPr lang="ru-RU" dirty="0" smtClean="0"/>
              <a:t>    -24,6+36= 11,4 градусов</a:t>
            </a:r>
          </a:p>
          <a:p>
            <a:r>
              <a:rPr lang="ru-RU" dirty="0" smtClean="0"/>
              <a:t>Снег на вершине Камеруна не будет лежать.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 anchor="t"/>
          <a:lstStyle/>
          <a:p>
            <a:r>
              <a:rPr lang="ru-RU" dirty="0" smtClean="0"/>
              <a:t>Смоделируем полет на воздушном шаре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1600" y="5733256"/>
            <a:ext cx="7776864" cy="720080"/>
          </a:xfrm>
        </p:spPr>
        <p:txBody>
          <a:bodyPr/>
          <a:lstStyle/>
          <a:p>
            <a:r>
              <a:rPr lang="ru-RU" sz="2000" b="1" smtClean="0"/>
              <a:t>На какой высоте будет находиться воздушный шар, если температура воздуха  равна 7</a:t>
            </a:r>
            <a:r>
              <a:rPr lang="ru-RU" sz="2000" b="1" baseline="30000" smtClean="0"/>
              <a:t>0</a:t>
            </a:r>
            <a:r>
              <a:rPr lang="ru-RU" sz="2000" b="1" smtClean="0"/>
              <a:t>С, -8</a:t>
            </a:r>
            <a:r>
              <a:rPr lang="ru-RU" sz="2000" b="1" baseline="30000" smtClean="0"/>
              <a:t>0</a:t>
            </a:r>
            <a:r>
              <a:rPr lang="ru-RU" sz="2000" b="1" smtClean="0"/>
              <a:t>С, -20</a:t>
            </a:r>
            <a:r>
              <a:rPr lang="ru-RU" sz="2000" b="1" baseline="30000" smtClean="0"/>
              <a:t>0</a:t>
            </a:r>
            <a:r>
              <a:rPr lang="ru-RU" sz="2000" b="1" smtClean="0"/>
              <a:t>С, -38</a:t>
            </a:r>
            <a:r>
              <a:rPr lang="ru-RU" sz="2000" b="1" baseline="30000" smtClean="0"/>
              <a:t>0</a:t>
            </a:r>
            <a:r>
              <a:rPr lang="ru-RU" sz="2000" b="1" smtClean="0"/>
              <a:t>С </a:t>
            </a:r>
          </a:p>
          <a:p>
            <a:r>
              <a:rPr lang="ru-RU" sz="2000" b="1" smtClean="0"/>
              <a:t>(при условии, что у поверхности Земли - +10</a:t>
            </a:r>
            <a:r>
              <a:rPr lang="ru-RU" sz="2000" b="1" baseline="30000" smtClean="0"/>
              <a:t>0</a:t>
            </a:r>
            <a:r>
              <a:rPr lang="ru-RU" sz="2000" b="1" smtClean="0"/>
              <a:t>С)</a:t>
            </a:r>
            <a:endParaRPr lang="ru-RU" sz="20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99592" y="764704"/>
          <a:ext cx="7632848" cy="4896540"/>
        </p:xfrm>
        <a:graphic>
          <a:graphicData uri="http://schemas.openxmlformats.org/drawingml/2006/table">
            <a:tbl>
              <a:tblPr/>
              <a:tblGrid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км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32"/>
          <p:cNvGrpSpPr/>
          <p:nvPr/>
        </p:nvGrpSpPr>
        <p:grpSpPr>
          <a:xfrm>
            <a:off x="1979712" y="980728"/>
            <a:ext cx="4906214" cy="4543922"/>
            <a:chOff x="1835696" y="1556792"/>
            <a:chExt cx="4906214" cy="4543922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1835696" y="5157192"/>
              <a:ext cx="661118" cy="943522"/>
              <a:chOff x="0" y="2647950"/>
              <a:chExt cx="456885" cy="754046"/>
            </a:xfrm>
          </p:grpSpPr>
          <p:sp>
            <p:nvSpPr>
              <p:cNvPr id="31" name="Капля 30"/>
              <p:cNvSpPr/>
              <p:nvPr/>
            </p:nvSpPr>
            <p:spPr>
              <a:xfrm rot="8032382">
                <a:off x="-157" y="2648107"/>
                <a:ext cx="457200" cy="456885"/>
              </a:xfrm>
              <a:prstGeom prst="teardrop">
                <a:avLst>
                  <a:gd name="adj" fmla="val 94826"/>
                </a:avLst>
              </a:prstGeom>
              <a:solidFill>
                <a:srgbClr val="FF3399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20347" y="3268646"/>
                <a:ext cx="209550" cy="13335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</p:grpSp>
        <p:grpSp>
          <p:nvGrpSpPr>
            <p:cNvPr id="7" name="Группа 21"/>
            <p:cNvGrpSpPr/>
            <p:nvPr/>
          </p:nvGrpSpPr>
          <p:grpSpPr>
            <a:xfrm>
              <a:off x="3158843" y="3725946"/>
              <a:ext cx="661118" cy="943522"/>
              <a:chOff x="914400" y="1733550"/>
              <a:chExt cx="456885" cy="754046"/>
            </a:xfrm>
          </p:grpSpPr>
          <p:sp>
            <p:nvSpPr>
              <p:cNvPr id="29" name="Капля 28"/>
              <p:cNvSpPr/>
              <p:nvPr/>
            </p:nvSpPr>
            <p:spPr>
              <a:xfrm rot="8032382">
                <a:off x="914243" y="1733707"/>
                <a:ext cx="457200" cy="456885"/>
              </a:xfrm>
              <a:prstGeom prst="teardrop">
                <a:avLst>
                  <a:gd name="adj" fmla="val 94826"/>
                </a:avLst>
              </a:prstGeom>
              <a:solidFill>
                <a:srgbClr val="FF3399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034747" y="2354246"/>
                <a:ext cx="209550" cy="13335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</p:grpSp>
        <p:grpSp>
          <p:nvGrpSpPr>
            <p:cNvPr id="8" name="Группа 22"/>
            <p:cNvGrpSpPr/>
            <p:nvPr/>
          </p:nvGrpSpPr>
          <p:grpSpPr>
            <a:xfrm>
              <a:off x="4481990" y="2665206"/>
              <a:ext cx="661118" cy="943522"/>
              <a:chOff x="1828800" y="885825"/>
              <a:chExt cx="456885" cy="754046"/>
            </a:xfrm>
          </p:grpSpPr>
          <p:sp>
            <p:nvSpPr>
              <p:cNvPr id="27" name="Капля 26"/>
              <p:cNvSpPr/>
              <p:nvPr/>
            </p:nvSpPr>
            <p:spPr>
              <a:xfrm rot="8032382">
                <a:off x="1828643" y="885982"/>
                <a:ext cx="457200" cy="456885"/>
              </a:xfrm>
              <a:prstGeom prst="teardrop">
                <a:avLst>
                  <a:gd name="adj" fmla="val 94826"/>
                </a:avLst>
              </a:prstGeom>
              <a:solidFill>
                <a:srgbClr val="FF3399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949147" y="1506521"/>
                <a:ext cx="209550" cy="13335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</p:grpSp>
        <p:grpSp>
          <p:nvGrpSpPr>
            <p:cNvPr id="9" name="Группа 23"/>
            <p:cNvGrpSpPr/>
            <p:nvPr/>
          </p:nvGrpSpPr>
          <p:grpSpPr>
            <a:xfrm>
              <a:off x="6080792" y="1556792"/>
              <a:ext cx="661118" cy="943522"/>
              <a:chOff x="2933700" y="0"/>
              <a:chExt cx="456885" cy="754046"/>
            </a:xfrm>
          </p:grpSpPr>
          <p:sp>
            <p:nvSpPr>
              <p:cNvPr id="25" name="Капля 24"/>
              <p:cNvSpPr/>
              <p:nvPr/>
            </p:nvSpPr>
            <p:spPr>
              <a:xfrm rot="8032382">
                <a:off x="2933543" y="157"/>
                <a:ext cx="457200" cy="456885"/>
              </a:xfrm>
              <a:prstGeom prst="teardrop">
                <a:avLst>
                  <a:gd name="adj" fmla="val 94826"/>
                </a:avLst>
              </a:prstGeom>
              <a:solidFill>
                <a:srgbClr val="FF3399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054047" y="620696"/>
                <a:ext cx="209550" cy="13335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</p:grpSp>
      </p:grp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4000" dirty="0"/>
              <a:t>1.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/>
              <a:t>Какие </a:t>
            </a:r>
            <a:r>
              <a:rPr lang="ru-RU" sz="4000" dirty="0"/>
              <a:t>газы входят в состав атмосферы?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endParaRPr lang="ru-RU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600" dirty="0" smtClean="0"/>
              <a:t>2. Найди пару – описание и соответствующий слой атмосферы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196752"/>
          <a:ext cx="6624736" cy="528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Описание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слоя</a:t>
                      </a:r>
                      <a:endParaRPr lang="ru-RU" sz="2400" dirty="0"/>
                    </a:p>
                  </a:txBody>
                  <a:tcPr/>
                </a:tc>
              </a:tr>
              <a:tr h="103530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1) Расположен озоновый слой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А.. Тропосфера</a:t>
                      </a:r>
                      <a:endParaRPr lang="ru-RU" dirty="0"/>
                    </a:p>
                  </a:txBody>
                  <a:tcPr/>
                </a:tc>
              </a:tr>
              <a:tr h="112867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2)Наблюдается редкое атмосферное явление -серебристые облака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Б.</a:t>
                      </a:r>
                      <a:r>
                        <a:rPr lang="ru-RU" baseline="0" dirty="0" smtClean="0"/>
                        <a:t> Стратосфера</a:t>
                      </a:r>
                      <a:endParaRPr lang="ru-RU" dirty="0"/>
                    </a:p>
                  </a:txBody>
                  <a:tcPr/>
                </a:tc>
              </a:tr>
              <a:tr h="1128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3)Содержится наибольшее количество влаги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В.Термосфера</a:t>
                      </a:r>
                      <a:endParaRPr lang="ru-RU" dirty="0"/>
                    </a:p>
                  </a:txBody>
                  <a:tcPr/>
                </a:tc>
              </a:tr>
              <a:tr h="112867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4)Воздух сильно разряжен, наблюдается его свечение(полярные сияния)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Г. Мезосфера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Какие приборы и механизмы используются для изучения атмосферы?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а) Метеорологические станции;</a:t>
            </a:r>
          </a:p>
          <a:p>
            <a:r>
              <a:rPr lang="ru-RU" dirty="0" smtClean="0"/>
              <a:t>б) батискафы;</a:t>
            </a:r>
          </a:p>
          <a:p>
            <a:r>
              <a:rPr lang="ru-RU" dirty="0" smtClean="0"/>
              <a:t>в) радиозонды;</a:t>
            </a:r>
          </a:p>
          <a:p>
            <a:r>
              <a:rPr lang="ru-RU" dirty="0" smtClean="0"/>
              <a:t>г) эхолоты;</a:t>
            </a:r>
          </a:p>
          <a:p>
            <a:r>
              <a:rPr lang="ru-RU" dirty="0" smtClean="0"/>
              <a:t>д) сейсмографы;</a:t>
            </a:r>
          </a:p>
          <a:p>
            <a:r>
              <a:rPr lang="ru-RU" dirty="0" smtClean="0"/>
              <a:t>е) искусственные спутники Земли;</a:t>
            </a:r>
          </a:p>
          <a:p>
            <a:r>
              <a:rPr lang="ru-RU" dirty="0" smtClean="0"/>
              <a:t>ж) метеорологические ракеты;</a:t>
            </a:r>
          </a:p>
          <a:p>
            <a:r>
              <a:rPr lang="ru-RU" dirty="0" smtClean="0"/>
              <a:t>з) акваланги;</a:t>
            </a:r>
          </a:p>
          <a:p>
            <a:r>
              <a:rPr lang="ru-RU" dirty="0" smtClean="0"/>
              <a:t>и) гидрометеорологические центры.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84062" y="2061145"/>
            <a:ext cx="2808287" cy="1439862"/>
          </a:xfrm>
        </p:spPr>
        <p:txBody>
          <a:bodyPr anchor="ctr">
            <a:noAutofit/>
          </a:bodyPr>
          <a:lstStyle/>
          <a:p>
            <a:pPr algn="ctr"/>
            <a:r>
              <a:rPr lang="ru-RU" dirty="0"/>
              <a:t>ЗНАЧЕНИЕ</a:t>
            </a:r>
            <a:br>
              <a:rPr lang="ru-RU" dirty="0"/>
            </a:br>
            <a:r>
              <a:rPr lang="ru-RU" dirty="0"/>
              <a:t>АТМОСФЕРЫ</a:t>
            </a:r>
          </a:p>
        </p:txBody>
      </p:sp>
      <p:pic>
        <p:nvPicPr>
          <p:cNvPr id="12" name="Picture 2" descr="http://www.voprosy-kak-i-pochemu.ru/wp-content/uploads/2010/08/ozone-layer.jpg"/>
          <p:cNvPicPr>
            <a:picLocks noChangeAspect="1" noChangeArrowheads="1"/>
          </p:cNvPicPr>
          <p:nvPr/>
        </p:nvPicPr>
        <p:blipFill>
          <a:blip r:embed="rId2" cstate="print"/>
          <a:srcRect b="1257"/>
          <a:stretch>
            <a:fillRect/>
          </a:stretch>
        </p:blipFill>
        <p:spPr bwMode="auto">
          <a:xfrm>
            <a:off x="251520" y="188640"/>
            <a:ext cx="2232248" cy="167418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Содержимое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293096"/>
            <a:ext cx="1543029" cy="216024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http://www.16x10.ru/_ph/4/2/803873331.jpg"/>
          <p:cNvPicPr>
            <a:picLocks noChangeAspect="1" noChangeArrowheads="1"/>
          </p:cNvPicPr>
          <p:nvPr/>
        </p:nvPicPr>
        <p:blipFill>
          <a:blip r:embed="rId4" cstate="print"/>
          <a:srcRect l="9529" r="16622" b="2449"/>
          <a:stretch>
            <a:fillRect/>
          </a:stretch>
        </p:blipFill>
        <p:spPr bwMode="auto">
          <a:xfrm>
            <a:off x="3059832" y="188640"/>
            <a:ext cx="1800200" cy="133563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0" name="Picture 6" descr="http://twilightsaga.ru/uploads/posts/2010-04/thumbs/1270762157_38.jpg"/>
          <p:cNvPicPr>
            <a:picLocks noChangeAspect="1" noChangeArrowheads="1"/>
          </p:cNvPicPr>
          <p:nvPr/>
        </p:nvPicPr>
        <p:blipFill>
          <a:blip r:embed="rId5" cstate="print"/>
          <a:srcRect r="4062" b="6761"/>
          <a:stretch>
            <a:fillRect/>
          </a:stretch>
        </p:blipFill>
        <p:spPr bwMode="auto">
          <a:xfrm>
            <a:off x="539552" y="4293096"/>
            <a:ext cx="1512168" cy="2238009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 descr="http://images.kuzin.multiply.com/image/1/photos/upload/orig/RdSB8woKClsAADBQxg43374/19.jpeg?et=63N2X%2C8ee0GQNK5ebpET5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941168"/>
            <a:ext cx="2256250" cy="169218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4" name="Picture 10" descr="http://900igr.net/datai/astronomija/Komety-3/0011-006-Meteorit.jpg"/>
          <p:cNvPicPr>
            <a:picLocks noChangeAspect="1" noChangeArrowheads="1"/>
          </p:cNvPicPr>
          <p:nvPr/>
        </p:nvPicPr>
        <p:blipFill>
          <a:blip r:embed="rId7" cstate="print"/>
          <a:srcRect l="53655" t="34295" r="14361" b="1587"/>
          <a:stretch>
            <a:fillRect/>
          </a:stretch>
        </p:blipFill>
        <p:spPr bwMode="auto">
          <a:xfrm>
            <a:off x="7308304" y="188640"/>
            <a:ext cx="1632386" cy="216024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6" name="Схема 15"/>
          <p:cNvGraphicFramePr/>
          <p:nvPr/>
        </p:nvGraphicFramePr>
        <p:xfrm>
          <a:off x="395536" y="1772816"/>
          <a:ext cx="21602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6660232" y="3284984"/>
          <a:ext cx="208823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4788024" y="188640"/>
          <a:ext cx="181457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755576" y="3356992"/>
          <a:ext cx="1800200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6660232" y="1916832"/>
          <a:ext cx="1800199" cy="93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8" name="Овал 17"/>
          <p:cNvSpPr/>
          <p:nvPr/>
        </p:nvSpPr>
        <p:spPr>
          <a:xfrm>
            <a:off x="2915816" y="1700808"/>
            <a:ext cx="338437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7101001">
            <a:off x="2631887" y="1977863"/>
            <a:ext cx="432048" cy="787241"/>
          </a:xfrm>
          <a:prstGeom prst="upArrow">
            <a:avLst/>
          </a:prstGeom>
          <a:solidFill>
            <a:srgbClr val="EC2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22451">
            <a:off x="5002934" y="1252454"/>
            <a:ext cx="403488" cy="674756"/>
          </a:xfrm>
          <a:prstGeom prst="upArrow">
            <a:avLst/>
          </a:prstGeom>
          <a:solidFill>
            <a:srgbClr val="EC2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4916734">
            <a:off x="6004215" y="2001245"/>
            <a:ext cx="403488" cy="770716"/>
          </a:xfrm>
          <a:prstGeom prst="upArrow">
            <a:avLst/>
          </a:prstGeom>
          <a:solidFill>
            <a:srgbClr val="EC2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14384538">
            <a:off x="2788600" y="3132283"/>
            <a:ext cx="432048" cy="787241"/>
          </a:xfrm>
          <a:prstGeom prst="upArrow">
            <a:avLst/>
          </a:prstGeom>
          <a:solidFill>
            <a:srgbClr val="EC2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Схема 25"/>
          <p:cNvGraphicFramePr/>
          <p:nvPr/>
        </p:nvGraphicFramePr>
        <p:xfrm>
          <a:off x="3419872" y="4005064"/>
          <a:ext cx="1656184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28" name="Стрелка вверх 27"/>
          <p:cNvSpPr/>
          <p:nvPr/>
        </p:nvSpPr>
        <p:spPr>
          <a:xfrm rot="11263172">
            <a:off x="4118859" y="3526458"/>
            <a:ext cx="432048" cy="787241"/>
          </a:xfrm>
          <a:prstGeom prst="upArrow">
            <a:avLst/>
          </a:prstGeom>
          <a:solidFill>
            <a:srgbClr val="EC2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7053740">
            <a:off x="5885001" y="3120988"/>
            <a:ext cx="432048" cy="787241"/>
          </a:xfrm>
          <a:prstGeom prst="upArrow">
            <a:avLst/>
          </a:prstGeom>
          <a:solidFill>
            <a:srgbClr val="EC2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марта – всемирный день метеоролога!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3682752" cy="4456152"/>
          </a:xfrm>
        </p:spPr>
        <p:txBody>
          <a:bodyPr/>
          <a:lstStyle/>
          <a:p>
            <a:r>
              <a:rPr lang="ru-RU" dirty="0" smtClean="0"/>
              <a:t>В честь праздника надуйте воздушные шары и подумайте, а чем отличается воздух внутри шарика  от воздуха в помещении?</a:t>
            </a:r>
            <a:endParaRPr lang="ru-RU" dirty="0"/>
          </a:p>
        </p:txBody>
      </p:sp>
      <p:pic>
        <p:nvPicPr>
          <p:cNvPr id="52228" name="Picture 4" descr="http://redday.ru/images/spring/03-2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1"/>
            <a:ext cx="4644008" cy="44696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/>
              <a:t>Состав атмосферного воздуха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002060"/>
                </a:solidFill>
              </a:rPr>
              <a:t>§ 35, </a:t>
            </a:r>
            <a:r>
              <a:rPr lang="ru-RU" dirty="0" smtClean="0">
                <a:solidFill>
                  <a:srgbClr val="002060"/>
                </a:solidFill>
              </a:rPr>
              <a:t>учить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Найти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Интернете </a:t>
            </a:r>
            <a:r>
              <a:rPr lang="ru-RU" dirty="0">
                <a:solidFill>
                  <a:srgbClr val="002060"/>
                </a:solidFill>
              </a:rPr>
              <a:t>информацию </a:t>
            </a:r>
            <a:r>
              <a:rPr lang="ru-RU" dirty="0" smtClean="0">
                <a:solidFill>
                  <a:srgbClr val="002060"/>
                </a:solidFill>
              </a:rPr>
              <a:t>о приборах для измерения атмосферного давления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Изготовить приборы для изучения состояния атмосферы по инструкции.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Использованные ресурсы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5"/>
            <a:ext cx="8229600" cy="352839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endParaRPr lang="ru-RU" u="sng" dirty="0" smtClean="0">
              <a:hlinkClick r:id="rId3"/>
            </a:endParaRPr>
          </a:p>
          <a:p>
            <a:r>
              <a:rPr lang="ru-RU" u="sng" dirty="0" smtClean="0">
                <a:hlinkClick r:id="rId3"/>
              </a:rPr>
              <a:t>http://iwalk.ru/wp-content/uploads/2008/06/sky2.jpg</a:t>
            </a:r>
            <a:r>
              <a:rPr lang="ru-RU" dirty="0" smtClean="0"/>
              <a:t> небо</a:t>
            </a:r>
          </a:p>
          <a:p>
            <a:r>
              <a:rPr lang="ru-RU" u="sng" dirty="0" smtClean="0">
                <a:hlinkClick r:id="rId4"/>
              </a:rPr>
              <a:t>http://www.klassika.ru/stihi/lomonosov/</a:t>
            </a:r>
            <a:r>
              <a:rPr lang="ru-RU" dirty="0" smtClean="0"/>
              <a:t> Ломоносов</a:t>
            </a:r>
          </a:p>
          <a:p>
            <a:r>
              <a:rPr lang="ru-RU" u="sng" dirty="0" smtClean="0">
                <a:hlinkClick r:id="rId5"/>
              </a:rPr>
              <a:t>http://biology.ru/course/content/chapter12/section3/paragraph1/theory.html</a:t>
            </a:r>
            <a:r>
              <a:rPr lang="ru-RU" dirty="0" smtClean="0"/>
              <a:t>  биосфера</a:t>
            </a:r>
          </a:p>
          <a:p>
            <a:r>
              <a:rPr lang="ru-RU" u="sng" dirty="0" smtClean="0">
                <a:hlinkClick r:id="rId6"/>
              </a:rPr>
              <a:t>http://osak6.narod.ru/himiya/5.html</a:t>
            </a:r>
            <a:r>
              <a:rPr lang="ru-RU" dirty="0" smtClean="0"/>
              <a:t> содержание кислорода в воздухе (опыт)</a:t>
            </a:r>
          </a:p>
          <a:p>
            <a:r>
              <a:rPr lang="ru-RU" u="sng" dirty="0" smtClean="0">
                <a:hlinkClick r:id="rId7"/>
              </a:rPr>
              <a:t>http://festival.1september.ru/articles/624780/</a:t>
            </a:r>
            <a:r>
              <a:rPr lang="ru-RU" dirty="0" smtClean="0"/>
              <a:t> мышь под колоколом</a:t>
            </a:r>
          </a:p>
          <a:p>
            <a:r>
              <a:rPr lang="ru-RU" u="sng" dirty="0" smtClean="0">
                <a:hlinkClick r:id="rId8"/>
              </a:rPr>
              <a:t>http://www.astrolab.ru/cgi-bin/galery.cgi?id=2&amp;no=1120</a:t>
            </a:r>
            <a:r>
              <a:rPr lang="ru-RU" dirty="0" smtClean="0"/>
              <a:t> парниковый эффект</a:t>
            </a:r>
          </a:p>
          <a:p>
            <a:r>
              <a:rPr lang="ru-RU" u="sng" dirty="0" smtClean="0">
                <a:hlinkClick r:id="rId9"/>
              </a:rPr>
              <a:t>http://www.voprosy-kak-i-pochemu.ru/chto-takoe-ozonovyj-sloj-i-pochemu-ego-razrushenie-vredno/</a:t>
            </a:r>
            <a:r>
              <a:rPr lang="ru-RU" dirty="0" smtClean="0"/>
              <a:t> озоновый экран</a:t>
            </a:r>
          </a:p>
          <a:p>
            <a:r>
              <a:rPr lang="ru-RU" u="sng" dirty="0" smtClean="0">
                <a:hlinkClick r:id="rId10"/>
              </a:rPr>
              <a:t>http://topreferat.znate.ru/docs/index-15780.html</a:t>
            </a:r>
            <a:r>
              <a:rPr lang="ru-RU" dirty="0" smtClean="0"/>
              <a:t> строение атмосферы</a:t>
            </a:r>
          </a:p>
          <a:p>
            <a:r>
              <a:rPr lang="en-US" dirty="0" smtClean="0">
                <a:hlinkClick r:id="rId11"/>
              </a:rPr>
              <a:t>http://www.16x10.ru/photo/animals/ptica_na_vetke_cvety_malenkie/4-0-17346</a:t>
            </a:r>
            <a:r>
              <a:rPr lang="ru-RU" dirty="0" smtClean="0"/>
              <a:t> птица на ветке</a:t>
            </a:r>
          </a:p>
          <a:p>
            <a:r>
              <a:rPr lang="en-US" dirty="0" smtClean="0">
                <a:hlinkClick r:id="rId12"/>
              </a:rPr>
              <a:t>http://twilightsaga.ru/robertpattinson/92-fotografiya-roberta-pattinsona-ot-22-yanvarya-2010.html</a:t>
            </a:r>
            <a:r>
              <a:rPr lang="ru-RU" dirty="0" smtClean="0"/>
              <a:t> ливень</a:t>
            </a:r>
          </a:p>
          <a:p>
            <a:r>
              <a:rPr lang="en-US" dirty="0" smtClean="0">
                <a:hlinkClick r:id="rId13"/>
              </a:rPr>
              <a:t>http://kuzin.multiply.com/reviews</a:t>
            </a:r>
            <a:r>
              <a:rPr lang="ru-RU" dirty="0" smtClean="0"/>
              <a:t> выветривание</a:t>
            </a:r>
          </a:p>
          <a:p>
            <a:r>
              <a:rPr lang="en-US" dirty="0" smtClean="0">
                <a:hlinkClick r:id="rId14"/>
              </a:rPr>
              <a:t>http://900igr.net/kartinki/astronomija/Komety-3/017-Meteorit.html</a:t>
            </a:r>
            <a:r>
              <a:rPr lang="ru-RU" dirty="0" smtClean="0"/>
              <a:t> метеорит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6930596"/>
              </p:ext>
            </p:extLst>
          </p:nvPr>
        </p:nvGraphicFramePr>
        <p:xfrm>
          <a:off x="107504" y="1268921"/>
          <a:ext cx="8856983" cy="542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572"/>
                <a:gridCol w="1625221"/>
                <a:gridCol w="1652923"/>
                <a:gridCol w="1889870"/>
                <a:gridCol w="1771397"/>
              </a:tblGrid>
              <a:tr h="1305870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Слои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Верхняя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граница (км)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воздуха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влаги и облаков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Особеннос-ти</a:t>
                      </a: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температу-ры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0095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7237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7237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Строение атмосферы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+mj-lt"/>
                <a:ea typeface="+mj-ea"/>
                <a:cs typeface="+mj-cs"/>
              </a:rPr>
              <a:t>Слои атмосферы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sz="quarter" idx="1"/>
          </p:nvPr>
        </p:nvSpPr>
        <p:spPr>
          <a:xfrm>
            <a:off x="5081910" y="1268760"/>
            <a:ext cx="4041648" cy="4937760"/>
          </a:xfrm>
        </p:spPr>
        <p:txBody>
          <a:bodyPr/>
          <a:lstStyle/>
          <a:p>
            <a:r>
              <a:rPr lang="ru-RU" sz="2400" dirty="0" smtClean="0"/>
              <a:t>По своим физическим свойствам существенно отличаются три области атмосферы: тропосфера, стратосфера, ионосфер</a:t>
            </a:r>
            <a:r>
              <a:rPr lang="ru-RU" dirty="0" smtClean="0"/>
              <a:t>а.</a:t>
            </a:r>
          </a:p>
          <a:p>
            <a:endParaRPr lang="ru-RU" dirty="0"/>
          </a:p>
        </p:txBody>
      </p:sp>
      <p:pic>
        <p:nvPicPr>
          <p:cNvPr id="3" name="Picture 4" descr="F:\атмос\слои атмо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120"/>
          <a:stretch>
            <a:fillRect/>
          </a:stretch>
        </p:blipFill>
        <p:spPr bwMode="auto">
          <a:xfrm>
            <a:off x="85939" y="1268760"/>
            <a:ext cx="4990117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Тропосфера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Тропосфера — нижний, высотой в полярных областях 8—10 км, в умеренных широтах до 10—12 км, на экваторе — 16—18 км. При подъёме в тропосфере температура понижается каждые 100 м и достигает —90 до —53° C в верхней части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тропосфере сосредоточено более 80% всей массы атмосферного воздуха, сосредоточена преобладающая часть водяного пара, возникают облака, формируются и атмосферные фронты, развиваются циклоны и антициклоны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04" t="11111" r="55602" b="18254"/>
          <a:stretch/>
        </p:blipFill>
        <p:spPr bwMode="auto">
          <a:xfrm>
            <a:off x="827584" y="1756224"/>
            <a:ext cx="5832648" cy="510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-3981636" y="3533061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467544" y="1217028"/>
            <a:ext cx="9865096" cy="26440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Перенос </a:t>
            </a:r>
            <a:r>
              <a:rPr lang="ru-RU" dirty="0"/>
              <a:t>на большие расстояния аэрозолей и газов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4400" dirty="0" err="1"/>
              <a:t>Стратосфе́ра</a:t>
            </a:r>
            <a:r>
              <a:rPr lang="ru-RU" sz="4800" dirty="0" smtClean="0">
                <a:solidFill>
                  <a:srgbClr val="7030A0"/>
                </a:solidFill>
              </a:rPr>
              <a:t> 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/>
              <a:t>Слой атмосферы, располагающийся на высоте от 11 до 50 км. Характерно повышение температуры  в слое 25—40 км от −56,5 до 0,8 °С. Температура остаётся постоянной до высоты около 55 км. Эта область постоянной температуры называется стратопаузой.</a:t>
            </a:r>
          </a:p>
          <a:p>
            <a:endParaRPr lang="ru-RU" dirty="0"/>
          </a:p>
        </p:txBody>
      </p:sp>
      <p:pic>
        <p:nvPicPr>
          <p:cNvPr id="7" name="Picture 3" descr="F:\атмос\сьои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74" r="16719" b="9644"/>
          <a:stretch>
            <a:fillRect/>
          </a:stretch>
        </p:blipFill>
        <p:spPr bwMode="auto">
          <a:xfrm>
            <a:off x="1691680" y="3174727"/>
            <a:ext cx="5436096" cy="3494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4400" dirty="0"/>
              <a:t>ОЗОНОВЫЙ слой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Озоносфера</a:t>
            </a:r>
            <a:r>
              <a:rPr lang="ru-RU" dirty="0"/>
              <a:t> – слой,  образующийся на высоте от 15—20 до 55—60 км именно в стратосфере. Относительно высокая концентрация озона (около 8 мл/м³) поглощает опасные ультрафиолетовые лучи и защищает всё живущее на суше от губительного излучения. </a:t>
            </a:r>
          </a:p>
          <a:p>
            <a:endParaRPr lang="ru-RU" dirty="0"/>
          </a:p>
        </p:txBody>
      </p:sp>
      <p:pic>
        <p:nvPicPr>
          <p:cNvPr id="18434" name="Picture 2" descr="http://www.voprosy-kak-i-pochemu.ru/wp-content/uploads/2010/08/ozone-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13487"/>
            <a:ext cx="7215287" cy="54803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4400" dirty="0"/>
              <a:t>Озоновые дыры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Picture 2" descr="http://www.i-g-t.org/wp-content/uploads/2011/10/f68c1c7cbc117ebd1bfaf3fcf0ab2ca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1840" y="2699897"/>
            <a:ext cx="5256584" cy="4123029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95536" y="1219200"/>
            <a:ext cx="8136904" cy="48434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80-е годы 20 века учёные заметили уменьшение озона. Было установлено, что наблюдаемое накопление газа фреона в атмосфере может быть причиной разрушения озона. </a:t>
            </a:r>
          </a:p>
          <a:p>
            <a:endParaRPr lang="ru-RU" dirty="0"/>
          </a:p>
        </p:txBody>
      </p:sp>
      <p:sp>
        <p:nvSpPr>
          <p:cNvPr id="6" name="Текст 9"/>
          <p:cNvSpPr txBox="1">
            <a:spLocks/>
          </p:cNvSpPr>
          <p:nvPr/>
        </p:nvSpPr>
        <p:spPr>
          <a:xfrm>
            <a:off x="305830" y="3342134"/>
            <a:ext cx="8136904" cy="48434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В 1987 году в городе Монреаль, в Канаде состоялась Международная конференция, посвящённая угрозе озоновому слою. Страны договорились о сокращении производства фреонов, заменять эти вещества на менее безопасные.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5414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990600"/>
          </a:xfrm>
        </p:spPr>
        <p:txBody>
          <a:bodyPr anchor="ctr">
            <a:noAutofit/>
          </a:bodyPr>
          <a:lstStyle/>
          <a:p>
            <a:r>
              <a:rPr lang="ru-RU" sz="4400" dirty="0" smtClean="0"/>
              <a:t>Мезосфера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Слой атмосферы на высотах от 40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50 до 80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90 км. Характеризуется повышением температуры с высотой; На высоте около 60 км температура падает до −70°,что связано с излучением </a:t>
            </a:r>
            <a:r>
              <a:rPr lang="ru-RU" sz="2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озона.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Метеоры </a:t>
            </a:r>
            <a:r>
              <a:rPr lang="ru-RU" sz="24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начинают светиться и, как правило, полностью сгорают в мезосфере.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мезосфере могут появляться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серебристые облака</a:t>
            </a:r>
            <a:r>
              <a:rPr lang="ru-RU" sz="24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2" name="Picture 4" descr="F:\атмос\серебристы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72925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254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689</Words>
  <Application>Microsoft Office PowerPoint</Application>
  <PresentationFormat>Экран (4:3)</PresentationFormat>
  <Paragraphs>235</Paragraphs>
  <Slides>21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Следы метеорита</vt:lpstr>
      <vt:lpstr>Состав атмосферного воздуха</vt:lpstr>
      <vt:lpstr>Строение атмосферы</vt:lpstr>
      <vt:lpstr>Слои атмосферы</vt:lpstr>
      <vt:lpstr>Тропосфера</vt:lpstr>
      <vt:lpstr>Стратосфе́ра </vt:lpstr>
      <vt:lpstr>ОЗОНОВЫЙ слой</vt:lpstr>
      <vt:lpstr>Озоновые дыры</vt:lpstr>
      <vt:lpstr>Мезосфера</vt:lpstr>
      <vt:lpstr>Термосфера</vt:lpstr>
      <vt:lpstr>Проверим заполнение таблицы</vt:lpstr>
      <vt:lpstr>Изучение атмосферы</vt:lpstr>
      <vt:lpstr>Решение задач на изменение температуры воздуха с высотой.</vt:lpstr>
      <vt:lpstr>Смоделируем полет на воздушном шаре</vt:lpstr>
      <vt:lpstr>1. Какие газы входят в состав атмосферы? </vt:lpstr>
      <vt:lpstr>2. Найди пару – описание и соответствующий слой атмосферы </vt:lpstr>
      <vt:lpstr>  3. Какие приборы и механизмы используются для изучения атмосферы?</vt:lpstr>
      <vt:lpstr>ЗНАЧЕНИЕ АТМОСФЕРЫ</vt:lpstr>
      <vt:lpstr>23 марта – всемирный день метеоролога!</vt:lpstr>
      <vt:lpstr>ДОМАШНЕЕ ЗАДАНИЕ</vt:lpstr>
      <vt:lpstr>Использованные ресурсы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</dc:title>
  <dc:creator>Admin</dc:creator>
  <cp:lastModifiedBy>Сахно</cp:lastModifiedBy>
  <cp:revision>173</cp:revision>
  <dcterms:created xsi:type="dcterms:W3CDTF">2013-02-05T20:23:50Z</dcterms:created>
  <dcterms:modified xsi:type="dcterms:W3CDTF">2013-10-20T10:13:06Z</dcterms:modified>
</cp:coreProperties>
</file>