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2" r:id="rId9"/>
    <p:sldId id="263" r:id="rId10"/>
    <p:sldId id="264" r:id="rId11"/>
    <p:sldId id="265" r:id="rId12"/>
    <p:sldId id="282" r:id="rId13"/>
    <p:sldId id="266" r:id="rId14"/>
    <p:sldId id="267" r:id="rId15"/>
    <p:sldId id="268" r:id="rId16"/>
    <p:sldId id="283" r:id="rId17"/>
    <p:sldId id="269" r:id="rId18"/>
    <p:sldId id="284" r:id="rId19"/>
    <p:sldId id="285" r:id="rId20"/>
    <p:sldId id="286" r:id="rId21"/>
    <p:sldId id="287" r:id="rId22"/>
    <p:sldId id="309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Сущность, использование, эффективность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470025"/>
          </a:xfrm>
        </p:spPr>
        <p:txBody>
          <a:bodyPr/>
          <a:lstStyle/>
          <a:p>
            <a:r>
              <a:rPr lang="ru-RU" sz="3600" b="1" dirty="0" smtClean="0"/>
              <a:t>Основные фонды предприятия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99773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Учет и оценка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28092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Среднегодовая стоимость основных фондов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Фсрг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определяется по формуле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Фсрг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Фнг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Фвв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*n1/12 -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Фвыб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*n2/12,</a:t>
            </a:r>
          </a:p>
          <a:p>
            <a:pPr marL="0" indent="0">
              <a:buNone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Фнг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- стоимость основных фондов на начало года, руб.;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Фвв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- стоимость введенных основных фондов, руб.;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Фвыб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- стоимость выбывших основных фондов, руб.;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n1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и n2 - количество месяцев функционирования введенных и выбывших основных фондов, соответственно.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0278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r>
              <a:rPr lang="ru-RU" b="1" dirty="0"/>
              <a:t>Учет и оценка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340768"/>
            <a:ext cx="79248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процессе функционирования основные фонды подвергаются физическому и моральному износу.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физическим износом понимается утрата основными фондами своих технических параметров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Физический износ бывает эксплуатационный и естественный. </a:t>
            </a:r>
          </a:p>
        </p:txBody>
      </p:sp>
    </p:spTree>
    <p:extLst>
      <p:ext uri="{BB962C8B-B14F-4D97-AF65-F5344CB8AC3E}">
        <p14:creationId xmlns:p14="http://schemas.microsoft.com/office/powerpoint/2010/main" xmlns="" val="279008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Учет и оценка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Эксплуатационный износ является следствием производственного потребления. Естественный износ происходит под воздействием природных факторов (температуры, влажности и т.п.).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9585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r>
              <a:rPr lang="ru-RU" b="1" dirty="0"/>
              <a:t>Учет и оценка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Моральный износ основных фондов является следствием научно-технического прогресса. Существуют две формы морального износа: 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форма,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связанная с удешевлением стоимости воспроизводства основных фондов в результате совершенствования техники и технологии, внедрение прогрессивных материалов, повышения производительности труда.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форма,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связанная с созданием более совершенных и экономичных основных фондов (машин, оборудования, зданий, сооружений и т.д.). </a:t>
            </a:r>
          </a:p>
        </p:txBody>
      </p:sp>
    </p:spTree>
    <p:extLst>
      <p:ext uri="{BB962C8B-B14F-4D97-AF65-F5344CB8AC3E}">
        <p14:creationId xmlns:p14="http://schemas.microsoft.com/office/powerpoint/2010/main" xmlns="" val="924586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Амортизация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Под амортизацией понимается процесс перенесения стоимости основных фондов на создаваемую продукцию.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этот процесс путем включения части стоимости основных фондов в себестоимость произведенной продукции (работы). </a:t>
            </a:r>
          </a:p>
        </p:txBody>
      </p:sp>
    </p:spTree>
    <p:extLst>
      <p:ext uri="{BB962C8B-B14F-4D97-AF65-F5344CB8AC3E}">
        <p14:creationId xmlns:p14="http://schemas.microsoft.com/office/powerpoint/2010/main" xmlns="" val="2953509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Амортизация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Различают сумму амортизации и норму амортизации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Сумма амортизационных отчислений за определенный период времени ( год, квартал, месяц) представляет собой денежную величину износа основных фондов.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43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Амортизация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Сумма амортизационных отчислений, накопленная к концу срока службы основных фондов, должна быть достаточной для полного их восстановления (приобретения или строительства).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5283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Амортизация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Норма амортизации - это установленный размер амортизационных отчислений на полное восстановление за определенный период времени по конкретному виду основных фондов, выраженный в процентах к их балансовой стоимости.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944949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Амортизация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Линейный способ</a:t>
            </a:r>
          </a:p>
          <a:p>
            <a:pPr marL="0" indent="0"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А= С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перв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/ Т</a:t>
            </a:r>
          </a:p>
          <a:p>
            <a:pPr marL="0" indent="0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А – ежегодная сумма амортизационных отчислений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000" baseline="-25000" dirty="0" err="1" smtClean="0">
                <a:latin typeface="Times New Roman" pitchFamily="18" charset="0"/>
                <a:cs typeface="Times New Roman" pitchFamily="18" charset="0"/>
              </a:rPr>
              <a:t>перв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– первоначальная стоимость объекта; 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 – срок полезного использования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2779380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Амортизация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Способ уменьшаемого остатка</a:t>
            </a:r>
          </a:p>
          <a:p>
            <a:pPr marL="0" indent="0"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 = С ост х (К х На / 100)</a:t>
            </a:r>
          </a:p>
          <a:p>
            <a:pPr marL="0" indent="0">
              <a:buNone/>
            </a:pPr>
            <a:endParaRPr lang="ru-RU" sz="3000" i="1" dirty="0" smtClean="0"/>
          </a:p>
          <a:p>
            <a:pPr marL="0" indent="0">
              <a:buNone/>
            </a:pPr>
            <a:r>
              <a:rPr lang="ru-RU" sz="3000" i="1" dirty="0" smtClean="0"/>
              <a:t>С </a:t>
            </a:r>
            <a:r>
              <a:rPr lang="ru-RU" sz="3000" i="1" baseline="-25000" dirty="0" smtClean="0"/>
              <a:t>ост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– остаточная стоимость объекта;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 к 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ускорения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(равен 2);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     </a:t>
            </a:r>
            <a:endParaRPr lang="ru-RU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 Н</a:t>
            </a:r>
            <a:r>
              <a:rPr lang="ru-RU" sz="3000" i="1" baseline="-25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– норма амортизации для данного объекта.</a:t>
            </a:r>
          </a:p>
        </p:txBody>
      </p:sp>
    </p:spTree>
    <p:extLst>
      <p:ext uri="{BB962C8B-B14F-4D97-AF65-F5344CB8AC3E}">
        <p14:creationId xmlns="" xmlns:p14="http://schemas.microsoft.com/office/powerpoint/2010/main" val="32823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Сущность основных фондов, их состав и структура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Основные фонды - это средства труда, которые многократно участвуют в производственном процессе, сохраняя при этом свою натуральную форму, постепенно изнашиваясь, переносят свою стоимость по частям на вновь создаваемую продукцию. </a:t>
            </a:r>
          </a:p>
        </p:txBody>
      </p:sp>
    </p:spTree>
    <p:extLst>
      <p:ext uri="{BB962C8B-B14F-4D97-AF65-F5344CB8AC3E}">
        <p14:creationId xmlns:p14="http://schemas.microsoft.com/office/powerpoint/2010/main" xmlns="" val="140368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r>
              <a:rPr lang="ru-RU" b="1" dirty="0"/>
              <a:t>Амортизация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35292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u="sng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пособе </a:t>
            </a:r>
            <a:r>
              <a:rPr lang="ru-RU" sz="3000" b="1" u="sng" dirty="0">
                <a:latin typeface="Times New Roman" pitchFamily="18" charset="0"/>
                <a:cs typeface="Times New Roman" pitchFamily="18" charset="0"/>
              </a:rPr>
              <a:t>списания стоимости по сумме чисел лет срока </a:t>
            </a: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полезного использования</a:t>
            </a:r>
            <a:endParaRPr lang="ru-RU" sz="30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 = С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перв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х (Т ост / Т (Т+1) /2)</a:t>
            </a:r>
          </a:p>
          <a:p>
            <a:pPr marL="0" indent="0"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i="1" baseline="-25000" dirty="0" err="1">
                <a:latin typeface="Times New Roman" pitchFamily="18" charset="0"/>
                <a:cs typeface="Times New Roman" pitchFamily="18" charset="0"/>
              </a:rPr>
              <a:t>перв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первоначальная  стоимость объекта;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i="1" baseline="-25000" dirty="0" smtClean="0">
                <a:latin typeface="Times New Roman" pitchFamily="18" charset="0"/>
                <a:cs typeface="Times New Roman" pitchFamily="18" charset="0"/>
              </a:rPr>
              <a:t>ост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количество лет, оставшихся до окончания срока полезного использования;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– срок полезного использования.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140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428604"/>
            <a:ext cx="792480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                                        кол-во  по данным </a:t>
            </a:r>
            <a:r>
              <a:rPr lang="ru-RU" sz="3200" dirty="0" err="1" smtClean="0"/>
              <a:t>бу</a:t>
            </a:r>
            <a:endParaRPr lang="ru-RU" sz="3200" dirty="0" smtClean="0"/>
          </a:p>
          <a:p>
            <a:pPr>
              <a:buAutoNum type="arabicPeriod"/>
            </a:pPr>
            <a:r>
              <a:rPr lang="ru-RU" sz="3200" dirty="0" smtClean="0"/>
              <a:t>Макаронные изделия   3 кг      15 </a:t>
            </a:r>
            <a:r>
              <a:rPr lang="ru-RU" sz="3200" dirty="0" err="1" smtClean="0"/>
              <a:t>р</a:t>
            </a:r>
            <a:endParaRPr lang="ru-RU" sz="3200" dirty="0" smtClean="0"/>
          </a:p>
          <a:p>
            <a:pPr>
              <a:buAutoNum type="arabicPeriod"/>
            </a:pPr>
            <a:r>
              <a:rPr lang="ru-RU" sz="3200" dirty="0" smtClean="0"/>
              <a:t>Крупа гречневая        3 кг</a:t>
            </a:r>
            <a:r>
              <a:rPr lang="en-US" sz="3200" dirty="0" smtClean="0"/>
              <a:t>   </a:t>
            </a:r>
            <a:r>
              <a:rPr lang="ru-RU" sz="3200" dirty="0" smtClean="0"/>
              <a:t>     25 </a:t>
            </a:r>
            <a:r>
              <a:rPr lang="ru-RU" sz="3200" dirty="0" err="1" smtClean="0"/>
              <a:t>р</a:t>
            </a:r>
            <a:endParaRPr lang="ru-RU" sz="3200" dirty="0" smtClean="0"/>
          </a:p>
          <a:p>
            <a:pPr>
              <a:buAutoNum type="arabicPeriod"/>
            </a:pPr>
            <a:r>
              <a:rPr lang="ru-RU" sz="3200" dirty="0" smtClean="0"/>
              <a:t>Крупа ячневая        5 кг</a:t>
            </a:r>
            <a:r>
              <a:rPr lang="en-US" sz="3200" dirty="0" smtClean="0"/>
              <a:t>     </a:t>
            </a:r>
            <a:r>
              <a:rPr lang="ru-RU" sz="3200" dirty="0" smtClean="0"/>
              <a:t>      13 </a:t>
            </a:r>
            <a:r>
              <a:rPr lang="ru-RU" sz="3200" dirty="0" err="1" smtClean="0"/>
              <a:t>р</a:t>
            </a:r>
            <a:endParaRPr lang="ru-RU" sz="3200" dirty="0" smtClean="0"/>
          </a:p>
          <a:p>
            <a:pPr>
              <a:buAutoNum type="arabicPeriod"/>
            </a:pPr>
            <a:r>
              <a:rPr lang="ru-RU" sz="3200" dirty="0" smtClean="0"/>
              <a:t>Крупа перловая     5 кг</a:t>
            </a:r>
            <a:r>
              <a:rPr lang="en-US" sz="3200" dirty="0" smtClean="0"/>
              <a:t>   </a:t>
            </a:r>
            <a:r>
              <a:rPr lang="ru-RU" sz="3200" dirty="0" smtClean="0"/>
              <a:t>         18 </a:t>
            </a:r>
            <a:r>
              <a:rPr lang="ru-RU" sz="3200" dirty="0" err="1" smtClean="0"/>
              <a:t>р</a:t>
            </a:r>
            <a:endParaRPr lang="ru-RU" sz="3200" dirty="0" smtClean="0"/>
          </a:p>
          <a:p>
            <a:pPr>
              <a:buAutoNum type="arabicPeriod"/>
            </a:pPr>
            <a:r>
              <a:rPr lang="ru-RU" sz="3200" dirty="0" smtClean="0"/>
              <a:t>Рис                      5 кг</a:t>
            </a:r>
            <a:r>
              <a:rPr lang="en-US" sz="3200" dirty="0" smtClean="0"/>
              <a:t>    </a:t>
            </a:r>
            <a:r>
              <a:rPr lang="ru-RU" sz="3200" dirty="0" smtClean="0"/>
              <a:t>            31р</a:t>
            </a:r>
          </a:p>
          <a:p>
            <a:pPr>
              <a:buAutoNum type="arabicPeriod"/>
            </a:pPr>
            <a:r>
              <a:rPr lang="ru-RU" sz="3200" dirty="0" smtClean="0"/>
              <a:t>Сахар         20 кг</a:t>
            </a:r>
            <a:r>
              <a:rPr lang="en-US" sz="3200" dirty="0" smtClean="0"/>
              <a:t>       </a:t>
            </a:r>
            <a:r>
              <a:rPr lang="ru-RU" sz="3200" dirty="0" smtClean="0"/>
              <a:t>             </a:t>
            </a:r>
            <a:r>
              <a:rPr lang="en-US" sz="3200" dirty="0" smtClean="0"/>
              <a:t> </a:t>
            </a:r>
            <a:r>
              <a:rPr lang="ru-RU" sz="3200" dirty="0" smtClean="0"/>
              <a:t>25 </a:t>
            </a:r>
            <a:r>
              <a:rPr lang="ru-RU" sz="3200" dirty="0" err="1" smtClean="0"/>
              <a:t>р</a:t>
            </a:r>
            <a:endParaRPr lang="ru-RU" sz="3200" dirty="0" smtClean="0"/>
          </a:p>
          <a:p>
            <a:pPr>
              <a:buAutoNum type="arabicPeriod"/>
            </a:pPr>
            <a:r>
              <a:rPr lang="ru-RU" sz="3200" dirty="0" smtClean="0"/>
              <a:t>Мука           20 кг</a:t>
            </a:r>
            <a:r>
              <a:rPr lang="en-US" sz="3200" dirty="0" smtClean="0"/>
              <a:t>          </a:t>
            </a:r>
            <a:r>
              <a:rPr lang="ru-RU" sz="3200" dirty="0" smtClean="0"/>
              <a:t>               21 </a:t>
            </a:r>
            <a:r>
              <a:rPr lang="ru-RU" sz="3200" dirty="0" err="1" smtClean="0"/>
              <a:t>р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Фактическое наличие товара на 35% меньше, чем по данным </a:t>
            </a:r>
            <a:r>
              <a:rPr lang="ru-RU" sz="3200" smtClean="0"/>
              <a:t>бу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214290"/>
            <a:ext cx="7924800" cy="635798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sz="2800" b="1" u="sng" dirty="0" smtClean="0"/>
          </a:p>
          <a:p>
            <a:pPr algn="ctr">
              <a:buNone/>
            </a:pPr>
            <a:r>
              <a:rPr lang="ru-RU" sz="2800" b="1" u="sng" dirty="0" smtClean="0"/>
              <a:t>Цена продуктов за 1 кг</a:t>
            </a:r>
          </a:p>
          <a:p>
            <a:pPr algn="ctr">
              <a:buNone/>
            </a:pPr>
            <a:endParaRPr lang="ru-RU" sz="2800" b="1" u="sng" dirty="0" smtClean="0"/>
          </a:p>
          <a:p>
            <a:pPr>
              <a:buNone/>
            </a:pPr>
            <a:r>
              <a:rPr lang="ru-RU" sz="2800" dirty="0" smtClean="0"/>
              <a:t>Окунь морской 150 </a:t>
            </a:r>
            <a:r>
              <a:rPr lang="ru-RU" sz="2800" dirty="0" err="1" smtClean="0"/>
              <a:t>р</a:t>
            </a:r>
            <a:r>
              <a:rPr lang="ru-RU" sz="2800" dirty="0" smtClean="0"/>
              <a:t>                                              Яйцо 3 </a:t>
            </a:r>
            <a:r>
              <a:rPr lang="ru-RU" sz="2800" dirty="0" err="1" smtClean="0"/>
              <a:t>р</a:t>
            </a:r>
            <a:r>
              <a:rPr lang="ru-RU" sz="2800" dirty="0" smtClean="0"/>
              <a:t> /1 </a:t>
            </a:r>
            <a:r>
              <a:rPr lang="ru-RU" sz="2800" dirty="0" err="1" smtClean="0"/>
              <a:t>шт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Картофель 10 р.                                             Огурец свежий 80 </a:t>
            </a:r>
            <a:r>
              <a:rPr lang="ru-RU" sz="2800" dirty="0" err="1" smtClean="0"/>
              <a:t>р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Помидор свежий 100 </a:t>
            </a:r>
            <a:r>
              <a:rPr lang="ru-RU" sz="2800" dirty="0" err="1" smtClean="0"/>
              <a:t>р</a:t>
            </a:r>
            <a:r>
              <a:rPr lang="ru-RU" sz="2800" dirty="0" smtClean="0"/>
              <a:t>                                             Салат 200р</a:t>
            </a:r>
          </a:p>
          <a:p>
            <a:pPr>
              <a:buNone/>
            </a:pPr>
            <a:r>
              <a:rPr lang="ru-RU" sz="2800" dirty="0" smtClean="0"/>
              <a:t>Горошек </a:t>
            </a:r>
            <a:r>
              <a:rPr lang="ru-RU" sz="2800" dirty="0" err="1" smtClean="0"/>
              <a:t>консерв</a:t>
            </a:r>
            <a:r>
              <a:rPr lang="ru-RU" sz="2800" dirty="0" smtClean="0"/>
              <a:t> 30 </a:t>
            </a:r>
            <a:r>
              <a:rPr lang="ru-RU" sz="2800" dirty="0" err="1" smtClean="0"/>
              <a:t>р</a:t>
            </a:r>
            <a:r>
              <a:rPr lang="ru-RU" sz="2800" dirty="0" smtClean="0"/>
              <a:t>                                              Майонез 50 </a:t>
            </a:r>
            <a:r>
              <a:rPr lang="ru-RU" sz="2800" dirty="0" err="1" smtClean="0"/>
              <a:t>р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Соус южный 150 </a:t>
            </a:r>
            <a:r>
              <a:rPr lang="ru-RU" sz="2800" dirty="0" err="1" smtClean="0"/>
              <a:t>р</a:t>
            </a:r>
            <a:r>
              <a:rPr lang="ru-RU" sz="2800" dirty="0" smtClean="0"/>
              <a:t>                                         Говядина 200 </a:t>
            </a:r>
            <a:r>
              <a:rPr lang="ru-RU" sz="2800" dirty="0" err="1" smtClean="0"/>
              <a:t>р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Крабы 500 р.                                                      Курица 85 р.</a:t>
            </a:r>
          </a:p>
          <a:p>
            <a:pPr>
              <a:buNone/>
            </a:pPr>
            <a:r>
              <a:rPr lang="ru-RU" sz="2800" dirty="0" smtClean="0"/>
              <a:t>Капуста свежая 15 </a:t>
            </a:r>
            <a:r>
              <a:rPr lang="ru-RU" sz="2800" dirty="0" err="1" smtClean="0"/>
              <a:t>р</a:t>
            </a:r>
            <a:r>
              <a:rPr lang="ru-RU" sz="2800" dirty="0" smtClean="0"/>
              <a:t>                                     Сельдерей 110 </a:t>
            </a:r>
            <a:r>
              <a:rPr lang="ru-RU" sz="2800" dirty="0" err="1" smtClean="0"/>
              <a:t>р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Фасоль стручковая </a:t>
            </a:r>
            <a:r>
              <a:rPr lang="ru-RU" sz="2800" dirty="0" err="1" smtClean="0"/>
              <a:t>консервиров</a:t>
            </a:r>
            <a:r>
              <a:rPr lang="ru-RU" sz="2800" dirty="0" smtClean="0"/>
              <a:t> 100 р.                     Сельдь 70 </a:t>
            </a:r>
            <a:r>
              <a:rPr lang="ru-RU" sz="2800" dirty="0" err="1" smtClean="0"/>
              <a:t>р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Лук репчатый 10 </a:t>
            </a:r>
            <a:r>
              <a:rPr lang="ru-RU" sz="2800" dirty="0" err="1" smtClean="0"/>
              <a:t>р</a:t>
            </a:r>
            <a:r>
              <a:rPr lang="ru-RU" sz="2800" dirty="0" smtClean="0"/>
              <a:t>                                   Масло сливочное 250 </a:t>
            </a:r>
            <a:r>
              <a:rPr lang="ru-RU" sz="2800" dirty="0" err="1" smtClean="0"/>
              <a:t>р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Использование основных фондов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Основными показателями, отражающими конечный результат использования основных фондов, являются: фондоотдача, </a:t>
            </a:r>
            <a:r>
              <a:rPr lang="ru-RU" sz="3000" dirty="0" err="1" smtClean="0"/>
              <a:t>фондоемкость</a:t>
            </a:r>
            <a:r>
              <a:rPr lang="ru-RU" sz="3000" dirty="0" smtClean="0"/>
              <a:t> и коэффициент использования производственной мощности. </a:t>
            </a:r>
            <a:br>
              <a:rPr lang="ru-RU" sz="3000" dirty="0" smtClean="0"/>
            </a:b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Использование основных фондов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291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dirty="0" smtClean="0"/>
              <a:t>Фондоотдача определяется отношением объема выпущенной продукции к стоимости основных производственных фондов:</a:t>
            </a:r>
          </a:p>
          <a:p>
            <a:pPr algn="ctr">
              <a:buNone/>
            </a:pPr>
            <a:r>
              <a:rPr lang="ru-RU" sz="3000" dirty="0" err="1" smtClean="0"/>
              <a:t>Кф.о</a:t>
            </a:r>
            <a:r>
              <a:rPr lang="ru-RU" sz="3000" dirty="0" smtClean="0"/>
              <a:t>. = N/</a:t>
            </a:r>
            <a:r>
              <a:rPr lang="ru-RU" sz="3000" dirty="0" err="1" smtClean="0"/>
              <a:t>Фс.п.ф</a:t>
            </a:r>
            <a:r>
              <a:rPr lang="ru-RU" sz="3000" dirty="0" smtClean="0"/>
              <a:t>.,</a:t>
            </a:r>
          </a:p>
          <a:p>
            <a:pPr>
              <a:buNone/>
            </a:pPr>
            <a:r>
              <a:rPr lang="ru-RU" sz="3000" dirty="0" smtClean="0"/>
              <a:t>где </a:t>
            </a:r>
            <a:r>
              <a:rPr lang="ru-RU" sz="3000" dirty="0" err="1" smtClean="0"/>
              <a:t>Кф.о</a:t>
            </a:r>
            <a:r>
              <a:rPr lang="ru-RU" sz="3000" dirty="0" smtClean="0"/>
              <a:t>. - фондоотдача;</a:t>
            </a:r>
          </a:p>
          <a:p>
            <a:pPr>
              <a:buNone/>
            </a:pPr>
            <a:r>
              <a:rPr lang="ru-RU" sz="3000" dirty="0" smtClean="0"/>
              <a:t> N - объем выпущенной (реализованной) продукции, руб.; </a:t>
            </a:r>
          </a:p>
          <a:p>
            <a:pPr>
              <a:buNone/>
            </a:pPr>
            <a:r>
              <a:rPr lang="ru-RU" sz="3000" dirty="0" err="1" smtClean="0"/>
              <a:t>Фс.п.ф</a:t>
            </a:r>
            <a:r>
              <a:rPr lang="ru-RU" sz="3000" dirty="0" smtClean="0"/>
              <a:t>. - среднегодовая стоимость основных производственных фондов, руб.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Использование основных фондов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sz="3000" dirty="0" err="1" smtClean="0"/>
              <a:t>Фондоемкость</a:t>
            </a:r>
            <a:r>
              <a:rPr lang="ru-RU" sz="3000" dirty="0" smtClean="0"/>
              <a:t> - величина обратная фондоотдаче.</a:t>
            </a:r>
          </a:p>
          <a:p>
            <a:pPr>
              <a:buNone/>
            </a:pPr>
            <a:r>
              <a:rPr lang="ru-RU" sz="3000" dirty="0" smtClean="0"/>
              <a:t> Коэффициент использования производственной мощности определяется как отношение объема выпущенной продукции к максимально возможному выпуску продукции за год.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Использование основных фондов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9006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dirty="0" smtClean="0"/>
              <a:t>Основными направлениями улучшения использования основных фондов являются:</a:t>
            </a:r>
          </a:p>
          <a:p>
            <a:pPr lvl="0"/>
            <a:r>
              <a:rPr lang="ru-RU" sz="3000" dirty="0" smtClean="0"/>
              <a:t>техническое совершенствование и модернизация оборудования;</a:t>
            </a:r>
          </a:p>
          <a:p>
            <a:pPr lvl="0"/>
            <a:r>
              <a:rPr lang="ru-RU" sz="3000" dirty="0" smtClean="0"/>
              <a:t>улучшение структуры основных фондов за счет увеличения удельного веса машин и оборудования;</a:t>
            </a:r>
          </a:p>
          <a:p>
            <a:pPr lvl="0"/>
            <a:r>
              <a:rPr lang="ru-RU" sz="3000" dirty="0" smtClean="0"/>
              <a:t>повышение интенсивности работы оборудования;</a:t>
            </a:r>
          </a:p>
          <a:p>
            <a:pPr lvl="0"/>
            <a:r>
              <a:rPr lang="ru-RU" sz="3000" dirty="0" smtClean="0"/>
              <a:t>оптимизация оперативного планирования;</a:t>
            </a:r>
          </a:p>
          <a:p>
            <a:pPr lvl="0"/>
            <a:r>
              <a:rPr lang="ru-RU" sz="3000" dirty="0" smtClean="0"/>
              <a:t>повышение квалификации работников предприятия.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Оборотные средства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Оборотные средства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1142984"/>
            <a:ext cx="8501122" cy="54292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Классификация оборотных средств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производственные запасы (сырье, основные материалы, покупные полуфабрикаты, вспомогательные материалы, топливо, тара, малоценные и быстроизнашивающиеся предметы);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незавершенное производство и полуфабрикаты собственного производства;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расходы будущих периодов (затраты на освоение новой продукции, подготовительные и другие работы, рассчитанные на длительное время); 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готовая продукция на складах;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продукция отгруженная, но еще не оплаченная;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средства в расчетах;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денежные средства в кассе предприятия и на счетах в банке.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Оборотные 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	По источникам формирования оборотные средства подразделяются на собственные и заемные оборотные средства.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Сущность основных фондов, их состав и структура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196752"/>
            <a:ext cx="79248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Основные фонды подразделяются на производственные и непроизводственные фонды.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Производственные фонды участвуют в процессе изготовления продукции или оказания услуг (станки, машины, приборы, передаточные устройства и т.д.).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Непроизводственные основные фонды не участвуют в процессе создания продукции (жилые дома, детские сады, клубы, стадионы, поликлиники, санатории и т.д.).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2062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Оборотные 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Для анализа и планирования расхода материальных ресурсов могут быть использованы следующие показатели: коэффициент использования, коэффициент раскроя, выход продукта (полуфабриката), коэффициент извлечения продукта из исходного сырья.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Оборотные 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1600200"/>
            <a:ext cx="8501122" cy="51149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Расходный коэффициент – показатель, обратный коэффици­енту использования и коэффициенту раскроя; определяется как отношение нормы расхода материальных ресурсов, установ­ленной на производство единицы продукции (работы), к полезному их расходу.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Выход продукта (полуфабриката) выражает отношение коли­чества произведенного продукта (полуфабриката) к количеству фактически израсходованного сырья.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2074"/>
          </a:xfrm>
        </p:spPr>
        <p:txBody>
          <a:bodyPr/>
          <a:lstStyle/>
          <a:p>
            <a:r>
              <a:rPr lang="ru-RU" dirty="0" smtClean="0"/>
              <a:t>Расчет валового дохода и прибыли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8210872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dirty="0" smtClean="0"/>
              <a:t>Одинаковый процент на весь ассортимент</a:t>
            </a:r>
          </a:p>
          <a:p>
            <a:pPr marL="0" indent="0" algn="ctr">
              <a:buNone/>
            </a:pPr>
            <a:r>
              <a:rPr lang="ru-RU" sz="3000" b="1" u="sng" dirty="0" smtClean="0"/>
              <a:t>ВД </a:t>
            </a:r>
            <a:r>
              <a:rPr lang="ru-RU" sz="3000" b="1" u="sng" dirty="0"/>
              <a:t>= Т x РН / 100, </a:t>
            </a:r>
            <a:endParaRPr lang="ru-RU" sz="3000" b="1" u="sng" dirty="0" smtClean="0"/>
          </a:p>
          <a:p>
            <a:pPr marL="0" indent="0">
              <a:buNone/>
            </a:pPr>
            <a:r>
              <a:rPr lang="ru-RU" sz="2800" dirty="0" smtClean="0"/>
              <a:t>где </a:t>
            </a:r>
            <a:r>
              <a:rPr lang="ru-RU" sz="2800" dirty="0"/>
              <a:t>Т – общий товарооборот; РН – расчетная торговая надбавка. 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Торговую надбавку считают по другой формуле:</a:t>
            </a:r>
            <a:r>
              <a:rPr lang="ru-RU" sz="3000" dirty="0"/>
              <a:t> </a:t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b="1" dirty="0"/>
              <a:t>РН = ТН / (100 + ТН). 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2800" dirty="0"/>
              <a:t>В данном случае: ТН – торговая надбавка в процентах.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Под </a:t>
            </a:r>
            <a:r>
              <a:rPr lang="ru-RU" sz="2800" dirty="0"/>
              <a:t>товарооборотом понимают общую сумму выручки. </a:t>
            </a:r>
          </a:p>
        </p:txBody>
      </p:sp>
    </p:spTree>
    <p:extLst>
      <p:ext uri="{BB962C8B-B14F-4D97-AF65-F5344CB8AC3E}">
        <p14:creationId xmlns="" xmlns:p14="http://schemas.microsoft.com/office/powerpoint/2010/main" val="2779380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96944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Задача №1</a:t>
            </a:r>
          </a:p>
          <a:p>
            <a:pPr marL="0" indent="0">
              <a:buNone/>
            </a:pPr>
            <a:r>
              <a:rPr lang="ru-RU" sz="2800" dirty="0" smtClean="0"/>
              <a:t>Предприятие ОАО «Индия» реализует специи  рыночной стоимостью по  250 руб. за 1 кг. Общий объем  специй, реализуемых предприятием составляет 1,5 тонны в месяц. Для реализации продукции предприятие установило наценку в размере 35%. Найти ВД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Задача №2</a:t>
            </a:r>
          </a:p>
          <a:p>
            <a:pPr marL="0" indent="0">
              <a:buNone/>
            </a:pPr>
            <a:r>
              <a:rPr lang="ru-RU" sz="2800" dirty="0" smtClean="0"/>
              <a:t>Предприятие ООО «Тонус» за 1 месяц в среднем  реализует 1 тыс. тонн фруктов различных видов. Выручка за месяц составляет 65 </a:t>
            </a:r>
            <a:r>
              <a:rPr lang="ru-RU" sz="2800" dirty="0" err="1" smtClean="0"/>
              <a:t>млн.руб</a:t>
            </a:r>
            <a:r>
              <a:rPr lang="ru-RU" sz="2800" dirty="0" smtClean="0"/>
              <a:t>. при этом, установлена наценка на продукцию в размере 43 %. Найти ВД за 1 год.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28239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Расчет валового дохода и прибыли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u="sng" dirty="0" smtClean="0"/>
              <a:t>Каждому товару свой процент</a:t>
            </a:r>
          </a:p>
          <a:p>
            <a:pPr marL="0" indent="0" algn="ctr">
              <a:buNone/>
            </a:pPr>
            <a:endParaRPr lang="ru-RU" sz="3000" b="1" u="sng" dirty="0" smtClean="0"/>
          </a:p>
          <a:p>
            <a:pPr marL="0" indent="0">
              <a:buNone/>
            </a:pPr>
            <a:r>
              <a:rPr lang="ru-RU" sz="3000" b="1" dirty="0" smtClean="0"/>
              <a:t>ВД </a:t>
            </a:r>
            <a:r>
              <a:rPr lang="ru-RU" sz="3000" b="1" dirty="0"/>
              <a:t>= (Т1 x РН + Т2 x РН + ... + </a:t>
            </a:r>
            <a:r>
              <a:rPr lang="ru-RU" sz="3000" b="1" dirty="0" err="1"/>
              <a:t>Тn</a:t>
            </a:r>
            <a:r>
              <a:rPr lang="ru-RU" sz="3000" b="1" dirty="0"/>
              <a:t> x РН) / 100, 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где Т – товарооборот и РН – расчетная торговая надбавка по группам товаров. </a:t>
            </a:r>
          </a:p>
        </p:txBody>
      </p:sp>
    </p:spTree>
    <p:extLst>
      <p:ext uri="{BB962C8B-B14F-4D97-AF65-F5344CB8AC3E}">
        <p14:creationId xmlns="" xmlns:p14="http://schemas.microsoft.com/office/powerpoint/2010/main" val="2601407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784976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Задача №1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Торговое предприятие ООО «Фрукт» закупило 2 группы товаров: колбасные изделия и молочную продукцию. На данные группы товаров установлены наценки: 39% и 26% соответственно. Закупочной ценой колбасных изделий является 25 тыс. руб., а молочной продукции 18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найти ВД </a:t>
            </a:r>
          </a:p>
          <a:p>
            <a:pPr marL="0" indent="0">
              <a:buNone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Задача №2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Поставщик ООО «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Иваныч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» закупает продукцию на оптовой базе для последующей перепродажи. Ассортиментом является: мука общей стоимостью на 15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., крупа стоимостью 18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и сахар стоимостью 20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Для реализации установил наценку для каждой группы: 25%, 27%, 37% соответственно. Найти ВД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67074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 показателей эффективности использования Оф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199"/>
            <a:ext cx="7924800" cy="5127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b="1" dirty="0"/>
              <a:t>Фондоотдача</a:t>
            </a:r>
            <a:r>
              <a:rPr lang="ru-RU" sz="3000" dirty="0"/>
              <a:t> это объем выпущенной продукции деленный на среднюю сумму промышленно-производственных основных фондов по первоначальной стоимости.</a:t>
            </a:r>
          </a:p>
          <a:p>
            <a:pPr marL="0" indent="0">
              <a:buNone/>
            </a:pPr>
            <a:endParaRPr lang="ru-RU" sz="3000" dirty="0" smtClean="0"/>
          </a:p>
          <a:p>
            <a:pPr marL="0" indent="0" algn="ctr">
              <a:buNone/>
            </a:pPr>
            <a:r>
              <a:rPr lang="ru-RU" sz="3000" b="1" dirty="0" smtClean="0"/>
              <a:t>Фот = </a:t>
            </a:r>
            <a:r>
              <a:rPr lang="en-US" sz="3000" b="1" dirty="0" smtClean="0"/>
              <a:t>V</a:t>
            </a:r>
            <a:r>
              <a:rPr lang="ru-RU" sz="3000" b="1" dirty="0" smtClean="0"/>
              <a:t> / А</a:t>
            </a:r>
          </a:p>
          <a:p>
            <a:pPr marL="0" indent="0">
              <a:buNone/>
            </a:pPr>
            <a:r>
              <a:rPr lang="ru-RU" sz="3000" dirty="0" smtClean="0"/>
              <a:t>Где  Фот – фондоотдача</a:t>
            </a:r>
          </a:p>
          <a:p>
            <a:pPr marL="0" indent="0">
              <a:buNone/>
            </a:pPr>
            <a:r>
              <a:rPr lang="en-US" sz="3000" dirty="0" smtClean="0"/>
              <a:t>V</a:t>
            </a:r>
            <a:r>
              <a:rPr lang="ru-RU" sz="3000" dirty="0"/>
              <a:t> </a:t>
            </a:r>
            <a:r>
              <a:rPr lang="ru-RU" sz="3000" dirty="0" smtClean="0"/>
              <a:t>– объем выпущенной продукции</a:t>
            </a:r>
          </a:p>
          <a:p>
            <a:pPr marL="0" indent="0">
              <a:buNone/>
            </a:pPr>
            <a:r>
              <a:rPr lang="ru-RU" sz="3000" dirty="0" smtClean="0"/>
              <a:t>А – сумма амортизации за 1 год</a:t>
            </a:r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22267074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Расчет показателей эффективности использования Оф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496944" cy="51411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Рациональное использование основных производственных фондов необходимо для увеличения производства общественного продукта и национального </a:t>
            </a:r>
            <a:r>
              <a:rPr lang="ru-RU" sz="2800" dirty="0" smtClean="0"/>
              <a:t>дохода.</a:t>
            </a: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Повышение уровня использования основных фондов позволяет увеличить размеры выпуска производства без дополнительных капитальных вложений и в более короткие сроки. Ускоряет темпы производства, уменьшает затраты на воспроизводство новых фондов и снижает издержки производства.</a:t>
            </a:r>
          </a:p>
          <a:p>
            <a:pPr marL="0" indent="0" algn="just">
              <a:buNone/>
            </a:pPr>
            <a:r>
              <a:rPr lang="ru-RU" sz="2800" dirty="0" smtClean="0"/>
              <a:t>Фондоотдача </a:t>
            </a:r>
            <a:r>
              <a:rPr lang="ru-RU" sz="2800" dirty="0"/>
              <a:t>показывает, сколько продукции (или прибыли) получает организация с каждого рубля имеющихся у нее основных фондов.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6664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Расчет показателей эффективности использования Оф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04351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000" dirty="0" smtClean="0"/>
              <a:t>Задача №1</a:t>
            </a:r>
          </a:p>
          <a:p>
            <a:pPr marL="0" indent="0" algn="just">
              <a:buNone/>
            </a:pPr>
            <a:r>
              <a:rPr lang="ru-RU" sz="3000" dirty="0" smtClean="0"/>
              <a:t>Предприятие имеет основные фонды  (ОФ) производства на сумму 1 200 000 руб., сроки службы  ОФ в среднем составляют 6 лет. За 1 месяц предприятие выпускает 1,5 тонны продукции. Найти коэффициент фондоотдачи</a:t>
            </a:r>
          </a:p>
          <a:p>
            <a:pPr marL="0" indent="0" algn="just">
              <a:buNone/>
            </a:pPr>
            <a:endParaRPr lang="ru-RU" sz="3000" dirty="0" smtClean="0"/>
          </a:p>
          <a:p>
            <a:pPr marL="0" indent="0" algn="just">
              <a:buNone/>
            </a:pPr>
            <a:r>
              <a:rPr lang="ru-RU" sz="3000" dirty="0" smtClean="0"/>
              <a:t>Задача №2</a:t>
            </a:r>
          </a:p>
          <a:p>
            <a:pPr marL="0" indent="0" algn="just">
              <a:buNone/>
            </a:pPr>
            <a:r>
              <a:rPr lang="ru-RU" sz="3000" dirty="0" smtClean="0"/>
              <a:t>Предприятие имеет в своей собственности тепловое оборудование на сумму 800 000 руб. и сроком службы 5 лет и холодильное оборудование на сумму 900 000 руб. со сроком службы 7 лет. При этом выпуск продукции составляет 1 500 000 ед.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76346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Расчет показателей эффективности использования Оф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dirty="0" err="1" smtClean="0"/>
              <a:t>Фондоемкость</a:t>
            </a:r>
            <a:r>
              <a:rPr lang="ru-RU" sz="3000" b="1" dirty="0" smtClean="0"/>
              <a:t> </a:t>
            </a:r>
          </a:p>
          <a:p>
            <a:pPr marL="0" indent="0" algn="just">
              <a:buNone/>
            </a:pPr>
            <a:r>
              <a:rPr lang="ru-RU" sz="3000" b="1" dirty="0" err="1" smtClean="0"/>
              <a:t>Фондоемкость</a:t>
            </a:r>
            <a:r>
              <a:rPr lang="ru-RU" sz="3000" b="1" dirty="0" smtClean="0"/>
              <a:t> </a:t>
            </a:r>
            <a:r>
              <a:rPr lang="ru-RU" sz="3000" b="1" dirty="0"/>
              <a:t>является обратной величиной от фондоотдачи</a:t>
            </a:r>
            <a:r>
              <a:rPr lang="ru-RU" sz="3000" dirty="0" smtClean="0"/>
              <a:t>.</a:t>
            </a:r>
          </a:p>
          <a:p>
            <a:pPr marL="0" indent="0" algn="just">
              <a:buNone/>
            </a:pPr>
            <a:r>
              <a:rPr lang="ru-RU" sz="3000" dirty="0" smtClean="0"/>
              <a:t> </a:t>
            </a:r>
            <a:r>
              <a:rPr lang="ru-RU" sz="3000" dirty="0"/>
              <a:t>Она характеризует сколько основных производственных фондов приходится на 1 рубль произведенной продукции.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44099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Сущность основных фондов, их состав и структура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marL="0" indent="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Выделяются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следующие группы и подгруппы основных производственных фондов: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Здания 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Сооружения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Передаточные устройства 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Машины и оборудования 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Транспортные средства 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Инструмент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Производственный инвентарь и принадлежности 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Хозяйственный инвентарь 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Прочие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основные фонды.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74744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Расчет показателей эффективности использования Оф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dirty="0" err="1" smtClean="0"/>
              <a:t>Фем</a:t>
            </a:r>
            <a:r>
              <a:rPr lang="ru-RU" sz="3000" b="1" dirty="0" smtClean="0"/>
              <a:t> = А / </a:t>
            </a:r>
            <a:r>
              <a:rPr lang="en-US" sz="3000" b="1" dirty="0" smtClean="0"/>
              <a:t>V</a:t>
            </a:r>
          </a:p>
          <a:p>
            <a:pPr marL="0" indent="0">
              <a:buNone/>
            </a:pPr>
            <a:r>
              <a:rPr lang="ru-RU" sz="3000" dirty="0" err="1" smtClean="0"/>
              <a:t>Фем</a:t>
            </a:r>
            <a:r>
              <a:rPr lang="ru-RU" sz="3000" dirty="0" smtClean="0"/>
              <a:t> – </a:t>
            </a:r>
            <a:r>
              <a:rPr lang="ru-RU" sz="3000" dirty="0" err="1" smtClean="0"/>
              <a:t>фондоемкость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А – сумма амортизации ОФ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V</a:t>
            </a:r>
            <a:r>
              <a:rPr lang="ru-RU" sz="3000" dirty="0" smtClean="0"/>
              <a:t> – объем выпущенной продукции</a:t>
            </a:r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36556368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 показателей эффективности использования </a:t>
            </a:r>
            <a:r>
              <a:rPr lang="ru-RU" dirty="0" err="1" smtClean="0"/>
              <a:t>Оф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04351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000" dirty="0" smtClean="0"/>
              <a:t>Задача №1</a:t>
            </a:r>
          </a:p>
          <a:p>
            <a:pPr marL="0" indent="0" algn="just">
              <a:buNone/>
            </a:pPr>
            <a:r>
              <a:rPr lang="ru-RU" sz="3000" dirty="0" smtClean="0"/>
              <a:t>Предприятие имеет основные фонды  (ОФ) производства на сумму 1 200 000 руб., сроки службы  ОФ в среднем составляют 6 лет. За 1 месяц предприятие выпускает 1,5 тонны продукции. Найти коэффициент фондоотдачи</a:t>
            </a:r>
          </a:p>
          <a:p>
            <a:pPr marL="0" indent="0" algn="just">
              <a:buNone/>
            </a:pPr>
            <a:endParaRPr lang="ru-RU" sz="3000" dirty="0" smtClean="0"/>
          </a:p>
          <a:p>
            <a:pPr marL="0" indent="0" algn="just">
              <a:buNone/>
            </a:pPr>
            <a:r>
              <a:rPr lang="ru-RU" sz="3000" dirty="0" smtClean="0"/>
              <a:t>Задача №2</a:t>
            </a:r>
          </a:p>
          <a:p>
            <a:pPr marL="0" indent="0" algn="just">
              <a:buNone/>
            </a:pPr>
            <a:r>
              <a:rPr lang="ru-RU" sz="3000" dirty="0" smtClean="0"/>
              <a:t>Предприятие имеет в своей собственности тепловое оборудование на сумму 800 000 руб. и сроком службы 5 лет и холодильное оборудование на сумму 900 000 руб. со сроком службы 7 лет. При этом выпуск продукции составляет 1 500 000 ед.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09551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Расчет показателей эффективности использования Оф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141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u="sng" dirty="0" err="1" smtClean="0"/>
              <a:t>Фондовооруженность</a:t>
            </a:r>
            <a:endParaRPr lang="ru-RU" sz="3000" b="1" u="sng" dirty="0" smtClean="0"/>
          </a:p>
          <a:p>
            <a:pPr marL="0" indent="0" algn="just">
              <a:buNone/>
            </a:pPr>
            <a:r>
              <a:rPr lang="ru-RU" sz="3000" dirty="0" err="1"/>
              <a:t>Фондовооруженность</a:t>
            </a:r>
            <a:r>
              <a:rPr lang="ru-RU" sz="3000" dirty="0"/>
              <a:t> применяется для характеристики </a:t>
            </a:r>
            <a:r>
              <a:rPr lang="ru-RU" sz="3000" dirty="0" err="1"/>
              <a:t>степерь</a:t>
            </a:r>
            <a:r>
              <a:rPr lang="ru-RU" sz="3000" dirty="0"/>
              <a:t> оснащенности труда работающих</a:t>
            </a:r>
            <a:r>
              <a:rPr lang="ru-RU" sz="3000" dirty="0" smtClean="0"/>
              <a:t>.</a:t>
            </a:r>
          </a:p>
          <a:p>
            <a:pPr marL="0" indent="0" algn="ctr">
              <a:buNone/>
            </a:pPr>
            <a:r>
              <a:rPr lang="ru-RU" sz="3000" b="1" dirty="0" err="1" smtClean="0"/>
              <a:t>Фв</a:t>
            </a:r>
            <a:r>
              <a:rPr lang="ru-RU" sz="3000" b="1" dirty="0" smtClean="0"/>
              <a:t> = А / </a:t>
            </a:r>
            <a:r>
              <a:rPr lang="en-US" sz="3000" b="1" dirty="0" smtClean="0"/>
              <a:t>N</a:t>
            </a:r>
          </a:p>
          <a:p>
            <a:pPr marL="0" indent="0">
              <a:buNone/>
            </a:pPr>
            <a:r>
              <a:rPr lang="ru-RU" sz="3000" dirty="0" err="1" smtClean="0"/>
              <a:t>Фв</a:t>
            </a:r>
            <a:r>
              <a:rPr lang="ru-RU" sz="3000" dirty="0" smtClean="0"/>
              <a:t> – </a:t>
            </a:r>
            <a:r>
              <a:rPr lang="ru-RU" sz="3000" dirty="0" err="1" smtClean="0"/>
              <a:t>фондовооруженность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А – сумма амортизации ОФ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N</a:t>
            </a:r>
            <a:r>
              <a:rPr lang="ru-RU" sz="3000" dirty="0" smtClean="0"/>
              <a:t> – среднесписочная численность работников производства</a:t>
            </a:r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904364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 показателей эффективности использования </a:t>
            </a:r>
            <a:r>
              <a:rPr lang="ru-RU" dirty="0" err="1" smtClean="0"/>
              <a:t>Оф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Учет и оценка основных фондов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507288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Основные фонды учитываются в натуральном и стоимостном выражении. Учет основных фондов в натуральном выражении необходимы для определения технического состава и баланса оборудования; для расчета производственной мощности предприятия и его производственных подразделений; для определения степени его износа, использования и сроков обновления.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25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Учет и оценка основных фондов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988840"/>
            <a:ext cx="7924800" cy="372616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Исходными документами для учета основных фондов в натуральном выражении являются паспорта оборудования, рабочих мест, предприятия.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731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Учет и оценка основных фондов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/>
              <a:t>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Стоимостная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(денежная) оценка основных фондов необходима для определения их общей величины, состава и структуры, динамики, величины амортизационных отчислений, а также оценки экономической эффективности их использования.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73985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Учет и оценка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916832"/>
            <a:ext cx="7924800" cy="3798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Существуют следующие виды денежной оценки основных фондов: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Оценка по первоначальной стоимости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Оценка по восстановительной стоимости</a:t>
            </a:r>
          </a:p>
          <a:p>
            <a:pPr algn="just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Оценка по первоначальной или восстановительной с учетом износа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8875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Учет и оценка основных фондов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28800"/>
            <a:ext cx="7924800" cy="43204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Остаточная стоимость основных фондов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Фост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определяется по формуле:</a:t>
            </a:r>
          </a:p>
          <a:p>
            <a:pPr marL="0" indent="0" algn="ctr">
              <a:buNone/>
            </a:pP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Фост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Фнач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*(1-На*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Тн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0" indent="0">
              <a:buNone/>
            </a:pP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Фнач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первоначальная или восстановительная стоимость основных фондов, руб.;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норма амортизации,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%;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Тн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- срок использования основных фондов.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2332702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698</TotalTime>
  <Words>1492</Words>
  <Application>Microsoft Office PowerPoint</Application>
  <PresentationFormat>Экран (4:3)</PresentationFormat>
  <Paragraphs>197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Горизонт</vt:lpstr>
      <vt:lpstr>Основные фонды предприятия</vt:lpstr>
      <vt:lpstr>Сущность основных фондов, их состав и структура </vt:lpstr>
      <vt:lpstr>Сущность основных фондов, их состав и структура </vt:lpstr>
      <vt:lpstr>Сущность основных фондов, их состав и структура </vt:lpstr>
      <vt:lpstr>Учет и оценка основных фондов </vt:lpstr>
      <vt:lpstr>Учет и оценка основных фондов </vt:lpstr>
      <vt:lpstr>Учет и оценка основных фондов </vt:lpstr>
      <vt:lpstr>Учет и оценка основных фондов</vt:lpstr>
      <vt:lpstr>Учет и оценка основных фондов</vt:lpstr>
      <vt:lpstr>Учет и оценка основных фондов</vt:lpstr>
      <vt:lpstr>Учет и оценка основных фондов</vt:lpstr>
      <vt:lpstr>Учет и оценка основных фондов</vt:lpstr>
      <vt:lpstr>Учет и оценка основных фондов</vt:lpstr>
      <vt:lpstr>Амортизация основных фондов</vt:lpstr>
      <vt:lpstr>Амортизация основных фондов</vt:lpstr>
      <vt:lpstr>Амортизация основных фондов</vt:lpstr>
      <vt:lpstr>Амортизация основных фондов</vt:lpstr>
      <vt:lpstr>Амортизация основных фондов</vt:lpstr>
      <vt:lpstr>Амортизация основных фондов</vt:lpstr>
      <vt:lpstr>Амортизация основных фондов</vt:lpstr>
      <vt:lpstr>Слайд 21</vt:lpstr>
      <vt:lpstr>Слайд 22</vt:lpstr>
      <vt:lpstr>Использование основных фондов </vt:lpstr>
      <vt:lpstr>Использование основных фондов</vt:lpstr>
      <vt:lpstr>Использование основных фондов</vt:lpstr>
      <vt:lpstr>Использование основных фондов</vt:lpstr>
      <vt:lpstr>Оборотные средства </vt:lpstr>
      <vt:lpstr>Оборотные средства </vt:lpstr>
      <vt:lpstr>Оборотные средства</vt:lpstr>
      <vt:lpstr>Оборотные средства</vt:lpstr>
      <vt:lpstr>Оборотные средства</vt:lpstr>
      <vt:lpstr>Расчет валового дохода и прибыли</vt:lpstr>
      <vt:lpstr>Слайд 33</vt:lpstr>
      <vt:lpstr>Расчет валового дохода и прибыли</vt:lpstr>
      <vt:lpstr>Слайд 35</vt:lpstr>
      <vt:lpstr>Расчет показателей эффективности использования Оф </vt:lpstr>
      <vt:lpstr>Расчет показателей эффективности использования Оф </vt:lpstr>
      <vt:lpstr>Расчет показателей эффективности использования Оф </vt:lpstr>
      <vt:lpstr>Расчет показателей эффективности использования Оф </vt:lpstr>
      <vt:lpstr>Расчет показателей эффективности использования Оф </vt:lpstr>
      <vt:lpstr>Расчет показателей эффективности использования Оф </vt:lpstr>
      <vt:lpstr>Расчет показателей эффективности использования Оф </vt:lpstr>
      <vt:lpstr>Расчет показателей эффективности использования Оф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фонды предприятия</dc:title>
  <dc:creator>Светончик</dc:creator>
  <cp:lastModifiedBy>Пользователи ПК</cp:lastModifiedBy>
  <cp:revision>54</cp:revision>
  <dcterms:created xsi:type="dcterms:W3CDTF">2013-02-26T15:16:50Z</dcterms:created>
  <dcterms:modified xsi:type="dcterms:W3CDTF">2013-03-22T07:16:15Z</dcterms:modified>
</cp:coreProperties>
</file>