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1" r:id="rId6"/>
    <p:sldId id="266" r:id="rId7"/>
    <p:sldId id="265" r:id="rId8"/>
    <p:sldId id="267" r:id="rId9"/>
    <p:sldId id="262" r:id="rId10"/>
    <p:sldId id="264" r:id="rId11"/>
    <p:sldId id="268" r:id="rId12"/>
    <p:sldId id="269" r:id="rId13"/>
    <p:sldId id="270" r:id="rId14"/>
    <p:sldId id="271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5"/>
          <c:cat>
            <c:strRef>
              <c:f>Лист1!$A$2:$A$6</c:f>
              <c:strCache>
                <c:ptCount val="5"/>
                <c:pt idx="0">
                  <c:v>мат ценности</c:v>
                </c:pt>
                <c:pt idx="1">
                  <c:v>дух ценности</c:v>
                </c:pt>
                <c:pt idx="2">
                  <c:v>верность друзей</c:v>
                </c:pt>
                <c:pt idx="4">
                  <c:v>забота о здоровье</c:v>
                </c:pt>
              </c:strCache>
            </c:strRef>
          </c:cat>
          <c:val>
            <c:numRef>
              <c:f>Лист1!$B$2:$B$6</c:f>
              <c:numCache>
                <c:formatCode>0.00%</c:formatCode>
                <c:ptCount val="5"/>
                <c:pt idx="0">
                  <c:v>0.56200000000000017</c:v>
                </c:pt>
                <c:pt idx="1">
                  <c:v>0.23800000000000002</c:v>
                </c:pt>
                <c:pt idx="2" formatCode="0%">
                  <c:v>0.12000000000000001</c:v>
                </c:pt>
                <c:pt idx="4" formatCode="0%">
                  <c:v>8.0000000000000016E-2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egendEntry>
        <c:idx val="3"/>
        <c:delete val="1"/>
      </c:legendEntry>
      <c:layout>
        <c:manualLayout>
          <c:xMode val="edge"/>
          <c:yMode val="edge"/>
          <c:x val="0.71956401283172933"/>
          <c:y val="0.35618668179996676"/>
          <c:w val="0.26191746864975224"/>
          <c:h val="0.32121750465948146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06.01.2014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06.01.2014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jpeg"/><Relationship Id="rId4" Type="http://schemas.openxmlformats.org/officeDocument/2006/relationships/image" Target="../media/image2.w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332656"/>
            <a:ext cx="7875984" cy="2088232"/>
          </a:xfrm>
        </p:spPr>
        <p:txBody>
          <a:bodyPr>
            <a:normAutofit/>
          </a:bodyPr>
          <a:lstStyle/>
          <a:p>
            <a:pPr algn="ctr"/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Педагогические технологии, </a:t>
            </a:r>
            <a:b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применяемые  на  уроке  физической культуры</a:t>
            </a:r>
            <a:endParaRPr lang="ru-RU" sz="2400" dirty="0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4318000" y="3084513"/>
          <a:ext cx="508000" cy="687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Объект упаковщика для оболочки" showAsIcon="1" r:id="rId3" imgW="507960" imgH="686880" progId="Package">
                  <p:embed/>
                </p:oleObj>
              </mc:Choice>
              <mc:Fallback>
                <p:oleObj name="Объект упаковщика для оболочки" showAsIcon="1" r:id="rId3" imgW="507960" imgH="686880" progId="Package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18000" y="3084513"/>
                        <a:ext cx="508000" cy="6873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27" name="Picture 3" descr="C:\Users\Паша-Костя\Desktop\картигнка.jpg"/>
          <p:cNvPicPr>
            <a:picLocks noGrp="1" noChangeAspect="1" noChangeArrowheads="1"/>
          </p:cNvPicPr>
          <p:nvPr>
            <p:ph idx="1"/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339752" y="2708920"/>
            <a:ext cx="5300958" cy="3975719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395536" y="534312"/>
            <a:ext cx="8748464" cy="5755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Концептуальные положения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•  Базовый уровень нельзя представлять в виде «суммы знаний», предназначенных для изучения в школе. Ведь существенно не столько то, что изучалось, сколько то, что реально усвоено школьником. Поэтому его следует описывать в терминах планируемых результатов обучения, доступных проверке и контролю за их достижением.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•  Обязательность базового уровня для всех учащихся в условиях гуманного обучения означает, что совокупность планируемых обязательных результатов обучения должна быть реально выполнима, т.е. посильна и доступна абсолютному большинству школьников.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•  При демократической организации учебного процесса обязательность базового уровня, кроме того, означает, что вся система планируемых обязательных результатов должна быть заранее известна и понятна школьнику (принцип открытости обязательных требований).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•  Базовый уровень должен быть задан по возможности однозначно, в форме, не допускающей разночтений, двусмысленностей и т.д.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•  Будучи основным рабочим механизмом новой технологии обучения, базовый уровень должен обеспечивать ее гибкость и адаптивность, возможности для эволюционного развития. Его не следует жестко фиксировать и тесно увязывать с какой либо одной методической схемой.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•  Мотивация, а не констатация.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•  Предупредить, а не наказать незнание.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•  Признание права ученика на выбор уровня обучения.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•  Прежняя психологическая установка учителя: «ученик обязан выучить все, что дает ему учитель»; новая психологическая установка для учащегося, «возьми столько, сколько можешь, но не меньше обязательного».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•  Ученик должен испытывать учебный успех.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2004832"/>
          </a:xfrm>
        </p:spPr>
        <p:txBody>
          <a:bodyPr>
            <a:normAutofit fontScale="90000"/>
          </a:bodyPr>
          <a:lstStyle/>
          <a:p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Результатом применения данных технологий является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780928"/>
            <a:ext cx="8229600" cy="3543672"/>
          </a:xfrm>
        </p:spPr>
        <p:txBody>
          <a:bodyPr/>
          <a:lstStyle/>
          <a:p>
            <a:r>
              <a:rPr lang="ru-RU" dirty="0" smtClean="0"/>
              <a:t>Разработка системы оценивания </a:t>
            </a:r>
            <a:r>
              <a:rPr lang="ru-RU" dirty="0" smtClean="0"/>
              <a:t>школьников, имеющих подготовительную группу здоровья;</a:t>
            </a:r>
          </a:p>
          <a:p>
            <a:r>
              <a:rPr lang="ru-RU" dirty="0"/>
              <a:t>с</a:t>
            </a:r>
            <a:r>
              <a:rPr lang="ru-RU" dirty="0" smtClean="0"/>
              <a:t>истема </a:t>
            </a:r>
            <a:r>
              <a:rPr lang="ru-RU" dirty="0" smtClean="0"/>
              <a:t>оценивания учащихся, временно освобожденных от физических нагрузок после перенесенных заболеваний.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8788" y="0"/>
            <a:ext cx="8485212" cy="3068959"/>
          </a:xfrm>
        </p:spPr>
        <p:txBody>
          <a:bodyPr>
            <a:normAutofit/>
          </a:bodyPr>
          <a:lstStyle/>
          <a:p>
            <a:r>
              <a:rPr lang="ru-RU" sz="6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«Обучение в сотрудничестве»</a:t>
            </a:r>
            <a:br>
              <a:rPr lang="ru-RU" sz="6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ru-RU" sz="6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              </a:t>
            </a:r>
            <a:r>
              <a:rPr lang="ru-RU" sz="31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Евгения Семеновна </a:t>
            </a:r>
            <a:r>
              <a:rPr lang="ru-RU" sz="31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Полат</a:t>
            </a:r>
            <a:endParaRPr lang="ru-RU" sz="31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 descr="C:\Users\user\Downloads\ка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187128"/>
            <a:ext cx="19050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user\Downloads\i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3068960"/>
            <a:ext cx="1830305" cy="27454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user\Downloads\100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3573016"/>
            <a:ext cx="1905000" cy="2943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с одним вырезанным скругленным углом 3"/>
          <p:cNvSpPr/>
          <p:nvPr/>
        </p:nvSpPr>
        <p:spPr>
          <a:xfrm>
            <a:off x="1012590" y="4376528"/>
            <a:ext cx="2575892" cy="2132855"/>
          </a:xfrm>
          <a:prstGeom prst="snip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метод проблемного обучения</a:t>
            </a:r>
            <a:endParaRPr lang="ru-RU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143420640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4557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620688"/>
            <a:ext cx="8507288" cy="1226400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/>
              <a:t>Главная </a:t>
            </a:r>
            <a:r>
              <a:rPr lang="ru-RU" sz="3600" b="1" dirty="0"/>
              <a:t>идея обучения в сотрудничестве – учиться вместе, а не просто что-то выполнять вместе!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23528" y="1772816"/>
            <a:ext cx="4172272" cy="4582109"/>
          </a:xfrm>
        </p:spPr>
        <p:txBody>
          <a:bodyPr>
            <a:normAutofit fontScale="92500" lnSpcReduction="10000"/>
          </a:bodyPr>
          <a:lstStyle/>
          <a:p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Задачи:</a:t>
            </a:r>
          </a:p>
          <a:p>
            <a:r>
              <a:rPr lang="ru-RU" dirty="0" smtClean="0"/>
              <a:t>организация </a:t>
            </a:r>
            <a:r>
              <a:rPr lang="ru-RU" dirty="0"/>
              <a:t>усвоения учащимися не готовых знаний, а пути их получения (знания как результат научного познания), </a:t>
            </a:r>
            <a:endParaRPr lang="ru-RU" dirty="0"/>
          </a:p>
          <a:p>
            <a:r>
              <a:rPr lang="ru-RU" dirty="0" smtClean="0"/>
              <a:t>формирование </a:t>
            </a:r>
            <a:r>
              <a:rPr lang="ru-RU" dirty="0"/>
              <a:t>познавательной самостоятельности детей</a:t>
            </a:r>
            <a:r>
              <a:rPr lang="ru-RU" dirty="0" smtClean="0"/>
              <a:t>,</a:t>
            </a:r>
          </a:p>
          <a:p>
            <a:r>
              <a:rPr lang="ru-RU" dirty="0" smtClean="0"/>
              <a:t> </a:t>
            </a:r>
            <a:r>
              <a:rPr lang="ru-RU" dirty="0"/>
              <a:t>развития их творческих способностей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Технология обучения в сотрудничестве имеет варианты:</a:t>
            </a:r>
            <a:br>
              <a:rPr lang="ru-RU" dirty="0"/>
            </a:br>
            <a:r>
              <a:rPr lang="ru-RU" b="1" dirty="0"/>
              <a:t> 1</a:t>
            </a:r>
            <a:r>
              <a:rPr lang="ru-RU" dirty="0"/>
              <a:t>.Обучение в команде.</a:t>
            </a:r>
            <a:br>
              <a:rPr lang="ru-RU" dirty="0"/>
            </a:br>
            <a:endParaRPr lang="ru-RU" dirty="0" smtClean="0"/>
          </a:p>
          <a:p>
            <a:r>
              <a:rPr lang="ru-RU" dirty="0" smtClean="0"/>
              <a:t>Организация </a:t>
            </a:r>
            <a:r>
              <a:rPr lang="ru-RU" dirty="0"/>
              <a:t>обучения в сотрудничестве в </a:t>
            </a:r>
            <a:r>
              <a:rPr lang="ru-RU" b="1" dirty="0"/>
              <a:t>малых </a:t>
            </a:r>
            <a:r>
              <a:rPr lang="ru-RU" b="1" dirty="0" smtClean="0"/>
              <a:t>группах</a:t>
            </a:r>
            <a:r>
              <a:rPr lang="ru-RU" dirty="0" smtClean="0"/>
              <a:t>.</a:t>
            </a:r>
          </a:p>
          <a:p>
            <a:r>
              <a:rPr lang="ru-RU" dirty="0" smtClean="0"/>
              <a:t>Разновидностью </a:t>
            </a:r>
            <a:r>
              <a:rPr lang="ru-RU" dirty="0"/>
              <a:t>такой организации групповой деятельности </a:t>
            </a:r>
            <a:r>
              <a:rPr lang="ru-RU" b="1" dirty="0"/>
              <a:t>командно- игровая деятельность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95136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836712"/>
            <a:ext cx="7920880" cy="1008112"/>
          </a:xfrm>
        </p:spPr>
        <p:txBody>
          <a:bodyPr>
            <a:normAutofit fontScale="90000"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b="1" dirty="0" smtClean="0">
                <a:ln/>
                <a:solidFill>
                  <a:schemeClr val="accent3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Иерархия ценностей  подростков </a:t>
            </a:r>
            <a:endParaRPr lang="ru-RU" b="1" dirty="0">
              <a:ln/>
              <a:solidFill>
                <a:schemeClr val="accent3"/>
              </a:soli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</a:effectLst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389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 smtClean="0"/>
              <a:t>Современные образовательные технологии </a:t>
            </a:r>
            <a:br>
              <a:rPr lang="ru-RU" sz="3600" dirty="0" smtClean="0"/>
            </a:b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dirty="0" smtClean="0"/>
              <a:t>Означают системную совокупность и порядок функционирования </a:t>
            </a:r>
            <a:r>
              <a:rPr lang="ru-RU" dirty="0" smtClean="0"/>
              <a:t>всех личностных, инструментальных и методологических средств, используемых для достижения педагогических целей .</a:t>
            </a:r>
            <a:endParaRPr lang="en-US" dirty="0" smtClean="0"/>
          </a:p>
          <a:p>
            <a:pPr>
              <a:buNone/>
            </a:pPr>
            <a:r>
              <a:rPr lang="ru-RU" dirty="0" smtClean="0"/>
              <a:t> </a:t>
            </a:r>
            <a:r>
              <a:rPr lang="ru-RU" sz="1600" dirty="0" smtClean="0"/>
              <a:t>[</a:t>
            </a:r>
            <a:r>
              <a:rPr lang="ru-RU" sz="1600" dirty="0" err="1" smtClean="0"/>
              <a:t>Селевко</a:t>
            </a:r>
            <a:r>
              <a:rPr lang="ru-RU" sz="1600" dirty="0" smtClean="0"/>
              <a:t> Г.К. Современные образовательные технологии: Учебное пособие. – М.: Народное образование, 1998. – C. 14-15]</a:t>
            </a:r>
          </a:p>
          <a:p>
            <a:r>
              <a:rPr lang="ru-RU" dirty="0" smtClean="0"/>
              <a:t>«В нашем понимании педагогическая технология является </a:t>
            </a:r>
            <a:r>
              <a:rPr lang="ru-RU" b="1" dirty="0" smtClean="0"/>
              <a:t>содержательным обобщением</a:t>
            </a:r>
            <a:r>
              <a:rPr lang="ru-RU" dirty="0" smtClean="0"/>
              <a:t> , вбирающим в себя смыслы всех определений различных авторов (источников).</a:t>
            </a:r>
          </a:p>
          <a:p>
            <a:endParaRPr lang="ru-RU" dirty="0" smtClean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08912" cy="2520280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          Понятие «педагогическая технология</a:t>
            </a:r>
            <a:r>
              <a:rPr lang="ru-RU" dirty="0" smtClean="0"/>
              <a:t>» </a:t>
            </a:r>
            <a:r>
              <a:rPr lang="ru-RU" sz="3600" dirty="0" smtClean="0"/>
              <a:t>может быть представлено тремя аспектами: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780928"/>
            <a:ext cx="8219256" cy="3543672"/>
          </a:xfrm>
        </p:spPr>
        <p:txBody>
          <a:bodyPr/>
          <a:lstStyle/>
          <a:p>
            <a:r>
              <a:rPr lang="ru-RU" dirty="0" smtClean="0"/>
              <a:t>- </a:t>
            </a:r>
            <a:r>
              <a:rPr lang="ru-RU" sz="3600" dirty="0" smtClean="0"/>
              <a:t>научным</a:t>
            </a:r>
          </a:p>
          <a:p>
            <a:pPr>
              <a:buNone/>
            </a:pPr>
            <a:endParaRPr lang="ru-RU" b="1" dirty="0" smtClean="0"/>
          </a:p>
          <a:p>
            <a:r>
              <a:rPr lang="ru-RU" b="1" dirty="0" smtClean="0"/>
              <a:t>-</a:t>
            </a:r>
            <a:r>
              <a:rPr lang="ru-RU" sz="3600" dirty="0" err="1" smtClean="0"/>
              <a:t>процессуально-описательным</a:t>
            </a:r>
            <a:endParaRPr lang="ru-RU" sz="3600" dirty="0" smtClean="0"/>
          </a:p>
          <a:p>
            <a:pPr>
              <a:buNone/>
            </a:pPr>
            <a:endParaRPr lang="ru-RU" b="1" dirty="0" smtClean="0"/>
          </a:p>
          <a:p>
            <a:r>
              <a:rPr lang="ru-RU" b="1" dirty="0" smtClean="0"/>
              <a:t>  </a:t>
            </a:r>
            <a:r>
              <a:rPr lang="ru-RU" sz="3600" dirty="0" err="1" smtClean="0"/>
              <a:t>процессуально-действенным</a:t>
            </a:r>
            <a:endParaRPr lang="ru-RU" sz="3600" dirty="0" smtClean="0"/>
          </a:p>
          <a:p>
            <a:endParaRPr lang="ru-RU" dirty="0" smtClean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Паша-Костя\Desktop\img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65045" y="0"/>
            <a:ext cx="9409045" cy="7056784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2492896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r"/>
            <a:r>
              <a:rPr lang="ru-RU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«Технология личностно- ориентированного развивающего обучения»</a:t>
            </a:r>
            <a:br>
              <a:rPr lang="ru-RU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</a:br>
            <a:r>
              <a:rPr lang="ru-RU" sz="27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Ирина Сергеевна </a:t>
            </a:r>
            <a:r>
              <a:rPr lang="ru-RU" sz="27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Якиманская</a:t>
            </a:r>
            <a:endParaRPr lang="ru-RU" sz="27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4" name="Picture 2" descr="C:\Users\Паша-Костя\Downloads\cC0198-0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2276872"/>
            <a:ext cx="1537371" cy="2365186"/>
          </a:xfrm>
          <a:prstGeom prst="rect">
            <a:avLst/>
          </a:prstGeom>
          <a:noFill/>
        </p:spPr>
      </p:pic>
      <p:pic>
        <p:nvPicPr>
          <p:cNvPr id="15362" name="Picture 2" descr="C:\Users\Паша-Костя\Downloads\img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15816" y="2492896"/>
            <a:ext cx="5308489" cy="3985661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9" name="Picture 3" descr="C:\Users\Паша-Костя\Downloads\img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980728"/>
            <a:ext cx="7224803" cy="5418602"/>
          </a:xfrm>
          <a:prstGeom prst="rect">
            <a:avLst/>
          </a:prstGeom>
          <a:noFill/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Реализация личностно-ориентированного обучения:</a:t>
            </a:r>
            <a:endParaRPr lang="ru-RU" b="1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dirty="0" smtClean="0"/>
              <a:t>Проектирование личностно-ориентированной системы обучения предполагает:</a:t>
            </a:r>
          </a:p>
          <a:p>
            <a:pPr lvl="0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признание ученика основным субъектом процесса обучения;</a:t>
            </a:r>
          </a:p>
          <a:p>
            <a:pPr lvl="0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определение цели проектирования — развитие индивидуальных способностей ученика; </a:t>
            </a:r>
          </a:p>
          <a:p>
            <a:pPr lvl="0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определение средств, обеспечивающих реализацию постав­ленной цели посредством выявления и структурирования субъектного опыта ученика, его направленного развития в процессе обучения.</a:t>
            </a:r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smtClean="0"/>
              <a:t>Что нужно для того, чтобы реализовать модель личностно-ориентированного обучения в школе?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Необходимо; во-первых, принять концепцию образовательно­го процесса не как соединение обучения и воспитания, а как развитие индивидуальности, становление способностей, где обу­чение и воспитание органически сливаются.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Во-вторых, выявить характер взаимоотношений основных уча­стников образовательного процесса: управленцев, учителей, уче­ников, родителей. В-третьих, определить критерии эффективности </a:t>
            </a:r>
            <a:r>
              <a:rPr lang="ru-RU" dirty="0" err="1" smtClean="0"/>
              <a:t>инновационности</a:t>
            </a:r>
            <a:r>
              <a:rPr lang="ru-RU" dirty="0" smtClean="0"/>
              <a:t> образовательного процесса [2; 13].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704088"/>
            <a:ext cx="8363272" cy="380503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«Технология уровневой дифференциации»</a:t>
            </a:r>
            <a:br>
              <a:rPr lang="ru-RU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ru-RU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                   </a:t>
            </a:r>
            <a:r>
              <a:rPr lang="ru-RU" sz="3600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Виктор Васильевич Фирсов</a:t>
            </a:r>
            <a:br>
              <a:rPr lang="ru-RU" sz="3600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/>
            </a:r>
            <a:b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endParaRPr lang="ru-R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4098" name="Picture 2" descr="C:\Users\Паша-Костя\Desktop\2415_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3284984"/>
            <a:ext cx="4957142" cy="3255190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196</TotalTime>
  <Words>148</Words>
  <Application>Microsoft Office PowerPoint</Application>
  <PresentationFormat>Экран (4:3)</PresentationFormat>
  <Paragraphs>45</Paragraphs>
  <Slides>14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6" baseType="lpstr">
      <vt:lpstr>Поток</vt:lpstr>
      <vt:lpstr>Объект упаковщика для оболочки</vt:lpstr>
      <vt:lpstr>Педагогические технологии,  применяемые  на  уроке  физической культуры</vt:lpstr>
      <vt:lpstr>Иерархия ценностей  подростков </vt:lpstr>
      <vt:lpstr>Современные образовательные технологии  </vt:lpstr>
      <vt:lpstr>                Понятие «педагогическая технология» может быть представлено тремя аспектами: </vt:lpstr>
      <vt:lpstr>Презентация PowerPoint</vt:lpstr>
      <vt:lpstr>«Технология личностно- ориентированного развивающего обучения» Ирина Сергеевна Якиманская</vt:lpstr>
      <vt:lpstr>Презентация PowerPoint</vt:lpstr>
      <vt:lpstr>Реализация личностно-ориентированного обучения:</vt:lpstr>
      <vt:lpstr>«Технология уровневой дифференциации»                     Виктор Васильевич Фирсов  </vt:lpstr>
      <vt:lpstr>Презентация PowerPoint</vt:lpstr>
      <vt:lpstr>Результатом применения данных технологий является </vt:lpstr>
      <vt:lpstr>«Обучение в сотрудничестве»                Евгения Семеновна Полат</vt:lpstr>
      <vt:lpstr>Презентация PowerPoint</vt:lpstr>
      <vt:lpstr>Главная идея обучения в сотрудничестве – учиться вместе, а не просто что-то выполнять вместе!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Педагогические технологии,  использумые на уроке физической культуры</dc:title>
  <dc:creator>Кот</dc:creator>
  <cp:lastModifiedBy>user</cp:lastModifiedBy>
  <cp:revision>22</cp:revision>
  <dcterms:created xsi:type="dcterms:W3CDTF">2014-01-04T09:42:11Z</dcterms:created>
  <dcterms:modified xsi:type="dcterms:W3CDTF">2014-01-05T22:37:29Z</dcterms:modified>
</cp:coreProperties>
</file>