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3" r:id="rId5"/>
    <p:sldId id="265" r:id="rId6"/>
    <p:sldId id="264" r:id="rId7"/>
    <p:sldId id="268" r:id="rId8"/>
    <p:sldId id="267" r:id="rId9"/>
    <p:sldId id="266" r:id="rId10"/>
    <p:sldId id="262" r:id="rId11"/>
    <p:sldId id="270" r:id="rId12"/>
    <p:sldId id="272" r:id="rId13"/>
    <p:sldId id="273" r:id="rId14"/>
    <p:sldId id="269" r:id="rId15"/>
    <p:sldId id="282" r:id="rId16"/>
    <p:sldId id="276" r:id="rId17"/>
    <p:sldId id="279" r:id="rId18"/>
    <p:sldId id="278" r:id="rId19"/>
    <p:sldId id="284" r:id="rId20"/>
    <p:sldId id="283" r:id="rId21"/>
    <p:sldId id="280" r:id="rId22"/>
    <p:sldId id="261" r:id="rId23"/>
    <p:sldId id="285" r:id="rId24"/>
    <p:sldId id="286" r:id="rId25"/>
    <p:sldId id="287" r:id="rId26"/>
    <p:sldId id="28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5432605B-C062-4109-8B43-9FBD446D3103}">
          <p14:sldIdLst>
            <p14:sldId id="257"/>
            <p14:sldId id="258"/>
            <p14:sldId id="259"/>
            <p14:sldId id="263"/>
            <p14:sldId id="265"/>
            <p14:sldId id="264"/>
            <p14:sldId id="268"/>
            <p14:sldId id="267"/>
            <p14:sldId id="266"/>
            <p14:sldId id="262"/>
            <p14:sldId id="270"/>
            <p14:sldId id="272"/>
            <p14:sldId id="273"/>
            <p14:sldId id="269"/>
            <p14:sldId id="282"/>
            <p14:sldId id="276"/>
            <p14:sldId id="279"/>
            <p14:sldId id="278"/>
            <p14:sldId id="284"/>
            <p14:sldId id="283"/>
            <p14:sldId id="280"/>
          </p14:sldIdLst>
        </p14:section>
        <p14:section name="Раздел без заголовка" id="{BAD610D0-3E5E-499C-9554-82B038129ED2}">
          <p14:sldIdLst>
            <p14:sldId id="261"/>
            <p14:sldId id="285"/>
          </p14:sldIdLst>
        </p14:section>
        <p14:section name="Раздел без заголовка" id="{E918F179-2ED1-48EE-9D90-1C3B4D04ADDA}">
          <p14:sldIdLst>
            <p14:sldId id="28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0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C229E69-8C8F-4AC5-90C3-D1AAFB4C405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C229E69-8C8F-4AC5-90C3-D1AAFB4C405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710C75F-3A2C-47DB-A9EF-51BCE15B192C}" type="datetimeFigureOut">
              <a:rPr lang="ru-RU" smtClean="0"/>
              <a:pPr/>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29E69-8C8F-4AC5-90C3-D1AAFB4C405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10C75F-3A2C-47DB-A9EF-51BCE15B192C}" type="datetimeFigureOut">
              <a:rPr lang="ru-RU" smtClean="0"/>
              <a:pPr/>
              <a:t>23.02.2014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C229E69-8C8F-4AC5-90C3-D1AAFB4C405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lifeglobe.net/entry/19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ifeglobe.net/blogs/details?id=44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g-fotki.yandex.ru/get/6108/137106206.20/0_7b527_f5572980_ori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g-fotki.yandex.ru/get/6109/137106206.20/0_7b4ee_94524593_ori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g-fotki.yandex.ru/get/6304/14124454.2ec/0_a476b_1f8ab24d_ori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ifeglobe.net/blogs/details?id=4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528" y="16317"/>
            <a:ext cx="9569216" cy="1569660"/>
          </a:xfrm>
          <a:prstGeom prst="rect">
            <a:avLst/>
          </a:prstGeom>
          <a:noFill/>
        </p:spPr>
        <p:txBody>
          <a:bodyPr wrap="square" lIns="91440" tIns="45720" rIns="91440" bIns="45720">
            <a:spAutoFit/>
          </a:bodyPr>
          <a:lstStyle/>
          <a:p>
            <a:pPr algn="ct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Глобальные проблемы </a:t>
            </a:r>
            <a:r>
              <a:rPr lang="ru-RU"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человечества.Тихоокеанский</a:t>
            </a: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ru-RU"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мусороворот</a:t>
            </a: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Прямоугольник 4"/>
          <p:cNvSpPr/>
          <p:nvPr/>
        </p:nvSpPr>
        <p:spPr>
          <a:xfrm>
            <a:off x="2771801" y="4429132"/>
            <a:ext cx="5586414" cy="193899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2400" b="1" cap="none" spc="0" dirty="0" smtClean="0">
              <a:ln w="50800"/>
              <a:solidFill>
                <a:schemeClr val="bg1">
                  <a:shade val="50000"/>
                </a:schemeClr>
              </a:solidFill>
              <a:effectLst/>
            </a:endParaRPr>
          </a:p>
          <a:p>
            <a:pPr algn="ctr"/>
            <a:r>
              <a:rPr lang="ru-RU" sz="2400" b="1" dirty="0" smtClean="0">
                <a:ln w="50800"/>
                <a:solidFill>
                  <a:schemeClr val="bg1">
                    <a:shade val="50000"/>
                  </a:schemeClr>
                </a:solidFill>
              </a:rPr>
              <a:t>Учитель географии</a:t>
            </a:r>
          </a:p>
          <a:p>
            <a:pPr algn="ctr"/>
            <a:r>
              <a:rPr lang="ru-RU" sz="2400" b="1" dirty="0" smtClean="0">
                <a:ln w="50800"/>
                <a:solidFill>
                  <a:schemeClr val="bg1">
                    <a:shade val="50000"/>
                  </a:schemeClr>
                </a:solidFill>
              </a:rPr>
              <a:t>МКОУ СОШ№</a:t>
            </a:r>
            <a:r>
              <a:rPr lang="ru-RU" sz="2400" b="1" dirty="0" smtClean="0">
                <a:ln w="50800"/>
                <a:solidFill>
                  <a:schemeClr val="bg1">
                    <a:shade val="50000"/>
                  </a:schemeClr>
                </a:solidFill>
              </a:rPr>
              <a:t>4 с. Киевка, </a:t>
            </a:r>
            <a:r>
              <a:rPr lang="ru-RU" sz="2400" b="1" smtClean="0">
                <a:ln w="50800"/>
                <a:solidFill>
                  <a:schemeClr val="bg1">
                    <a:shade val="50000"/>
                  </a:schemeClr>
                </a:solidFill>
              </a:rPr>
              <a:t>учитель географии</a:t>
            </a:r>
            <a:endParaRPr lang="ru-RU" sz="2400" b="1" dirty="0" smtClean="0">
              <a:ln w="50800"/>
              <a:solidFill>
                <a:schemeClr val="bg1">
                  <a:shade val="50000"/>
                </a:schemeClr>
              </a:solidFill>
            </a:endParaRPr>
          </a:p>
          <a:p>
            <a:pPr algn="ctr"/>
            <a:r>
              <a:rPr lang="ru-RU" sz="2400" b="1" cap="none" spc="0" dirty="0" err="1" smtClean="0">
                <a:ln w="50800"/>
                <a:solidFill>
                  <a:schemeClr val="bg1">
                    <a:shade val="50000"/>
                  </a:schemeClr>
                </a:solidFill>
                <a:effectLst/>
              </a:rPr>
              <a:t>Гутор</a:t>
            </a:r>
            <a:r>
              <a:rPr lang="ru-RU" sz="2400" b="1" cap="none" spc="0" dirty="0" smtClean="0">
                <a:ln w="50800"/>
                <a:solidFill>
                  <a:schemeClr val="bg1">
                    <a:shade val="50000"/>
                  </a:schemeClr>
                </a:solidFill>
                <a:effectLst/>
              </a:rPr>
              <a:t>. Г Н.</a:t>
            </a:r>
            <a:endParaRPr lang="ru-RU" sz="2400" b="1" cap="none" spc="0" dirty="0">
              <a:ln w="50800"/>
              <a:solidFill>
                <a:schemeClr val="bg1">
                  <a:shade val="50000"/>
                </a:schemeClr>
              </a:solidFill>
              <a:effectLst/>
            </a:endParaRPr>
          </a:p>
        </p:txBody>
      </p:sp>
      <p:pic>
        <p:nvPicPr>
          <p:cNvPr id="6" name="Рисунок 5" descr="http://img-fotki.yandex.ru/get/6301/14124454.2ec/0_a4766_a20a6fdb_orig.jpg"/>
          <p:cNvPicPr/>
          <p:nvPr/>
        </p:nvPicPr>
        <p:blipFill>
          <a:blip r:embed="rId2" cstate="print"/>
          <a:srcRect/>
          <a:stretch>
            <a:fillRect/>
          </a:stretch>
        </p:blipFill>
        <p:spPr bwMode="auto">
          <a:xfrm>
            <a:off x="1500166" y="1628800"/>
            <a:ext cx="6929486" cy="3614911"/>
          </a:xfrm>
          <a:prstGeom prst="rect">
            <a:avLst/>
          </a:prstGeom>
          <a:noFill/>
          <a:ln w="9525">
            <a:noFill/>
            <a:miter lim="800000"/>
            <a:headEnd/>
            <a:tailEnd/>
          </a:ln>
        </p:spPr>
      </p:pic>
    </p:spTree>
    <p:extLst>
      <p:ext uri="{BB962C8B-B14F-4D97-AF65-F5344CB8AC3E}">
        <p14:creationId xmlns="" xmlns:p14="http://schemas.microsoft.com/office/powerpoint/2010/main" val="348665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альдивы мусорный остров"/>
          <p:cNvPicPr/>
          <p:nvPr/>
        </p:nvPicPr>
        <p:blipFill>
          <a:blip r:embed="rId2" cstate="print"/>
          <a:srcRect/>
          <a:stretch>
            <a:fillRect/>
          </a:stretch>
        </p:blipFill>
        <p:spPr bwMode="auto">
          <a:xfrm>
            <a:off x="233772" y="1412776"/>
            <a:ext cx="8496944" cy="5130541"/>
          </a:xfrm>
          <a:prstGeom prst="rect">
            <a:avLst/>
          </a:prstGeom>
          <a:noFill/>
          <a:ln w="9525">
            <a:noFill/>
            <a:miter lim="800000"/>
            <a:headEnd/>
            <a:tailEnd/>
          </a:ln>
        </p:spPr>
      </p:pic>
      <p:sp>
        <p:nvSpPr>
          <p:cNvPr id="5" name="Прямоугольник 4"/>
          <p:cNvSpPr/>
          <p:nvPr/>
        </p:nvSpPr>
        <p:spPr>
          <a:xfrm>
            <a:off x="0" y="188640"/>
            <a:ext cx="8964488" cy="923330"/>
          </a:xfrm>
          <a:prstGeom prst="rect">
            <a:avLst/>
          </a:prstGeom>
        </p:spPr>
        <p:txBody>
          <a:bodyPr wrap="square">
            <a:spAutoFit/>
          </a:bodyPr>
          <a:lstStyle/>
          <a:p>
            <a:pPr algn="ctr"/>
            <a:r>
              <a:rPr lang="ru-RU" dirty="0" smtClean="0">
                <a:solidFill>
                  <a:schemeClr val="bg1"/>
                </a:solidFill>
              </a:rPr>
              <a:t>Основными поставщиками отходов, складируемых здесь, являются роскошные отели. В кучах мусора копаются местные жители, пытающиеся найти что-то съедобное или годное для продажи. </a:t>
            </a:r>
            <a:endParaRPr lang="ru-RU" dirty="0">
              <a:solidFill>
                <a:schemeClr val="bg1"/>
              </a:solidFill>
            </a:endParaRPr>
          </a:p>
        </p:txBody>
      </p:sp>
    </p:spTree>
    <p:extLst>
      <p:ext uri="{BB962C8B-B14F-4D97-AF65-F5344CB8AC3E}">
        <p14:creationId xmlns="" xmlns:p14="http://schemas.microsoft.com/office/powerpoint/2010/main" val="347473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сорный остров"/>
          <p:cNvPicPr/>
          <p:nvPr/>
        </p:nvPicPr>
        <p:blipFill>
          <a:blip r:embed="rId2" cstate="print"/>
          <a:srcRect/>
          <a:stretch>
            <a:fillRect/>
          </a:stretch>
        </p:blipFill>
        <p:spPr bwMode="auto">
          <a:xfrm>
            <a:off x="251520" y="1196753"/>
            <a:ext cx="8191903" cy="5494248"/>
          </a:xfrm>
          <a:prstGeom prst="rect">
            <a:avLst/>
          </a:prstGeom>
          <a:noFill/>
          <a:ln w="9525">
            <a:noFill/>
            <a:miter lim="800000"/>
            <a:headEnd/>
            <a:tailEnd/>
          </a:ln>
        </p:spPr>
      </p:pic>
      <p:sp>
        <p:nvSpPr>
          <p:cNvPr id="5" name="Прямоугольник 4"/>
          <p:cNvSpPr/>
          <p:nvPr/>
        </p:nvSpPr>
        <p:spPr>
          <a:xfrm>
            <a:off x="0" y="116632"/>
            <a:ext cx="9036496" cy="923330"/>
          </a:xfrm>
          <a:prstGeom prst="rect">
            <a:avLst/>
          </a:prstGeom>
        </p:spPr>
        <p:txBody>
          <a:bodyPr wrap="square">
            <a:spAutoFit/>
          </a:bodyPr>
          <a:lstStyle/>
          <a:p>
            <a:pPr algn="ctr"/>
            <a:r>
              <a:rPr lang="ru-RU" dirty="0" smtClean="0">
                <a:solidFill>
                  <a:schemeClr val="bg1"/>
                </a:solidFill>
              </a:rPr>
              <a:t>А над островом часто стоит облако грязного смога. Сейчас правительство пытается предпринять меры по вывозу и утилизации лишнего мусора. Что это будет? </a:t>
            </a:r>
            <a:endParaRPr lang="ru-RU" dirty="0">
              <a:solidFill>
                <a:schemeClr val="bg1"/>
              </a:solidFill>
            </a:endParaRPr>
          </a:p>
        </p:txBody>
      </p:sp>
    </p:spTree>
    <p:extLst>
      <p:ext uri="{BB962C8B-B14F-4D97-AF65-F5344CB8AC3E}">
        <p14:creationId xmlns="" xmlns:p14="http://schemas.microsoft.com/office/powerpoint/2010/main" val="372501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сорный остров мальдивы">
            <a:hlinkClick r:id="rId2" tgtFrame="&quot;_blank&quot;"/>
          </p:cNvPr>
          <p:cNvPicPr/>
          <p:nvPr/>
        </p:nvPicPr>
        <p:blipFill>
          <a:blip r:embed="rId3" cstate="print"/>
          <a:srcRect/>
          <a:stretch>
            <a:fillRect/>
          </a:stretch>
        </p:blipFill>
        <p:spPr bwMode="auto">
          <a:xfrm>
            <a:off x="323528" y="1268760"/>
            <a:ext cx="8496944" cy="5438566"/>
          </a:xfrm>
          <a:prstGeom prst="rect">
            <a:avLst/>
          </a:prstGeom>
          <a:noFill/>
          <a:ln w="9525">
            <a:noFill/>
            <a:miter lim="800000"/>
            <a:headEnd/>
            <a:tailEnd/>
          </a:ln>
        </p:spPr>
      </p:pic>
      <p:sp>
        <p:nvSpPr>
          <p:cNvPr id="5" name="Прямоугольник 4"/>
          <p:cNvSpPr/>
          <p:nvPr/>
        </p:nvSpPr>
        <p:spPr>
          <a:xfrm>
            <a:off x="107504" y="0"/>
            <a:ext cx="8928992" cy="1200329"/>
          </a:xfrm>
          <a:prstGeom prst="rect">
            <a:avLst/>
          </a:prstGeom>
        </p:spPr>
        <p:txBody>
          <a:bodyPr wrap="square">
            <a:spAutoFit/>
          </a:bodyPr>
          <a:lstStyle/>
          <a:p>
            <a:pPr algn="ctr"/>
            <a:r>
              <a:rPr lang="ru-RU" dirty="0" smtClean="0">
                <a:solidFill>
                  <a:schemeClr val="bg1"/>
                </a:solidFill>
              </a:rPr>
              <a:t>Вообще правила требуют доставки мусора в отсортированном виде для дальнейшей переработки, но отели сгружают его просто в общую кучу, а недобросовестные лодочники, которым лень ждать несколько часов в очереди на сброс мусора, просто выкидывают его в воду. </a:t>
            </a:r>
            <a:endParaRPr lang="ru-RU" dirty="0">
              <a:solidFill>
                <a:schemeClr val="bg1"/>
              </a:solidFill>
            </a:endParaRPr>
          </a:p>
        </p:txBody>
      </p:sp>
    </p:spTree>
    <p:extLst>
      <p:ext uri="{BB962C8B-B14F-4D97-AF65-F5344CB8AC3E}">
        <p14:creationId xmlns="" xmlns:p14="http://schemas.microsoft.com/office/powerpoint/2010/main" val="2523213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3"/>
            <a:ext cx="8964488" cy="1200329"/>
          </a:xfrm>
          <a:prstGeom prst="rect">
            <a:avLst/>
          </a:prstGeom>
        </p:spPr>
        <p:txBody>
          <a:bodyPr wrap="square">
            <a:spAutoFit/>
          </a:bodyPr>
          <a:lstStyle/>
          <a:p>
            <a:pPr algn="ctr"/>
            <a:r>
              <a:rPr lang="ru-RU" dirty="0" smtClean="0">
                <a:solidFill>
                  <a:schemeClr val="bg1"/>
                </a:solidFill>
              </a:rPr>
              <a:t>О </a:t>
            </a:r>
            <a:r>
              <a:rPr lang="ru-RU" dirty="0">
                <a:solidFill>
                  <a:schemeClr val="bg1"/>
                </a:solidFill>
              </a:rPr>
              <a:t>мусорном острове говорят уже более полувека, но практически никаких действий не принимается. Тем временем наносится невосполнимый урон окружающей среде, вымирают целые виды животных. Велика вероятность того, что наступит момент, когда уже ничего нельзя будет исправить</a:t>
            </a:r>
            <a:r>
              <a:rPr lang="ru-RU" dirty="0" smtClean="0">
                <a:solidFill>
                  <a:schemeClr val="bg1"/>
                </a:solidFill>
              </a:rPr>
              <a:t>.</a:t>
            </a:r>
            <a:endParaRPr lang="ru-RU" dirty="0">
              <a:solidFill>
                <a:schemeClr val="bg1"/>
              </a:solidFill>
            </a:endParaRPr>
          </a:p>
        </p:txBody>
      </p:sp>
      <p:pic>
        <p:nvPicPr>
          <p:cNvPr id="6" name="Рисунок 5" descr="мусорный остров"/>
          <p:cNvPicPr/>
          <p:nvPr/>
        </p:nvPicPr>
        <p:blipFill>
          <a:blip r:embed="rId2" cstate="print"/>
          <a:srcRect/>
          <a:stretch>
            <a:fillRect/>
          </a:stretch>
        </p:blipFill>
        <p:spPr bwMode="auto">
          <a:xfrm>
            <a:off x="179512" y="1628801"/>
            <a:ext cx="8784976" cy="5146300"/>
          </a:xfrm>
          <a:prstGeom prst="rect">
            <a:avLst/>
          </a:prstGeom>
          <a:noFill/>
          <a:ln w="9525">
            <a:noFill/>
            <a:miter lim="800000"/>
            <a:headEnd/>
            <a:tailEnd/>
          </a:ln>
        </p:spPr>
      </p:pic>
    </p:spTree>
    <p:extLst>
      <p:ext uri="{BB962C8B-B14F-4D97-AF65-F5344CB8AC3E}">
        <p14:creationId xmlns="" xmlns:p14="http://schemas.microsoft.com/office/powerpoint/2010/main" val="2106795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стров в тихом океане"/>
          <p:cNvPicPr/>
          <p:nvPr/>
        </p:nvPicPr>
        <p:blipFill>
          <a:blip r:embed="rId2" cstate="print"/>
          <a:srcRect/>
          <a:stretch>
            <a:fillRect/>
          </a:stretch>
        </p:blipFill>
        <p:spPr bwMode="auto">
          <a:xfrm>
            <a:off x="683568" y="1754326"/>
            <a:ext cx="8136904" cy="4843026"/>
          </a:xfrm>
          <a:prstGeom prst="rect">
            <a:avLst/>
          </a:prstGeom>
          <a:noFill/>
          <a:ln w="9525">
            <a:noFill/>
            <a:miter lim="800000"/>
            <a:headEnd/>
            <a:tailEnd/>
          </a:ln>
        </p:spPr>
      </p:pic>
      <p:sp>
        <p:nvSpPr>
          <p:cNvPr id="5" name="Прямоугольник 4"/>
          <p:cNvSpPr/>
          <p:nvPr/>
        </p:nvSpPr>
        <p:spPr>
          <a:xfrm>
            <a:off x="0" y="0"/>
            <a:ext cx="9144000" cy="1754326"/>
          </a:xfrm>
          <a:prstGeom prst="rect">
            <a:avLst/>
          </a:prstGeom>
        </p:spPr>
        <p:txBody>
          <a:bodyPr wrap="square">
            <a:spAutoFit/>
          </a:bodyPr>
          <a:lstStyle/>
          <a:p>
            <a:pPr algn="just"/>
            <a:r>
              <a:rPr lang="ru-RU" dirty="0">
                <a:solidFill>
                  <a:schemeClr val="bg1"/>
                </a:solidFill>
              </a:rPr>
              <a:t>"Мусорный Остров" быстро растет примерно с 1950-х годов за счет особенностей Северо-Тихоокеанской системы </a:t>
            </a:r>
            <a:r>
              <a:rPr lang="ru-RU" dirty="0" smtClean="0">
                <a:solidFill>
                  <a:schemeClr val="bg1"/>
                </a:solidFill>
              </a:rPr>
              <a:t>течений. По </a:t>
            </a:r>
            <a:r>
              <a:rPr lang="ru-RU" dirty="0">
                <a:solidFill>
                  <a:schemeClr val="bg1"/>
                </a:solidFill>
              </a:rPr>
              <a:t>оценкам ученых, в настоящее время масса мусорного острова составляет более трех с половиной миллионов тонн, а площадь — более миллиона квадратных километров. </a:t>
            </a:r>
            <a:r>
              <a:rPr lang="ru-RU" dirty="0" smtClean="0">
                <a:solidFill>
                  <a:schemeClr val="bg1"/>
                </a:solidFill>
              </a:rPr>
              <a:t>По-русски </a:t>
            </a:r>
            <a:r>
              <a:rPr lang="ru-RU" dirty="0">
                <a:solidFill>
                  <a:schemeClr val="bg1"/>
                </a:solidFill>
              </a:rPr>
              <a:t>его иногда называют </a:t>
            </a:r>
            <a:r>
              <a:rPr lang="ru-RU" dirty="0" smtClean="0">
                <a:solidFill>
                  <a:schemeClr val="bg1"/>
                </a:solidFill>
              </a:rPr>
              <a:t> </a:t>
            </a:r>
            <a:r>
              <a:rPr lang="ru-RU" dirty="0">
                <a:solidFill>
                  <a:schemeClr val="bg1"/>
                </a:solidFill>
              </a:rPr>
              <a:t>"мусорным айсбергом". В 2001 году масса пластика превышала массу зоопланктона в зоне острова в шесть раз.</a:t>
            </a:r>
          </a:p>
        </p:txBody>
      </p:sp>
    </p:spTree>
    <p:extLst>
      <p:ext uri="{BB962C8B-B14F-4D97-AF65-F5344CB8AC3E}">
        <p14:creationId xmlns="" xmlns:p14="http://schemas.microsoft.com/office/powerpoint/2010/main" val="2460966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083" y="404664"/>
            <a:ext cx="8496944" cy="2031325"/>
          </a:xfrm>
          <a:prstGeom prst="rect">
            <a:avLst/>
          </a:prstGeom>
        </p:spPr>
        <p:txBody>
          <a:bodyPr wrap="square">
            <a:spAutoFit/>
          </a:bodyPr>
          <a:lstStyle/>
          <a:p>
            <a:pPr algn="just"/>
            <a:r>
              <a:rPr lang="ru-RU" dirty="0">
                <a:solidFill>
                  <a:schemeClr val="bg1"/>
                </a:solidFill>
              </a:rPr>
              <a:t>Здесь расположен мощный Северо-Тихоокеанский субтропический водоворот, образованный в точке встречи течения Куросио, северных пассатных течений и межпассатных </a:t>
            </a:r>
            <a:r>
              <a:rPr lang="ru-RU" dirty="0" err="1">
                <a:solidFill>
                  <a:schemeClr val="bg1"/>
                </a:solidFill>
              </a:rPr>
              <a:t>противотечений</a:t>
            </a:r>
            <a:r>
              <a:rPr lang="ru-RU" dirty="0">
                <a:solidFill>
                  <a:schemeClr val="bg1"/>
                </a:solidFill>
              </a:rPr>
              <a:t>. </a:t>
            </a:r>
            <a:r>
              <a:rPr lang="ru-RU" dirty="0" smtClean="0">
                <a:solidFill>
                  <a:schemeClr val="bg1"/>
                </a:solidFill>
              </a:rPr>
              <a:t>Это </a:t>
            </a:r>
            <a:r>
              <a:rPr lang="ru-RU" dirty="0">
                <a:solidFill>
                  <a:schemeClr val="bg1"/>
                </a:solidFill>
              </a:rPr>
              <a:t>настоящее мертвое море. Из-за обилия гниющей массы вода в этом районе насыщена сероводородом, поэтому Северо-Тихоокеанский водоворот крайне беден жизнью — здесь нет ни крупных промысловых рыб, ни млекопитающих, ни птиц. </a:t>
            </a:r>
          </a:p>
        </p:txBody>
      </p:sp>
      <p:pic>
        <p:nvPicPr>
          <p:cNvPr id="3" name="Рисунок 2" descr="rntk56"/>
          <p:cNvPicPr/>
          <p:nvPr/>
        </p:nvPicPr>
        <p:blipFill>
          <a:blip r:embed="rId2" cstate="print"/>
          <a:srcRect/>
          <a:stretch>
            <a:fillRect/>
          </a:stretch>
        </p:blipFill>
        <p:spPr bwMode="auto">
          <a:xfrm>
            <a:off x="4503555" y="2780928"/>
            <a:ext cx="3812862" cy="3211264"/>
          </a:xfrm>
          <a:prstGeom prst="rect">
            <a:avLst/>
          </a:prstGeom>
          <a:noFill/>
          <a:ln w="9525">
            <a:noFill/>
            <a:miter lim="800000"/>
            <a:headEnd/>
            <a:tailEnd/>
          </a:ln>
        </p:spPr>
      </p:pic>
      <p:pic>
        <p:nvPicPr>
          <p:cNvPr id="5" name="Рисунок 4" descr="Kure-Atoll_Albatross"/>
          <p:cNvPicPr/>
          <p:nvPr/>
        </p:nvPicPr>
        <p:blipFill>
          <a:blip r:embed="rId3" cstate="print"/>
          <a:srcRect/>
          <a:stretch>
            <a:fillRect/>
          </a:stretch>
        </p:blipFill>
        <p:spPr bwMode="auto">
          <a:xfrm>
            <a:off x="735404" y="2780928"/>
            <a:ext cx="3404548" cy="3489081"/>
          </a:xfrm>
          <a:prstGeom prst="rect">
            <a:avLst/>
          </a:prstGeom>
          <a:noFill/>
          <a:ln w="9525">
            <a:noFill/>
            <a:miter lim="800000"/>
            <a:headEnd/>
            <a:tailEnd/>
          </a:ln>
        </p:spPr>
      </p:pic>
    </p:spTree>
    <p:extLst>
      <p:ext uri="{BB962C8B-B14F-4D97-AF65-F5344CB8AC3E}">
        <p14:creationId xmlns="" xmlns:p14="http://schemas.microsoft.com/office/powerpoint/2010/main" val="333207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colife"/>
          <p:cNvPicPr/>
          <p:nvPr/>
        </p:nvPicPr>
        <p:blipFill>
          <a:blip r:embed="rId2" cstate="print"/>
          <a:srcRect/>
          <a:stretch>
            <a:fillRect/>
          </a:stretch>
        </p:blipFill>
        <p:spPr bwMode="auto">
          <a:xfrm>
            <a:off x="3563887" y="1937551"/>
            <a:ext cx="5307895" cy="4304099"/>
          </a:xfrm>
          <a:prstGeom prst="rect">
            <a:avLst/>
          </a:prstGeom>
          <a:noFill/>
          <a:ln w="9525">
            <a:noFill/>
            <a:miter lim="800000"/>
            <a:headEnd/>
            <a:tailEnd/>
          </a:ln>
        </p:spPr>
      </p:pic>
      <p:sp>
        <p:nvSpPr>
          <p:cNvPr id="5" name="Прямоугольник 4"/>
          <p:cNvSpPr/>
          <p:nvPr/>
        </p:nvSpPr>
        <p:spPr>
          <a:xfrm>
            <a:off x="-74032" y="0"/>
            <a:ext cx="9252520" cy="1477328"/>
          </a:xfrm>
          <a:prstGeom prst="rect">
            <a:avLst/>
          </a:prstGeom>
        </p:spPr>
        <p:txBody>
          <a:bodyPr wrap="square">
            <a:spAutoFit/>
          </a:bodyPr>
          <a:lstStyle/>
          <a:p>
            <a:pPr algn="ctr"/>
            <a:r>
              <a:rPr lang="ru-RU" dirty="0" smtClean="0">
                <a:solidFill>
                  <a:schemeClr val="bg1"/>
                </a:solidFill>
              </a:rPr>
              <a:t>  Американский </a:t>
            </a:r>
            <a:r>
              <a:rPr lang="ru-RU" dirty="0">
                <a:solidFill>
                  <a:schemeClr val="bg1"/>
                </a:solidFill>
              </a:rPr>
              <a:t>океанолог Чарлз </a:t>
            </a:r>
            <a:r>
              <a:rPr lang="ru-RU" dirty="0" err="1">
                <a:solidFill>
                  <a:schemeClr val="bg1"/>
                </a:solidFill>
              </a:rPr>
              <a:t>Мур</a:t>
            </a:r>
            <a:r>
              <a:rPr lang="ru-RU" dirty="0">
                <a:solidFill>
                  <a:schemeClr val="bg1"/>
                </a:solidFill>
              </a:rPr>
              <a:t> – первооткрыватель этого "великого тихоокеанского мусорного пятна", оно же "круговорот-помойка", полагает, что в этом регионе кружат около 100 млн тонн плавучего хлама. </a:t>
            </a:r>
          </a:p>
          <a:p>
            <a:pPr algn="ctr"/>
            <a:endParaRPr lang="ru-RU" dirty="0" smtClean="0">
              <a:solidFill>
                <a:schemeClr val="bg1"/>
              </a:solidFill>
            </a:endParaRPr>
          </a:p>
          <a:p>
            <a:endParaRPr lang="ru-RU" dirty="0">
              <a:solidFill>
                <a:schemeClr val="bg1"/>
              </a:solidFill>
            </a:endParaRPr>
          </a:p>
        </p:txBody>
      </p:sp>
      <p:sp>
        <p:nvSpPr>
          <p:cNvPr id="6" name="Прямоугольник 5"/>
          <p:cNvSpPr/>
          <p:nvPr/>
        </p:nvSpPr>
        <p:spPr>
          <a:xfrm>
            <a:off x="0" y="2015805"/>
            <a:ext cx="3312368" cy="4524315"/>
          </a:xfrm>
          <a:prstGeom prst="rect">
            <a:avLst/>
          </a:prstGeom>
        </p:spPr>
        <p:txBody>
          <a:bodyPr wrap="square">
            <a:spAutoFit/>
          </a:bodyPr>
          <a:lstStyle/>
          <a:p>
            <a:pPr algn="just"/>
            <a:r>
              <a:rPr lang="ru-RU" dirty="0">
                <a:solidFill>
                  <a:schemeClr val="bg1"/>
                </a:solidFill>
              </a:rPr>
              <a:t>Оно просто бескрайнее – по площади, пожалуй, вдвое превышает континентальную часть США". История открытия мусорного пятна Муром довольно интересна: </a:t>
            </a:r>
            <a:r>
              <a:rPr lang="ru-RU" dirty="0" smtClean="0">
                <a:solidFill>
                  <a:schemeClr val="bg1"/>
                </a:solidFill>
              </a:rPr>
              <a:t>Чарльз </a:t>
            </a:r>
            <a:r>
              <a:rPr lang="ru-RU" dirty="0">
                <a:solidFill>
                  <a:schemeClr val="bg1"/>
                </a:solidFill>
              </a:rPr>
              <a:t>решил опробовать в </a:t>
            </a:r>
            <a:r>
              <a:rPr lang="ru-RU" dirty="0" smtClean="0">
                <a:solidFill>
                  <a:schemeClr val="bg1"/>
                </a:solidFill>
              </a:rPr>
              <a:t>океан и опробовать </a:t>
            </a:r>
            <a:r>
              <a:rPr lang="ru-RU" dirty="0">
                <a:solidFill>
                  <a:schemeClr val="bg1"/>
                </a:solidFill>
              </a:rPr>
              <a:t>свою новую яхту. </a:t>
            </a:r>
            <a:r>
              <a:rPr lang="ru-RU" dirty="0" smtClean="0">
                <a:solidFill>
                  <a:schemeClr val="bg1"/>
                </a:solidFill>
              </a:rPr>
              <a:t>В </a:t>
            </a:r>
            <a:r>
              <a:rPr lang="ru-RU" dirty="0">
                <a:solidFill>
                  <a:schemeClr val="bg1"/>
                </a:solidFill>
              </a:rPr>
              <a:t>течение недели всякий раз, когда </a:t>
            </a:r>
            <a:r>
              <a:rPr lang="ru-RU" dirty="0" smtClean="0">
                <a:solidFill>
                  <a:schemeClr val="bg1"/>
                </a:solidFill>
              </a:rPr>
              <a:t>он </a:t>
            </a:r>
            <a:r>
              <a:rPr lang="ru-RU" dirty="0">
                <a:solidFill>
                  <a:schemeClr val="bg1"/>
                </a:solidFill>
              </a:rPr>
              <a:t>выходил на палубу, мимо плыл какой-то пластиковый </a:t>
            </a:r>
            <a:r>
              <a:rPr lang="ru-RU" dirty="0" smtClean="0">
                <a:solidFill>
                  <a:schemeClr val="bg1"/>
                </a:solidFill>
              </a:rPr>
              <a:t>хлам.</a:t>
            </a:r>
            <a:r>
              <a:rPr lang="ru-RU" dirty="0">
                <a:solidFill>
                  <a:schemeClr val="bg1"/>
                </a:solidFill>
              </a:rPr>
              <a:t> Чарльз понял, что заплыл на помойку.</a:t>
            </a:r>
          </a:p>
          <a:p>
            <a:endParaRPr lang="ru-RU" dirty="0">
              <a:solidFill>
                <a:schemeClr val="bg1"/>
              </a:solidFill>
            </a:endParaRPr>
          </a:p>
        </p:txBody>
      </p:sp>
    </p:spTree>
    <p:extLst>
      <p:ext uri="{BB962C8B-B14F-4D97-AF65-F5344CB8AC3E}">
        <p14:creationId xmlns="" xmlns:p14="http://schemas.microsoft.com/office/powerpoint/2010/main" val="2243517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ro1"/>
          <p:cNvPicPr/>
          <p:nvPr/>
        </p:nvPicPr>
        <p:blipFill>
          <a:blip r:embed="rId2" cstate="print"/>
          <a:srcRect/>
          <a:stretch>
            <a:fillRect/>
          </a:stretch>
        </p:blipFill>
        <p:spPr bwMode="auto">
          <a:xfrm>
            <a:off x="83662" y="32792"/>
            <a:ext cx="4454535" cy="2964160"/>
          </a:xfrm>
          <a:prstGeom prst="rect">
            <a:avLst/>
          </a:prstGeom>
          <a:noFill/>
          <a:ln w="9525">
            <a:noFill/>
            <a:miter lim="800000"/>
            <a:headEnd/>
            <a:tailEnd/>
          </a:ln>
        </p:spPr>
      </p:pic>
      <p:sp>
        <p:nvSpPr>
          <p:cNvPr id="4" name="Прямоугольник 3"/>
          <p:cNvSpPr/>
          <p:nvPr/>
        </p:nvSpPr>
        <p:spPr>
          <a:xfrm>
            <a:off x="83662" y="3212976"/>
            <a:ext cx="8909070" cy="2585323"/>
          </a:xfrm>
          <a:prstGeom prst="rect">
            <a:avLst/>
          </a:prstGeom>
        </p:spPr>
        <p:txBody>
          <a:bodyPr wrap="square">
            <a:spAutoFit/>
          </a:bodyPr>
          <a:lstStyle/>
          <a:p>
            <a:pPr algn="just"/>
            <a:r>
              <a:rPr lang="ru-RU" dirty="0">
                <a:solidFill>
                  <a:schemeClr val="bg1"/>
                </a:solidFill>
              </a:rPr>
              <a:t>Я</a:t>
            </a:r>
            <a:r>
              <a:rPr lang="ru-RU" dirty="0" smtClean="0">
                <a:solidFill>
                  <a:schemeClr val="bg1"/>
                </a:solidFill>
              </a:rPr>
              <a:t>нварские </a:t>
            </a:r>
            <a:r>
              <a:rPr lang="ru-RU" dirty="0">
                <a:solidFill>
                  <a:schemeClr val="bg1"/>
                </a:solidFill>
              </a:rPr>
              <a:t>штормы выбросили на пляжи островов </a:t>
            </a:r>
            <a:r>
              <a:rPr lang="ru-RU" dirty="0" err="1">
                <a:solidFill>
                  <a:schemeClr val="bg1"/>
                </a:solidFill>
              </a:rPr>
              <a:t>Кауаи</a:t>
            </a:r>
            <a:r>
              <a:rPr lang="ru-RU" dirty="0">
                <a:solidFill>
                  <a:schemeClr val="bg1"/>
                </a:solidFill>
              </a:rPr>
              <a:t> и </a:t>
            </a:r>
            <a:r>
              <a:rPr lang="ru-RU" dirty="0" err="1">
                <a:solidFill>
                  <a:schemeClr val="bg1"/>
                </a:solidFill>
              </a:rPr>
              <a:t>Ниихау</a:t>
            </a:r>
            <a:r>
              <a:rPr lang="ru-RU" dirty="0">
                <a:solidFill>
                  <a:schemeClr val="bg1"/>
                </a:solidFill>
              </a:rPr>
              <a:t> более 70 тонн пластикового мусора. Говорят, сын известного французского океанографа Жака Кусто, отправившийся снимать на Гавайи новый фильм, чуть было не получил сердечный приступ при виде этих гор мусора. Впрочем, пластик испортил не только жизнь отдыхающих, но и привел к гибели некоторых птиц и морских черепах</a:t>
            </a:r>
            <a:r>
              <a:rPr lang="ru-RU" dirty="0" smtClean="0">
                <a:solidFill>
                  <a:schemeClr val="bg1"/>
                </a:solidFill>
              </a:rPr>
              <a:t>. </a:t>
            </a:r>
            <a:r>
              <a:rPr lang="ru-RU" dirty="0">
                <a:solidFill>
                  <a:schemeClr val="bg1"/>
                </a:solidFill>
              </a:rPr>
              <a:t>Е</a:t>
            </a:r>
            <a:r>
              <a:rPr lang="ru-RU" dirty="0" smtClean="0">
                <a:solidFill>
                  <a:schemeClr val="bg1"/>
                </a:solidFill>
              </a:rPr>
              <a:t>сли </a:t>
            </a:r>
            <a:r>
              <a:rPr lang="ru-RU" dirty="0">
                <a:solidFill>
                  <a:schemeClr val="bg1"/>
                </a:solidFill>
              </a:rPr>
              <a:t>потребители не ограничат использование пластика, который не перерабатывается, в ближайшие 10 </a:t>
            </a:r>
            <a:r>
              <a:rPr lang="ru-RU" dirty="0" smtClean="0">
                <a:solidFill>
                  <a:schemeClr val="bg1"/>
                </a:solidFill>
              </a:rPr>
              <a:t>лет, </a:t>
            </a:r>
            <a:r>
              <a:rPr lang="ru-RU" dirty="0">
                <a:solidFill>
                  <a:schemeClr val="bg1"/>
                </a:solidFill>
              </a:rPr>
              <a:t>площадь поверхности «мусорного супа» удвоится и станет угрожать не только Гавайям, но и всем странам Тихоокеанского региона.</a:t>
            </a:r>
          </a:p>
        </p:txBody>
      </p:sp>
      <p:sp>
        <p:nvSpPr>
          <p:cNvPr id="6" name="Прямоугольник 5"/>
          <p:cNvSpPr/>
          <p:nvPr/>
        </p:nvSpPr>
        <p:spPr>
          <a:xfrm>
            <a:off x="4716016" y="73655"/>
            <a:ext cx="4572000" cy="2585323"/>
          </a:xfrm>
          <a:prstGeom prst="rect">
            <a:avLst/>
          </a:prstGeom>
        </p:spPr>
        <p:txBody>
          <a:bodyPr>
            <a:spAutoFit/>
          </a:bodyPr>
          <a:lstStyle/>
          <a:p>
            <a:pPr algn="ctr"/>
            <a:r>
              <a:rPr lang="ru-RU" dirty="0">
                <a:solidFill>
                  <a:schemeClr val="bg1"/>
                </a:solidFill>
              </a:rPr>
              <a:t>Плавание сквозь тонны бытовых отходов перевернуло жизнь Мура. Он продал все свои акции и на вырученные деньги основал экологическую организацию </a:t>
            </a:r>
            <a:r>
              <a:rPr lang="ru-RU" dirty="0" err="1">
                <a:solidFill>
                  <a:schemeClr val="bg1"/>
                </a:solidFill>
              </a:rPr>
              <a:t>Algalita</a:t>
            </a:r>
            <a:r>
              <a:rPr lang="ru-RU" dirty="0">
                <a:solidFill>
                  <a:schemeClr val="bg1"/>
                </a:solidFill>
              </a:rPr>
              <a:t> </a:t>
            </a:r>
            <a:r>
              <a:rPr lang="ru-RU" dirty="0" err="1">
                <a:solidFill>
                  <a:schemeClr val="bg1"/>
                </a:solidFill>
              </a:rPr>
              <a:t>Marine</a:t>
            </a:r>
            <a:r>
              <a:rPr lang="ru-RU" dirty="0">
                <a:solidFill>
                  <a:schemeClr val="bg1"/>
                </a:solidFill>
              </a:rPr>
              <a:t> </a:t>
            </a:r>
            <a:r>
              <a:rPr lang="ru-RU" dirty="0" err="1">
                <a:solidFill>
                  <a:schemeClr val="bg1"/>
                </a:solidFill>
              </a:rPr>
              <a:t>Research</a:t>
            </a:r>
            <a:r>
              <a:rPr lang="ru-RU" dirty="0">
                <a:solidFill>
                  <a:schemeClr val="bg1"/>
                </a:solidFill>
              </a:rPr>
              <a:t> </a:t>
            </a:r>
            <a:r>
              <a:rPr lang="ru-RU" dirty="0" err="1">
                <a:solidFill>
                  <a:schemeClr val="bg1"/>
                </a:solidFill>
              </a:rPr>
              <a:t>Foundation</a:t>
            </a:r>
            <a:r>
              <a:rPr lang="ru-RU" dirty="0">
                <a:solidFill>
                  <a:schemeClr val="bg1"/>
                </a:solidFill>
              </a:rPr>
              <a:t> (AMRF), которая стала заниматься исследованием экологического состояния Тихого океана. </a:t>
            </a:r>
            <a:endParaRPr lang="ru-RU" dirty="0"/>
          </a:p>
        </p:txBody>
      </p:sp>
    </p:spTree>
    <p:extLst>
      <p:ext uri="{BB962C8B-B14F-4D97-AF65-F5344CB8AC3E}">
        <p14:creationId xmlns="" xmlns:p14="http://schemas.microsoft.com/office/powerpoint/2010/main" val="1391113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16-280509-13"/>
          <p:cNvPicPr/>
          <p:nvPr/>
        </p:nvPicPr>
        <p:blipFill>
          <a:blip r:embed="rId2" cstate="print"/>
          <a:srcRect/>
          <a:stretch>
            <a:fillRect/>
          </a:stretch>
        </p:blipFill>
        <p:spPr bwMode="auto">
          <a:xfrm>
            <a:off x="74565" y="423067"/>
            <a:ext cx="5649563" cy="3849610"/>
          </a:xfrm>
          <a:prstGeom prst="rect">
            <a:avLst/>
          </a:prstGeom>
          <a:noFill/>
          <a:ln w="9525">
            <a:noFill/>
            <a:miter lim="800000"/>
            <a:headEnd/>
            <a:tailEnd/>
          </a:ln>
        </p:spPr>
      </p:pic>
      <p:sp>
        <p:nvSpPr>
          <p:cNvPr id="4" name="Прямоугольник 3"/>
          <p:cNvSpPr/>
          <p:nvPr/>
        </p:nvSpPr>
        <p:spPr>
          <a:xfrm>
            <a:off x="6588224" y="188640"/>
            <a:ext cx="2232247" cy="3693319"/>
          </a:xfrm>
          <a:prstGeom prst="rect">
            <a:avLst/>
          </a:prstGeom>
        </p:spPr>
        <p:txBody>
          <a:bodyPr wrap="square">
            <a:spAutoFit/>
          </a:bodyPr>
          <a:lstStyle/>
          <a:p>
            <a:pPr algn="ctr"/>
            <a:r>
              <a:rPr lang="ru-RU" dirty="0" smtClean="0">
                <a:solidFill>
                  <a:schemeClr val="bg1"/>
                </a:solidFill>
              </a:rPr>
              <a:t>Кроме </a:t>
            </a:r>
            <a:r>
              <a:rPr lang="ru-RU" dirty="0">
                <a:solidFill>
                  <a:schemeClr val="bg1"/>
                </a:solidFill>
              </a:rPr>
              <a:t>того, более 70 процентов всего попадающего сюда пластика опускается в придонные слои, так что мы даже в точности не представляем себе, сколько там может скопиться хлама. </a:t>
            </a:r>
          </a:p>
        </p:txBody>
      </p:sp>
      <p:sp>
        <p:nvSpPr>
          <p:cNvPr id="7" name="Прямоугольник 6"/>
          <p:cNvSpPr/>
          <p:nvPr/>
        </p:nvSpPr>
        <p:spPr>
          <a:xfrm>
            <a:off x="148888" y="4272677"/>
            <a:ext cx="8671583" cy="2308324"/>
          </a:xfrm>
          <a:prstGeom prst="rect">
            <a:avLst/>
          </a:prstGeom>
        </p:spPr>
        <p:txBody>
          <a:bodyPr wrap="square">
            <a:spAutoFit/>
          </a:bodyPr>
          <a:lstStyle/>
          <a:p>
            <a:pPr algn="just"/>
            <a:r>
              <a:rPr lang="ru-RU" dirty="0">
                <a:solidFill>
                  <a:schemeClr val="bg1"/>
                </a:solidFill>
              </a:rPr>
              <a:t>Поскольку пластик прозрачен и залегает прямо под поверхностью воды, то со спутника «полиэтиленовое море» увидеть нельзя. Мусор можно заметить только с носа корабля или погрузившись в воду с аквалангом. Но морские суда бывают в этом районе нечасто, ведь еще со времен парусного флота все капитаны кораблей прокладывали маршруты в стороне от этого участка Тихого океана, известного тем, что здесь никогда не бывает ветра. Вдобавок Северо-тихоокеанский водоворот — это нейтральные воды, и весь мусор, что здесь плавает — ничейный.</a:t>
            </a:r>
          </a:p>
        </p:txBody>
      </p:sp>
    </p:spTree>
    <p:extLst>
      <p:ext uri="{BB962C8B-B14F-4D97-AF65-F5344CB8AC3E}">
        <p14:creationId xmlns="" xmlns:p14="http://schemas.microsoft.com/office/powerpoint/2010/main" val="3907094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lyajnhi"/>
          <p:cNvPicPr/>
          <p:nvPr/>
        </p:nvPicPr>
        <p:blipFill>
          <a:blip r:embed="rId2" cstate="print"/>
          <a:srcRect/>
          <a:stretch>
            <a:fillRect/>
          </a:stretch>
        </p:blipFill>
        <p:spPr bwMode="auto">
          <a:xfrm>
            <a:off x="323528" y="2132856"/>
            <a:ext cx="8352928" cy="4608512"/>
          </a:xfrm>
          <a:prstGeom prst="rect">
            <a:avLst/>
          </a:prstGeom>
          <a:noFill/>
          <a:ln w="9525">
            <a:noFill/>
            <a:miter lim="800000"/>
            <a:headEnd/>
            <a:tailEnd/>
          </a:ln>
        </p:spPr>
      </p:pic>
      <p:sp>
        <p:nvSpPr>
          <p:cNvPr id="5" name="Прямоугольник 4"/>
          <p:cNvSpPr/>
          <p:nvPr/>
        </p:nvSpPr>
        <p:spPr>
          <a:xfrm>
            <a:off x="179512" y="188641"/>
            <a:ext cx="8784976" cy="2585323"/>
          </a:xfrm>
          <a:prstGeom prst="rect">
            <a:avLst/>
          </a:prstGeom>
        </p:spPr>
        <p:txBody>
          <a:bodyPr wrap="square">
            <a:spAutoFit/>
          </a:bodyPr>
          <a:lstStyle/>
          <a:p>
            <a:pPr algn="ctr"/>
            <a:r>
              <a:rPr lang="ru-RU" dirty="0" smtClean="0">
                <a:solidFill>
                  <a:schemeClr val="bg1"/>
                </a:solidFill>
              </a:rPr>
              <a:t>Сотни </a:t>
            </a:r>
            <a:r>
              <a:rPr lang="ru-RU" dirty="0">
                <a:solidFill>
                  <a:schemeClr val="bg1"/>
                </a:solidFill>
              </a:rPr>
              <a:t>миллионов крохотных пластиковых гранул – сырье индустрии пластмасс – ежегодно теряются и со временем попадают в море. Они загрязняют окружающую среду, действуя как своеобразные химические губки, притягивающие рукотворные химикаты типа углеводородов и пестицида ДДТ. Затем эта грязь попадает в желудки вместе с пищей. "То, что попадает в океан, оказывается в желудках у океанских обитателей, а затем – у вас на тарелке. Все очень просто"</a:t>
            </a:r>
          </a:p>
          <a:p>
            <a:endParaRPr lang="ru-RU" dirty="0"/>
          </a:p>
          <a:p>
            <a:endParaRPr lang="ru-RU" dirty="0"/>
          </a:p>
        </p:txBody>
      </p:sp>
    </p:spTree>
    <p:extLst>
      <p:ext uri="{BB962C8B-B14F-4D97-AF65-F5344CB8AC3E}">
        <p14:creationId xmlns="" xmlns:p14="http://schemas.microsoft.com/office/powerpoint/2010/main" val="4087629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304/14124454.2ec/0_a4762_57c00233_orig.jpg"/>
          <p:cNvPicPr/>
          <p:nvPr/>
        </p:nvPicPr>
        <p:blipFill>
          <a:blip r:embed="rId2" cstate="print"/>
          <a:srcRect/>
          <a:stretch>
            <a:fillRect/>
          </a:stretch>
        </p:blipFill>
        <p:spPr bwMode="auto">
          <a:xfrm>
            <a:off x="179512" y="2086983"/>
            <a:ext cx="8822754" cy="4621821"/>
          </a:xfrm>
          <a:prstGeom prst="rect">
            <a:avLst/>
          </a:prstGeom>
          <a:noFill/>
          <a:ln w="9525">
            <a:noFill/>
            <a:miter lim="800000"/>
            <a:headEnd/>
            <a:tailEnd/>
          </a:ln>
        </p:spPr>
      </p:pic>
      <p:sp>
        <p:nvSpPr>
          <p:cNvPr id="5" name="Прямоугольник 4"/>
          <p:cNvSpPr/>
          <p:nvPr/>
        </p:nvSpPr>
        <p:spPr>
          <a:xfrm>
            <a:off x="323528" y="332657"/>
            <a:ext cx="8568952" cy="1754326"/>
          </a:xfrm>
          <a:prstGeom prst="rect">
            <a:avLst/>
          </a:prstGeom>
        </p:spPr>
        <p:txBody>
          <a:bodyPr wrap="square">
            <a:spAutoFit/>
          </a:bodyPr>
          <a:lstStyle/>
          <a:p>
            <a:pPr algn="just"/>
            <a:r>
              <a:rPr lang="ru-RU" dirty="0" smtClean="0">
                <a:solidFill>
                  <a:schemeClr val="bg1"/>
                </a:solidFill>
              </a:rPr>
              <a:t>Большое тихоокеанское мусорное пятно — гигантское скопление антропогенного мусора в северной части Тихого океана, где сконцентрированы залежи пластика и других отходов, принесенных водами Северо-Тихоокеанской системы течений. Приблизительные оценки площади варьируются от 700 тыс. до 15 млн кв. км . Вероятно, на этом участке находится более ста миллионов тонн мусора. </a:t>
            </a:r>
            <a:endParaRPr lang="ru-RU" dirty="0">
              <a:solidFill>
                <a:schemeClr val="bg1"/>
              </a:solidFill>
            </a:endParaRPr>
          </a:p>
        </p:txBody>
      </p:sp>
    </p:spTree>
    <p:extLst>
      <p:ext uri="{BB962C8B-B14F-4D97-AF65-F5344CB8AC3E}">
        <p14:creationId xmlns="" xmlns:p14="http://schemas.microsoft.com/office/powerpoint/2010/main" val="2039533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усорный остров">
            <a:hlinkClick r:id="rId2"/>
          </p:cNvPr>
          <p:cNvPicPr/>
          <p:nvPr/>
        </p:nvPicPr>
        <p:blipFill>
          <a:blip r:embed="rId3" cstate="print"/>
          <a:srcRect/>
          <a:stretch>
            <a:fillRect/>
          </a:stretch>
        </p:blipFill>
        <p:spPr bwMode="auto">
          <a:xfrm>
            <a:off x="380256" y="1772816"/>
            <a:ext cx="8280920" cy="4464496"/>
          </a:xfrm>
          <a:prstGeom prst="rect">
            <a:avLst/>
          </a:prstGeom>
          <a:noFill/>
          <a:ln w="9525">
            <a:noFill/>
            <a:miter lim="800000"/>
            <a:headEnd/>
            <a:tailEnd/>
          </a:ln>
        </p:spPr>
      </p:pic>
      <p:sp>
        <p:nvSpPr>
          <p:cNvPr id="5" name="Прямоугольник 4"/>
          <p:cNvSpPr/>
          <p:nvPr/>
        </p:nvSpPr>
        <p:spPr>
          <a:xfrm>
            <a:off x="236240" y="388221"/>
            <a:ext cx="8424936" cy="923330"/>
          </a:xfrm>
          <a:prstGeom prst="rect">
            <a:avLst/>
          </a:prstGeom>
        </p:spPr>
        <p:txBody>
          <a:bodyPr wrap="square">
            <a:spAutoFit/>
          </a:bodyPr>
          <a:lstStyle/>
          <a:p>
            <a:pPr algn="ctr"/>
            <a:r>
              <a:rPr lang="ru-RU" dirty="0">
                <a:solidFill>
                  <a:schemeClr val="bg1"/>
                </a:solidFill>
              </a:rPr>
              <a:t>Основными загрязнителями океана являются Китай и Индия. Здесь считается в порядке вещей </a:t>
            </a:r>
            <a:r>
              <a:rPr lang="ru-RU" dirty="0" smtClean="0">
                <a:solidFill>
                  <a:schemeClr val="bg1"/>
                </a:solidFill>
              </a:rPr>
              <a:t>выбрасывать </a:t>
            </a:r>
            <a:r>
              <a:rPr lang="ru-RU" dirty="0">
                <a:solidFill>
                  <a:schemeClr val="bg1"/>
                </a:solidFill>
              </a:rPr>
              <a:t>мусор прямо в близлежащий водоем. Ниже фото, которое нет смысла комментировать..</a:t>
            </a:r>
          </a:p>
        </p:txBody>
      </p:sp>
    </p:spTree>
    <p:extLst>
      <p:ext uri="{BB962C8B-B14F-4D97-AF65-F5344CB8AC3E}">
        <p14:creationId xmlns="" xmlns:p14="http://schemas.microsoft.com/office/powerpoint/2010/main" val="2497167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effectLst/>
              </a:rPr>
              <a:t>А ведь на планете есть еще и мусорные города !</a:t>
            </a:r>
            <a:endParaRPr lang="ru-RU" dirty="0">
              <a:solidFill>
                <a:schemeClr val="bg1"/>
              </a:solidFill>
            </a:endParaRPr>
          </a:p>
        </p:txBody>
      </p:sp>
      <p:pic>
        <p:nvPicPr>
          <p:cNvPr id="6" name="Объект 5" descr="Город полный мусора"/>
          <p:cNvPicPr>
            <a:picLocks noGrp="1"/>
          </p:cNvPicPr>
          <p:nvPr>
            <p:ph idx="1"/>
          </p:nvPr>
        </p:nvPicPr>
        <p:blipFill>
          <a:blip r:embed="rId2" cstate="print"/>
          <a:srcRect/>
          <a:stretch>
            <a:fillRect/>
          </a:stretch>
        </p:blipFill>
        <p:spPr bwMode="auto">
          <a:xfrm>
            <a:off x="5148064" y="1484784"/>
            <a:ext cx="3422944" cy="2836912"/>
          </a:xfrm>
          <a:prstGeom prst="rect">
            <a:avLst/>
          </a:prstGeom>
          <a:noFill/>
          <a:ln w="9525">
            <a:noFill/>
            <a:miter lim="800000"/>
            <a:headEnd/>
            <a:tailEnd/>
          </a:ln>
        </p:spPr>
      </p:pic>
      <p:pic>
        <p:nvPicPr>
          <p:cNvPr id="7" name="Рисунок 6" descr="Город полный мусора"/>
          <p:cNvPicPr/>
          <p:nvPr/>
        </p:nvPicPr>
        <p:blipFill>
          <a:blip r:embed="rId3" cstate="print"/>
          <a:srcRect/>
          <a:stretch>
            <a:fillRect/>
          </a:stretch>
        </p:blipFill>
        <p:spPr bwMode="auto">
          <a:xfrm>
            <a:off x="539552" y="1484784"/>
            <a:ext cx="3888432" cy="2934643"/>
          </a:xfrm>
          <a:prstGeom prst="rect">
            <a:avLst/>
          </a:prstGeom>
          <a:noFill/>
          <a:ln w="9525">
            <a:noFill/>
            <a:miter lim="800000"/>
            <a:headEnd/>
            <a:tailEnd/>
          </a:ln>
        </p:spPr>
      </p:pic>
      <p:pic>
        <p:nvPicPr>
          <p:cNvPr id="8" name="Рисунок 7" descr="Город полный мусора"/>
          <p:cNvPicPr/>
          <p:nvPr/>
        </p:nvPicPr>
        <p:blipFill>
          <a:blip r:embed="rId4" cstate="print"/>
          <a:srcRect/>
          <a:stretch>
            <a:fillRect/>
          </a:stretch>
        </p:blipFill>
        <p:spPr bwMode="auto">
          <a:xfrm>
            <a:off x="755576" y="3933056"/>
            <a:ext cx="3960440" cy="2628974"/>
          </a:xfrm>
          <a:prstGeom prst="rect">
            <a:avLst/>
          </a:prstGeom>
          <a:noFill/>
          <a:ln w="9525">
            <a:noFill/>
            <a:miter lim="800000"/>
            <a:headEnd/>
            <a:tailEnd/>
          </a:ln>
        </p:spPr>
      </p:pic>
      <p:pic>
        <p:nvPicPr>
          <p:cNvPr id="9" name="Рисунок 8" descr="Город полный мусора"/>
          <p:cNvPicPr/>
          <p:nvPr/>
        </p:nvPicPr>
        <p:blipFill>
          <a:blip r:embed="rId5" cstate="print"/>
          <a:srcRect/>
          <a:stretch>
            <a:fillRect/>
          </a:stretch>
        </p:blipFill>
        <p:spPr bwMode="auto">
          <a:xfrm>
            <a:off x="4860032" y="3573016"/>
            <a:ext cx="3456384" cy="2989014"/>
          </a:xfrm>
          <a:prstGeom prst="rect">
            <a:avLst/>
          </a:prstGeom>
          <a:noFill/>
          <a:ln w="9525">
            <a:noFill/>
            <a:miter lim="800000"/>
            <a:headEnd/>
            <a:tailEnd/>
          </a:ln>
        </p:spPr>
      </p:pic>
    </p:spTree>
    <p:extLst>
      <p:ext uri="{BB962C8B-B14F-4D97-AF65-F5344CB8AC3E}">
        <p14:creationId xmlns="" xmlns:p14="http://schemas.microsoft.com/office/powerpoint/2010/main" val="2880634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1800" dirty="0" err="1">
                <a:solidFill>
                  <a:schemeClr val="bg1"/>
                </a:solidFill>
                <a:effectLst/>
              </a:rPr>
              <a:t>Мэншит</a:t>
            </a:r>
            <a:r>
              <a:rPr lang="ru-RU" sz="1800" dirty="0">
                <a:solidFill>
                  <a:schemeClr val="bg1"/>
                </a:solidFill>
                <a:effectLst/>
              </a:rPr>
              <a:t> </a:t>
            </a:r>
            <a:r>
              <a:rPr lang="ru-RU" sz="1800" dirty="0" err="1">
                <a:solidFill>
                  <a:schemeClr val="bg1"/>
                </a:solidFill>
                <a:effectLst/>
              </a:rPr>
              <a:t>Нассер</a:t>
            </a:r>
            <a:r>
              <a:rPr lang="ru-RU" sz="1800" dirty="0">
                <a:solidFill>
                  <a:schemeClr val="bg1"/>
                </a:solidFill>
                <a:effectLst/>
              </a:rPr>
              <a:t> - мусорное сообщество в Египте, куда стекается мусор со всех крупных городов. Люди фактически живут здесь и прокапывают себе тоннели в поисках чего то, что можно было бы перепродать. Около 80% всего мусора в конечном счете они действительно перепродают.</a:t>
            </a:r>
            <a:br>
              <a:rPr lang="ru-RU" sz="1800" dirty="0">
                <a:solidFill>
                  <a:schemeClr val="bg1"/>
                </a:solidFill>
                <a:effectLst/>
              </a:rPr>
            </a:br>
            <a:endParaRPr lang="ru-RU" sz="1800" dirty="0">
              <a:solidFill>
                <a:schemeClr val="bg1"/>
              </a:solidFill>
            </a:endParaRPr>
          </a:p>
        </p:txBody>
      </p:sp>
      <p:pic>
        <p:nvPicPr>
          <p:cNvPr id="6" name="Объект 5" descr="Город полный мусора"/>
          <p:cNvPicPr>
            <a:picLocks noGrp="1"/>
          </p:cNvPicPr>
          <p:nvPr>
            <p:ph idx="1"/>
          </p:nvPr>
        </p:nvPicPr>
        <p:blipFill>
          <a:blip r:embed="rId2" cstate="print"/>
          <a:srcRect/>
          <a:stretch>
            <a:fillRect/>
          </a:stretch>
        </p:blipFill>
        <p:spPr bwMode="auto">
          <a:xfrm>
            <a:off x="1634418" y="1628800"/>
            <a:ext cx="6465974" cy="4679925"/>
          </a:xfrm>
          <a:prstGeom prst="rect">
            <a:avLst/>
          </a:prstGeom>
          <a:noFill/>
          <a:ln w="9525">
            <a:noFill/>
            <a:miter lim="800000"/>
            <a:headEnd/>
            <a:tailEnd/>
          </a:ln>
        </p:spPr>
      </p:pic>
    </p:spTree>
    <p:extLst>
      <p:ext uri="{BB962C8B-B14F-4D97-AF65-F5344CB8AC3E}">
        <p14:creationId xmlns="" xmlns:p14="http://schemas.microsoft.com/office/powerpoint/2010/main" val="3240696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0" dirty="0">
                <a:solidFill>
                  <a:schemeClr val="bg1"/>
                </a:solidFill>
                <a:effectLst/>
              </a:rPr>
              <a:t>Мусор сюда привозят самосвалы, потом мешки с мусором развозят на машинах поменьше по дворам и домам, где уже семьями - от детей до стариков – все занимаются его сортировкой.</a:t>
            </a:r>
            <a:br>
              <a:rPr lang="ru-RU" sz="2400" b="0" dirty="0">
                <a:solidFill>
                  <a:schemeClr val="bg1"/>
                </a:solidFill>
                <a:effectLst/>
              </a:rPr>
            </a:br>
            <a:endParaRPr lang="ru-RU" sz="2400" b="0" dirty="0">
              <a:solidFill>
                <a:schemeClr val="bg1"/>
              </a:solidFill>
            </a:endParaRPr>
          </a:p>
        </p:txBody>
      </p:sp>
      <p:pic>
        <p:nvPicPr>
          <p:cNvPr id="4" name="Объект 3" descr="Город полный мусора"/>
          <p:cNvPicPr>
            <a:picLocks noGrp="1"/>
          </p:cNvPicPr>
          <p:nvPr>
            <p:ph idx="1"/>
          </p:nvPr>
        </p:nvPicPr>
        <p:blipFill>
          <a:blip r:embed="rId2" cstate="print"/>
          <a:srcRect/>
          <a:stretch>
            <a:fillRect/>
          </a:stretch>
        </p:blipFill>
        <p:spPr bwMode="auto">
          <a:xfrm>
            <a:off x="467544" y="2106435"/>
            <a:ext cx="4032448" cy="3816424"/>
          </a:xfrm>
          <a:prstGeom prst="rect">
            <a:avLst/>
          </a:prstGeom>
          <a:noFill/>
          <a:ln w="9525">
            <a:noFill/>
            <a:miter lim="800000"/>
            <a:headEnd/>
            <a:tailEnd/>
          </a:ln>
        </p:spPr>
      </p:pic>
      <p:pic>
        <p:nvPicPr>
          <p:cNvPr id="5" name="Рисунок 4" descr="Город полный мусора"/>
          <p:cNvPicPr/>
          <p:nvPr/>
        </p:nvPicPr>
        <p:blipFill>
          <a:blip r:embed="rId3" cstate="print"/>
          <a:srcRect/>
          <a:stretch>
            <a:fillRect/>
          </a:stretch>
        </p:blipFill>
        <p:spPr bwMode="auto">
          <a:xfrm>
            <a:off x="4932040" y="2060848"/>
            <a:ext cx="3765798" cy="3853061"/>
          </a:xfrm>
          <a:prstGeom prst="rect">
            <a:avLst/>
          </a:prstGeom>
          <a:noFill/>
          <a:ln w="9525">
            <a:noFill/>
            <a:miter lim="800000"/>
            <a:headEnd/>
            <a:tailEnd/>
          </a:ln>
        </p:spPr>
      </p:pic>
    </p:spTree>
    <p:extLst>
      <p:ext uri="{BB962C8B-B14F-4D97-AF65-F5344CB8AC3E}">
        <p14:creationId xmlns="" xmlns:p14="http://schemas.microsoft.com/office/powerpoint/2010/main" val="130124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229600" cy="1584176"/>
          </a:xfrm>
        </p:spPr>
        <p:txBody>
          <a:bodyPr>
            <a:noAutofit/>
          </a:bodyPr>
          <a:lstStyle/>
          <a:p>
            <a:r>
              <a:rPr lang="ru-RU" sz="2000" b="0" dirty="0">
                <a:solidFill>
                  <a:schemeClr val="bg1"/>
                </a:solidFill>
                <a:effectLst/>
              </a:rPr>
              <a:t>Тем временем на улицах идет обычная жизнь. Дети играют и шумят, мужчины чинно сидят и курят кальян, тут же продают фрукты и печеные лепешки, на первых этажах домов обычные продуктовые лавки .</a:t>
            </a:r>
            <a:r>
              <a:rPr lang="ru-RU" sz="2000" b="0" dirty="0" smtClean="0">
                <a:solidFill>
                  <a:schemeClr val="bg1"/>
                </a:solidFill>
                <a:effectLst/>
              </a:rPr>
              <a:t> </a:t>
            </a:r>
            <a:r>
              <a:rPr lang="ru-RU" sz="2000" b="0" dirty="0">
                <a:solidFill>
                  <a:schemeClr val="bg1"/>
                </a:solidFill>
                <a:effectLst/>
              </a:rPr>
              <a:t/>
            </a:r>
            <a:br>
              <a:rPr lang="ru-RU" sz="2000" b="0" dirty="0">
                <a:solidFill>
                  <a:schemeClr val="bg1"/>
                </a:solidFill>
                <a:effectLst/>
              </a:rPr>
            </a:br>
            <a:r>
              <a:rPr lang="ru-RU" sz="2000" b="0" dirty="0">
                <a:solidFill>
                  <a:schemeClr val="bg1"/>
                </a:solidFill>
                <a:effectLst/>
              </a:rPr>
              <a:t/>
            </a:r>
            <a:br>
              <a:rPr lang="ru-RU" sz="2000" b="0" dirty="0">
                <a:solidFill>
                  <a:schemeClr val="bg1"/>
                </a:solidFill>
                <a:effectLst/>
              </a:rPr>
            </a:br>
            <a:endParaRPr lang="ru-RU" sz="2000" b="0" dirty="0">
              <a:solidFill>
                <a:schemeClr val="bg1"/>
              </a:solidFill>
            </a:endParaRPr>
          </a:p>
        </p:txBody>
      </p:sp>
      <p:pic>
        <p:nvPicPr>
          <p:cNvPr id="6" name="Объект 5" descr="Город полный мусора"/>
          <p:cNvPicPr>
            <a:picLocks noGrp="1"/>
          </p:cNvPicPr>
          <p:nvPr>
            <p:ph idx="1"/>
          </p:nvPr>
        </p:nvPicPr>
        <p:blipFill>
          <a:blip r:embed="rId2" cstate="print"/>
          <a:srcRect/>
          <a:stretch>
            <a:fillRect/>
          </a:stretch>
        </p:blipFill>
        <p:spPr bwMode="auto">
          <a:xfrm>
            <a:off x="4572000" y="2060848"/>
            <a:ext cx="4320480" cy="3773015"/>
          </a:xfrm>
          <a:prstGeom prst="rect">
            <a:avLst/>
          </a:prstGeom>
          <a:noFill/>
          <a:ln w="9525">
            <a:noFill/>
            <a:miter lim="800000"/>
            <a:headEnd/>
            <a:tailEnd/>
          </a:ln>
        </p:spPr>
      </p:pic>
      <p:pic>
        <p:nvPicPr>
          <p:cNvPr id="7" name="Рисунок 6" descr="Город полный мусора"/>
          <p:cNvPicPr/>
          <p:nvPr/>
        </p:nvPicPr>
        <p:blipFill>
          <a:blip r:embed="rId3" cstate="print"/>
          <a:srcRect/>
          <a:stretch>
            <a:fillRect/>
          </a:stretch>
        </p:blipFill>
        <p:spPr bwMode="auto">
          <a:xfrm>
            <a:off x="395536" y="2708920"/>
            <a:ext cx="4608512" cy="3620815"/>
          </a:xfrm>
          <a:prstGeom prst="rect">
            <a:avLst/>
          </a:prstGeom>
          <a:noFill/>
          <a:ln w="9525">
            <a:noFill/>
            <a:miter lim="800000"/>
            <a:headEnd/>
            <a:tailEnd/>
          </a:ln>
        </p:spPr>
      </p:pic>
    </p:spTree>
    <p:extLst>
      <p:ext uri="{BB962C8B-B14F-4D97-AF65-F5344CB8AC3E}">
        <p14:creationId xmlns="" xmlns:p14="http://schemas.microsoft.com/office/powerpoint/2010/main" val="2352810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solidFill>
                  <a:schemeClr val="bg1"/>
                </a:solidFill>
                <a:effectLst/>
              </a:rPr>
              <a:t>Если добавить к этому мириады жужжащих мух, дохлых крыс и кошек под ногами и самое главное запах, который все это сопровождает, сложится вполне реальная картина апокалипсиса.</a:t>
            </a:r>
            <a:br>
              <a:rPr lang="ru-RU" sz="2000" dirty="0">
                <a:solidFill>
                  <a:schemeClr val="bg1"/>
                </a:solidFill>
                <a:effectLst/>
              </a:rPr>
            </a:br>
            <a:endParaRPr lang="ru-RU" sz="2000" dirty="0">
              <a:solidFill>
                <a:schemeClr val="bg1"/>
              </a:solidFill>
            </a:endParaRPr>
          </a:p>
        </p:txBody>
      </p:sp>
      <p:pic>
        <p:nvPicPr>
          <p:cNvPr id="4" name="Объект 3" descr="Город полный мусора"/>
          <p:cNvPicPr>
            <a:picLocks noGrp="1"/>
          </p:cNvPicPr>
          <p:nvPr>
            <p:ph idx="1"/>
          </p:nvPr>
        </p:nvPicPr>
        <p:blipFill>
          <a:blip r:embed="rId2" cstate="print"/>
          <a:srcRect/>
          <a:stretch>
            <a:fillRect/>
          </a:stretch>
        </p:blipFill>
        <p:spPr bwMode="auto">
          <a:xfrm>
            <a:off x="323528" y="2420888"/>
            <a:ext cx="3960440" cy="3528392"/>
          </a:xfrm>
          <a:prstGeom prst="rect">
            <a:avLst/>
          </a:prstGeom>
          <a:noFill/>
          <a:ln w="9525">
            <a:noFill/>
            <a:miter lim="800000"/>
            <a:headEnd/>
            <a:tailEnd/>
          </a:ln>
        </p:spPr>
      </p:pic>
      <p:pic>
        <p:nvPicPr>
          <p:cNvPr id="5" name="Рисунок 4" descr="Город полный мусора"/>
          <p:cNvPicPr/>
          <p:nvPr/>
        </p:nvPicPr>
        <p:blipFill>
          <a:blip r:embed="rId3" cstate="print"/>
          <a:srcRect/>
          <a:stretch>
            <a:fillRect/>
          </a:stretch>
        </p:blipFill>
        <p:spPr bwMode="auto">
          <a:xfrm>
            <a:off x="4546395" y="2276872"/>
            <a:ext cx="4629894" cy="4032448"/>
          </a:xfrm>
          <a:prstGeom prst="rect">
            <a:avLst/>
          </a:prstGeom>
          <a:noFill/>
          <a:ln w="9525">
            <a:noFill/>
            <a:miter lim="800000"/>
            <a:headEnd/>
            <a:tailEnd/>
          </a:ln>
        </p:spPr>
      </p:pic>
    </p:spTree>
    <p:extLst>
      <p:ext uri="{BB962C8B-B14F-4D97-AF65-F5344CB8AC3E}">
        <p14:creationId xmlns="" xmlns:p14="http://schemas.microsoft.com/office/powerpoint/2010/main" val="2634019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Объект 3" descr="http://img-fotki.yandex.ru/get/6108/137106206.20/0_7b527_f5572980_orig">
            <a:hlinkClick r:id="rId2"/>
          </p:cNvPr>
          <p:cNvPicPr>
            <a:picLocks noGrp="1"/>
          </p:cNvPicPr>
          <p:nvPr>
            <p:ph idx="1"/>
          </p:nvPr>
        </p:nvPicPr>
        <p:blipFill>
          <a:blip r:embed="rId3" cstate="print"/>
          <a:srcRect/>
          <a:stretch>
            <a:fillRect/>
          </a:stretch>
        </p:blipFill>
        <p:spPr bwMode="auto">
          <a:xfrm>
            <a:off x="1115616" y="1600200"/>
            <a:ext cx="7128792" cy="4853136"/>
          </a:xfrm>
          <a:prstGeom prst="rect">
            <a:avLst/>
          </a:prstGeom>
          <a:noFill/>
          <a:ln w="9525">
            <a:noFill/>
            <a:miter lim="800000"/>
            <a:headEnd/>
            <a:tailEnd/>
          </a:ln>
        </p:spPr>
      </p:pic>
    </p:spTree>
    <p:extLst>
      <p:ext uri="{BB962C8B-B14F-4D97-AF65-F5344CB8AC3E}">
        <p14:creationId xmlns="" xmlns:p14="http://schemas.microsoft.com/office/powerpoint/2010/main" val="317435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109/137106206.20/0_7b4ee_94524593_orig">
            <a:hlinkClick r:id="rId2"/>
          </p:cNvPr>
          <p:cNvPicPr/>
          <p:nvPr/>
        </p:nvPicPr>
        <p:blipFill>
          <a:blip r:embed="rId3" cstate="print"/>
          <a:srcRect/>
          <a:stretch>
            <a:fillRect/>
          </a:stretch>
        </p:blipFill>
        <p:spPr bwMode="auto">
          <a:xfrm>
            <a:off x="755576" y="1988840"/>
            <a:ext cx="7596336" cy="4595727"/>
          </a:xfrm>
          <a:prstGeom prst="rect">
            <a:avLst/>
          </a:prstGeom>
          <a:noFill/>
          <a:ln w="9525">
            <a:noFill/>
            <a:miter lim="800000"/>
            <a:headEnd/>
            <a:tailEnd/>
          </a:ln>
        </p:spPr>
      </p:pic>
      <p:sp>
        <p:nvSpPr>
          <p:cNvPr id="5" name="Прямоугольник 4"/>
          <p:cNvSpPr/>
          <p:nvPr/>
        </p:nvSpPr>
        <p:spPr>
          <a:xfrm>
            <a:off x="539552" y="332656"/>
            <a:ext cx="8028384" cy="1477328"/>
          </a:xfrm>
          <a:prstGeom prst="rect">
            <a:avLst/>
          </a:prstGeom>
        </p:spPr>
        <p:txBody>
          <a:bodyPr wrap="square">
            <a:spAutoFit/>
          </a:bodyPr>
          <a:lstStyle/>
          <a:p>
            <a:pPr algn="just"/>
            <a:r>
              <a:rPr lang="ru-RU" dirty="0" smtClean="0">
                <a:solidFill>
                  <a:schemeClr val="bg1"/>
                </a:solidFill>
              </a:rPr>
              <a:t>Также высказываются предположения, что мусорный континент состоит из двух объединенных участков. По оценке ученых, порядка 80 % мусора происходит из наземных источников (восточное побережье Азии и западное побережье Северной Америки), 20 % выбрасывается с палуб кораблей, находящихся в открытом море.</a:t>
            </a:r>
            <a:endParaRPr lang="ru-RU" dirty="0">
              <a:solidFill>
                <a:schemeClr val="bg1"/>
              </a:solidFill>
            </a:endParaRPr>
          </a:p>
        </p:txBody>
      </p:sp>
    </p:spTree>
    <p:extLst>
      <p:ext uri="{BB962C8B-B14F-4D97-AF65-F5344CB8AC3E}">
        <p14:creationId xmlns="" xmlns:p14="http://schemas.microsoft.com/office/powerpoint/2010/main" val="4216408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108/14124454.2ec/0_a4769_cde6557b_orig.jpg">
            <a:hlinkClick r:id="rId2"/>
          </p:cNvPr>
          <p:cNvPicPr/>
          <p:nvPr/>
        </p:nvPicPr>
        <p:blipFill>
          <a:blip r:embed="rId3" cstate="print"/>
          <a:srcRect/>
          <a:stretch>
            <a:fillRect/>
          </a:stretch>
        </p:blipFill>
        <p:spPr bwMode="auto">
          <a:xfrm>
            <a:off x="395536" y="1665968"/>
            <a:ext cx="8174682" cy="4862278"/>
          </a:xfrm>
          <a:prstGeom prst="rect">
            <a:avLst/>
          </a:prstGeom>
          <a:noFill/>
          <a:ln w="9525">
            <a:noFill/>
            <a:miter lim="800000"/>
            <a:headEnd/>
            <a:tailEnd/>
          </a:ln>
        </p:spPr>
      </p:pic>
      <p:sp>
        <p:nvSpPr>
          <p:cNvPr id="5" name="Прямоугольник 4"/>
          <p:cNvSpPr/>
          <p:nvPr/>
        </p:nvSpPr>
        <p:spPr>
          <a:xfrm>
            <a:off x="395536" y="188640"/>
            <a:ext cx="8496944" cy="1477328"/>
          </a:xfrm>
          <a:prstGeom prst="rect">
            <a:avLst/>
          </a:prstGeom>
        </p:spPr>
        <p:txBody>
          <a:bodyPr wrap="square">
            <a:spAutoFit/>
          </a:bodyPr>
          <a:lstStyle/>
          <a:p>
            <a:pPr algn="just"/>
            <a:r>
              <a:rPr lang="ru-RU" dirty="0" smtClean="0">
                <a:solidFill>
                  <a:schemeClr val="bg1"/>
                </a:solidFill>
              </a:rPr>
              <a:t> </a:t>
            </a:r>
            <a:r>
              <a:rPr lang="ru-RU" dirty="0">
                <a:solidFill>
                  <a:schemeClr val="bg1"/>
                </a:solidFill>
              </a:rPr>
              <a:t>М</a:t>
            </a:r>
            <a:r>
              <a:rPr lang="ru-RU" dirty="0" smtClean="0">
                <a:solidFill>
                  <a:schemeClr val="bg1"/>
                </a:solidFill>
              </a:rPr>
              <a:t>елкие частицы концентрируются в поверхностном слое океана, и в итоге морские организмы, обитающие здесь же, начинают употреблять их в пищу, путая с планктоном. Большое количество долговечного пластика оказывается в желудках морских птиц и животных, в частности, морских черепах и черноногих альбатросов.</a:t>
            </a:r>
            <a:endParaRPr lang="ru-RU" dirty="0">
              <a:solidFill>
                <a:schemeClr val="bg1"/>
              </a:solidFill>
            </a:endParaRPr>
          </a:p>
        </p:txBody>
      </p:sp>
    </p:spTree>
    <p:extLst>
      <p:ext uri="{BB962C8B-B14F-4D97-AF65-F5344CB8AC3E}">
        <p14:creationId xmlns="" xmlns:p14="http://schemas.microsoft.com/office/powerpoint/2010/main" val="1583785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208/14124454.2ec/0_a4763_24e2717a_orig.jpg"/>
          <p:cNvPicPr/>
          <p:nvPr/>
        </p:nvPicPr>
        <p:blipFill>
          <a:blip r:embed="rId2" cstate="print"/>
          <a:srcRect/>
          <a:stretch>
            <a:fillRect/>
          </a:stretch>
        </p:blipFill>
        <p:spPr bwMode="auto">
          <a:xfrm>
            <a:off x="395536" y="1340768"/>
            <a:ext cx="8102674" cy="5305772"/>
          </a:xfrm>
          <a:prstGeom prst="rect">
            <a:avLst/>
          </a:prstGeom>
          <a:noFill/>
          <a:ln w="9525">
            <a:noFill/>
            <a:miter lim="800000"/>
            <a:headEnd/>
            <a:tailEnd/>
          </a:ln>
        </p:spPr>
      </p:pic>
      <p:sp>
        <p:nvSpPr>
          <p:cNvPr id="5" name="Прямоугольник 4"/>
          <p:cNvSpPr/>
          <p:nvPr/>
        </p:nvSpPr>
        <p:spPr>
          <a:xfrm>
            <a:off x="395536" y="116632"/>
            <a:ext cx="8246690" cy="923330"/>
          </a:xfrm>
          <a:prstGeom prst="rect">
            <a:avLst/>
          </a:prstGeom>
        </p:spPr>
        <p:txBody>
          <a:bodyPr wrap="square">
            <a:spAutoFit/>
          </a:bodyPr>
          <a:lstStyle/>
          <a:p>
            <a:pPr algn="just"/>
            <a:r>
              <a:rPr lang="ru-RU" dirty="0" smtClean="0">
                <a:solidFill>
                  <a:schemeClr val="bg1"/>
                </a:solidFill>
              </a:rPr>
              <a:t>Останки птенца темноспинного альбатроса, которому родители скармливали пластик. </a:t>
            </a:r>
            <a:r>
              <a:rPr lang="ru-RU" dirty="0">
                <a:solidFill>
                  <a:schemeClr val="bg1"/>
                </a:solidFill>
              </a:rPr>
              <a:t>П</a:t>
            </a:r>
            <a:r>
              <a:rPr lang="ru-RU" dirty="0" smtClean="0">
                <a:solidFill>
                  <a:schemeClr val="bg1"/>
                </a:solidFill>
              </a:rPr>
              <a:t>тенец не мог вывести его из организма, что привело к смерти то ли от голода, то ли от удушья.</a:t>
            </a:r>
            <a:endParaRPr lang="ru-RU" dirty="0">
              <a:solidFill>
                <a:schemeClr val="bg1"/>
              </a:solidFill>
            </a:endParaRPr>
          </a:p>
        </p:txBody>
      </p:sp>
    </p:spTree>
    <p:extLst>
      <p:ext uri="{BB962C8B-B14F-4D97-AF65-F5344CB8AC3E}">
        <p14:creationId xmlns="" xmlns:p14="http://schemas.microsoft.com/office/powerpoint/2010/main" val="42306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304/14124454.2ec/0_a4764_e05ab611_orig.jpg"/>
          <p:cNvPicPr/>
          <p:nvPr/>
        </p:nvPicPr>
        <p:blipFill>
          <a:blip r:embed="rId2" cstate="print"/>
          <a:srcRect/>
          <a:stretch>
            <a:fillRect/>
          </a:stretch>
        </p:blipFill>
        <p:spPr bwMode="auto">
          <a:xfrm>
            <a:off x="142644" y="679922"/>
            <a:ext cx="8572500" cy="3648075"/>
          </a:xfrm>
          <a:prstGeom prst="rect">
            <a:avLst/>
          </a:prstGeom>
          <a:noFill/>
          <a:ln w="9525">
            <a:noFill/>
            <a:miter lim="800000"/>
            <a:headEnd/>
            <a:tailEnd/>
          </a:ln>
        </p:spPr>
      </p:pic>
      <p:sp>
        <p:nvSpPr>
          <p:cNvPr id="5" name="Прямоугольник 4"/>
          <p:cNvSpPr/>
          <p:nvPr/>
        </p:nvSpPr>
        <p:spPr>
          <a:xfrm>
            <a:off x="-63954" y="-99392"/>
            <a:ext cx="9208462" cy="646331"/>
          </a:xfrm>
          <a:prstGeom prst="rect">
            <a:avLst/>
          </a:prstGeom>
        </p:spPr>
        <p:txBody>
          <a:bodyPr wrap="square">
            <a:spAutoFit/>
          </a:bodyPr>
          <a:lstStyle/>
          <a:p>
            <a:endParaRPr lang="ru-RU" dirty="0" smtClean="0"/>
          </a:p>
          <a:p>
            <a:r>
              <a:rPr lang="ru-RU" dirty="0" smtClean="0">
                <a:solidFill>
                  <a:schemeClr val="bg1"/>
                </a:solidFill>
              </a:rPr>
              <a:t>Справа черепаха, в детстве угодившая в пластиковое кольцо и выросшая в нем</a:t>
            </a:r>
            <a:endParaRPr lang="ru-RU" dirty="0">
              <a:solidFill>
                <a:schemeClr val="bg1"/>
              </a:solidFill>
            </a:endParaRPr>
          </a:p>
        </p:txBody>
      </p:sp>
      <p:sp>
        <p:nvSpPr>
          <p:cNvPr id="6" name="Прямоугольник 5"/>
          <p:cNvSpPr/>
          <p:nvPr/>
        </p:nvSpPr>
        <p:spPr>
          <a:xfrm>
            <a:off x="116066" y="4549676"/>
            <a:ext cx="8848422" cy="1754326"/>
          </a:xfrm>
          <a:prstGeom prst="rect">
            <a:avLst/>
          </a:prstGeom>
        </p:spPr>
        <p:txBody>
          <a:bodyPr wrap="square">
            <a:spAutoFit/>
          </a:bodyPr>
          <a:lstStyle/>
          <a:p>
            <a:pPr algn="just"/>
            <a:r>
              <a:rPr lang="ru-RU" dirty="0" smtClean="0">
                <a:solidFill>
                  <a:schemeClr val="bg1"/>
                </a:solidFill>
              </a:rPr>
              <a:t>Кроме прямого причинения вреда животным, плавающие отходы могут впитывать из воды органические загрязнители, включая ПХБ (</a:t>
            </a:r>
            <a:r>
              <a:rPr lang="ru-RU" dirty="0" err="1" smtClean="0">
                <a:solidFill>
                  <a:schemeClr val="bg1"/>
                </a:solidFill>
              </a:rPr>
              <a:t>полихлорированные</a:t>
            </a:r>
            <a:r>
              <a:rPr lang="ru-RU" dirty="0" smtClean="0">
                <a:solidFill>
                  <a:schemeClr val="bg1"/>
                </a:solidFill>
              </a:rPr>
              <a:t> </a:t>
            </a:r>
            <a:r>
              <a:rPr lang="ru-RU" dirty="0" err="1" smtClean="0">
                <a:solidFill>
                  <a:schemeClr val="bg1"/>
                </a:solidFill>
              </a:rPr>
              <a:t>бифенилы</a:t>
            </a:r>
            <a:r>
              <a:rPr lang="ru-RU" dirty="0" smtClean="0">
                <a:solidFill>
                  <a:schemeClr val="bg1"/>
                </a:solidFill>
              </a:rPr>
              <a:t>), ДДТ (</a:t>
            </a:r>
            <a:r>
              <a:rPr lang="ru-RU" dirty="0" err="1" smtClean="0">
                <a:solidFill>
                  <a:schemeClr val="bg1"/>
                </a:solidFill>
              </a:rPr>
              <a:t>дихлордифенилтрихлорметилметан</a:t>
            </a:r>
            <a:r>
              <a:rPr lang="ru-RU" dirty="0" smtClean="0">
                <a:solidFill>
                  <a:schemeClr val="bg1"/>
                </a:solidFill>
              </a:rPr>
              <a:t>) и ПАУ (</a:t>
            </a:r>
            <a:r>
              <a:rPr lang="ru-RU" dirty="0" err="1" smtClean="0">
                <a:solidFill>
                  <a:schemeClr val="bg1"/>
                </a:solidFill>
              </a:rPr>
              <a:t>полиароматические</a:t>
            </a:r>
            <a:r>
              <a:rPr lang="ru-RU" dirty="0" smtClean="0">
                <a:solidFill>
                  <a:schemeClr val="bg1"/>
                </a:solidFill>
              </a:rPr>
              <a:t> углеводороды). Некоторые из этих веществ не только токсичны — их структура сходна с гормоном </a:t>
            </a:r>
            <a:r>
              <a:rPr lang="ru-RU" dirty="0" err="1" smtClean="0">
                <a:solidFill>
                  <a:schemeClr val="bg1"/>
                </a:solidFill>
              </a:rPr>
              <a:t>эстрадиолом</a:t>
            </a:r>
            <a:r>
              <a:rPr lang="ru-RU" dirty="0" smtClean="0">
                <a:solidFill>
                  <a:schemeClr val="bg1"/>
                </a:solidFill>
              </a:rPr>
              <a:t>, что приводит к гормональному сбою у отравленного животного. </a:t>
            </a:r>
            <a:endParaRPr lang="ru-RU" dirty="0">
              <a:solidFill>
                <a:schemeClr val="bg1"/>
              </a:solidFill>
            </a:endParaRPr>
          </a:p>
        </p:txBody>
      </p:sp>
    </p:spTree>
    <p:extLst>
      <p:ext uri="{BB962C8B-B14F-4D97-AF65-F5344CB8AC3E}">
        <p14:creationId xmlns="" xmlns:p14="http://schemas.microsoft.com/office/powerpoint/2010/main" val="796624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fotki.yandex.ru/get/6304/14124454.2ec/0_a4765_57110a53_orig.jpg"/>
          <p:cNvPicPr/>
          <p:nvPr/>
        </p:nvPicPr>
        <p:blipFill>
          <a:blip r:embed="rId2" cstate="print"/>
          <a:srcRect/>
          <a:stretch>
            <a:fillRect/>
          </a:stretch>
        </p:blipFill>
        <p:spPr bwMode="auto">
          <a:xfrm>
            <a:off x="282480" y="1772816"/>
            <a:ext cx="8572500" cy="4943475"/>
          </a:xfrm>
          <a:prstGeom prst="rect">
            <a:avLst/>
          </a:prstGeom>
          <a:noFill/>
          <a:ln w="9525">
            <a:noFill/>
            <a:miter lim="800000"/>
            <a:headEnd/>
            <a:tailEnd/>
          </a:ln>
        </p:spPr>
      </p:pic>
      <p:sp>
        <p:nvSpPr>
          <p:cNvPr id="5" name="Прямоугольник 4"/>
          <p:cNvSpPr/>
          <p:nvPr/>
        </p:nvSpPr>
        <p:spPr>
          <a:xfrm>
            <a:off x="50482" y="332656"/>
            <a:ext cx="9036496" cy="1200329"/>
          </a:xfrm>
          <a:prstGeom prst="rect">
            <a:avLst/>
          </a:prstGeom>
        </p:spPr>
        <p:txBody>
          <a:bodyPr wrap="square">
            <a:spAutoFit/>
          </a:bodyPr>
          <a:lstStyle/>
          <a:p>
            <a:r>
              <a:rPr lang="ru-RU" dirty="0" smtClean="0">
                <a:solidFill>
                  <a:schemeClr val="bg1"/>
                </a:solidFill>
              </a:rPr>
              <a:t>Помимо Большого тихоокеанского мусорного пятна, существуют еще четыре гигантских скопления мусора в Тихом, Атлантическом и Индийском океане, каждое из которых вместе с Большим тихоокеанским, соответствует одной из пяти основных систем океанических течений.</a:t>
            </a:r>
            <a:endParaRPr lang="ru-RU" dirty="0">
              <a:solidFill>
                <a:schemeClr val="bg1"/>
              </a:solidFill>
            </a:endParaRPr>
          </a:p>
        </p:txBody>
      </p:sp>
    </p:spTree>
    <p:extLst>
      <p:ext uri="{BB962C8B-B14F-4D97-AF65-F5344CB8AC3E}">
        <p14:creationId xmlns="" xmlns:p14="http://schemas.microsoft.com/office/powerpoint/2010/main" val="1784101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84" y="116632"/>
            <a:ext cx="9468544" cy="646331"/>
          </a:xfrm>
          <a:prstGeom prst="rect">
            <a:avLst/>
          </a:prstGeom>
        </p:spPr>
        <p:txBody>
          <a:bodyPr wrap="square">
            <a:spAutoFit/>
          </a:bodyPr>
          <a:lstStyle/>
          <a:p>
            <a:pPr algn="ctr"/>
            <a:r>
              <a:rPr lang="ru-RU" dirty="0" smtClean="0">
                <a:solidFill>
                  <a:schemeClr val="bg1"/>
                </a:solidFill>
              </a:rPr>
              <a:t>Мальдивы ! Рай на земле, не правда ли ?Кто бы мог подумать, что это тоже Мальдивы.</a:t>
            </a:r>
            <a:endParaRPr lang="ru-RU" dirty="0">
              <a:solidFill>
                <a:schemeClr val="bg1"/>
              </a:solidFill>
            </a:endParaRPr>
          </a:p>
        </p:txBody>
      </p:sp>
      <p:sp>
        <p:nvSpPr>
          <p:cNvPr id="5" name="Прямоугольник 4"/>
          <p:cNvSpPr/>
          <p:nvPr/>
        </p:nvSpPr>
        <p:spPr>
          <a:xfrm>
            <a:off x="2286000" y="2551837"/>
            <a:ext cx="4572000" cy="646331"/>
          </a:xfrm>
          <a:prstGeom prst="rect">
            <a:avLst/>
          </a:prstGeom>
        </p:spPr>
        <p:txBody>
          <a:bodyPr>
            <a:spAutoFit/>
          </a:bodyPr>
          <a:lstStyle/>
          <a:p>
            <a:r>
              <a:rPr lang="ru-RU" b="1" dirty="0" smtClean="0">
                <a:effectLst/>
                <a:latin typeface="Times New Roman"/>
                <a:ea typeface="Times New Roman"/>
              </a:rPr>
              <a:t/>
            </a:r>
            <a:br>
              <a:rPr lang="ru-RU" b="1" dirty="0" smtClean="0">
                <a:effectLst/>
                <a:latin typeface="Times New Roman"/>
                <a:ea typeface="Times New Roman"/>
              </a:rPr>
            </a:br>
            <a:endParaRPr lang="ru-RU" dirty="0"/>
          </a:p>
        </p:txBody>
      </p:sp>
      <p:pic>
        <p:nvPicPr>
          <p:cNvPr id="6" name="Рисунок 5" descr="мусорный остров на мальдивах"/>
          <p:cNvPicPr/>
          <p:nvPr/>
        </p:nvPicPr>
        <p:blipFill>
          <a:blip r:embed="rId2" cstate="print"/>
          <a:srcRect/>
          <a:stretch>
            <a:fillRect/>
          </a:stretch>
        </p:blipFill>
        <p:spPr bwMode="auto">
          <a:xfrm>
            <a:off x="395536" y="848691"/>
            <a:ext cx="8424936" cy="3753014"/>
          </a:xfrm>
          <a:prstGeom prst="rect">
            <a:avLst/>
          </a:prstGeom>
          <a:noFill/>
          <a:ln w="9525">
            <a:noFill/>
            <a:miter lim="800000"/>
            <a:headEnd/>
            <a:tailEnd/>
          </a:ln>
        </p:spPr>
      </p:pic>
      <p:sp>
        <p:nvSpPr>
          <p:cNvPr id="7" name="Прямоугольник 6"/>
          <p:cNvSpPr/>
          <p:nvPr/>
        </p:nvSpPr>
        <p:spPr>
          <a:xfrm>
            <a:off x="251520" y="4601704"/>
            <a:ext cx="8280920" cy="1200329"/>
          </a:xfrm>
          <a:prstGeom prst="rect">
            <a:avLst/>
          </a:prstGeom>
        </p:spPr>
        <p:txBody>
          <a:bodyPr wrap="square">
            <a:spAutoFit/>
          </a:bodyPr>
          <a:lstStyle/>
          <a:p>
            <a:r>
              <a:rPr lang="ru-RU" dirty="0" smtClean="0">
                <a:solidFill>
                  <a:schemeClr val="bg1"/>
                </a:solidFill>
              </a:rPr>
              <a:t>Туристическая индустрия здесь одна из самых развитых в мире, потому не удивительно, что образовывается много мусора. И как Вы думаете правительство Мальдив решило эту проблему? Мусор просто вывозят на отдельный остров — </a:t>
            </a:r>
            <a:r>
              <a:rPr lang="ru-RU" dirty="0" err="1" smtClean="0">
                <a:solidFill>
                  <a:schemeClr val="bg1"/>
                </a:solidFill>
              </a:rPr>
              <a:t>Тилафуши</a:t>
            </a:r>
            <a:endParaRPr lang="ru-RU" dirty="0">
              <a:solidFill>
                <a:schemeClr val="bg1"/>
              </a:solidFill>
            </a:endParaRPr>
          </a:p>
        </p:txBody>
      </p:sp>
    </p:spTree>
    <p:extLst>
      <p:ext uri="{BB962C8B-B14F-4D97-AF65-F5344CB8AC3E}">
        <p14:creationId xmlns="" xmlns:p14="http://schemas.microsoft.com/office/powerpoint/2010/main" val="39929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28" y="0"/>
            <a:ext cx="8856984" cy="646331"/>
          </a:xfrm>
          <a:prstGeom prst="rect">
            <a:avLst/>
          </a:prstGeom>
        </p:spPr>
        <p:txBody>
          <a:bodyPr wrap="square">
            <a:spAutoFit/>
          </a:bodyPr>
          <a:lstStyle/>
          <a:p>
            <a:pPr algn="ctr"/>
            <a:r>
              <a:rPr lang="ru-RU" dirty="0" smtClean="0">
                <a:solidFill>
                  <a:schemeClr val="bg1"/>
                </a:solidFill>
              </a:rPr>
              <a:t>Отходы попадают в воду, и пополняют знаменитую свалку тихоокеанского мусорного острова.</a:t>
            </a:r>
            <a:endParaRPr lang="ru-RU" dirty="0">
              <a:solidFill>
                <a:schemeClr val="bg1"/>
              </a:solidFill>
            </a:endParaRPr>
          </a:p>
        </p:txBody>
      </p:sp>
      <p:pic>
        <p:nvPicPr>
          <p:cNvPr id="5" name="Рисунок 4" descr="мусор на мальдивах">
            <a:hlinkClick r:id="rId2" tgtFrame="&quot;_blank&quot;"/>
          </p:cNvPr>
          <p:cNvPicPr/>
          <p:nvPr/>
        </p:nvPicPr>
        <p:blipFill>
          <a:blip r:embed="rId3" cstate="print"/>
          <a:srcRect/>
          <a:stretch>
            <a:fillRect/>
          </a:stretch>
        </p:blipFill>
        <p:spPr bwMode="auto">
          <a:xfrm>
            <a:off x="323528" y="1205056"/>
            <a:ext cx="8543684" cy="4452615"/>
          </a:xfrm>
          <a:prstGeom prst="rect">
            <a:avLst/>
          </a:prstGeom>
          <a:noFill/>
          <a:ln w="9525">
            <a:noFill/>
            <a:miter lim="800000"/>
            <a:headEnd/>
            <a:tailEnd/>
          </a:ln>
        </p:spPr>
      </p:pic>
      <p:sp>
        <p:nvSpPr>
          <p:cNvPr id="6" name="Прямоугольник 5"/>
          <p:cNvSpPr/>
          <p:nvPr/>
        </p:nvSpPr>
        <p:spPr>
          <a:xfrm>
            <a:off x="45608" y="5657671"/>
            <a:ext cx="9133772" cy="1200329"/>
          </a:xfrm>
          <a:prstGeom prst="rect">
            <a:avLst/>
          </a:prstGeom>
        </p:spPr>
        <p:txBody>
          <a:bodyPr wrap="square">
            <a:spAutoFit/>
          </a:bodyPr>
          <a:lstStyle/>
          <a:p>
            <a:pPr algn="ctr"/>
            <a:r>
              <a:rPr lang="ru-RU" dirty="0" smtClean="0">
                <a:solidFill>
                  <a:schemeClr val="bg1"/>
                </a:solidFill>
              </a:rPr>
              <a:t>Что еще более интересно, этот искусственный остров под названием </a:t>
            </a:r>
            <a:r>
              <a:rPr lang="ru-RU" dirty="0" err="1" smtClean="0">
                <a:solidFill>
                  <a:schemeClr val="bg1"/>
                </a:solidFill>
              </a:rPr>
              <a:t>Тилафуши</a:t>
            </a:r>
            <a:r>
              <a:rPr lang="ru-RU" dirty="0" smtClean="0">
                <a:solidFill>
                  <a:schemeClr val="bg1"/>
                </a:solidFill>
              </a:rPr>
              <a:t> находится всего в 7 километрах от столицы Мальдив. Но это совсем не курорт, здесь нет белоснежного песка и прозрачной воды — вместо этого можно наблюдать лишь горы мусора.</a:t>
            </a:r>
            <a:endParaRPr lang="ru-RU" dirty="0">
              <a:solidFill>
                <a:schemeClr val="bg1"/>
              </a:solidFill>
            </a:endParaRPr>
          </a:p>
        </p:txBody>
      </p:sp>
    </p:spTree>
    <p:extLst>
      <p:ext uri="{BB962C8B-B14F-4D97-AF65-F5344CB8AC3E}">
        <p14:creationId xmlns="" xmlns:p14="http://schemas.microsoft.com/office/powerpoint/2010/main" val="3491415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280</TotalTime>
  <Words>1299</Words>
  <Application>Microsoft Office PowerPoint</Application>
  <PresentationFormat>Экран (4:3)</PresentationFormat>
  <Paragraphs>38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А ведь на планете есть еще и мусорные города !</vt:lpstr>
      <vt:lpstr>Мэншит Нассер - мусорное сообщество в Египте, куда стекается мусор со всех крупных городов. Люди фактически живут здесь и прокапывают себе тоннели в поисках чего то, что можно было бы перепродать. Около 80% всего мусора в конечном счете они действительно перепродают. </vt:lpstr>
      <vt:lpstr>Мусор сюда привозят самосвалы, потом мешки с мусором развозят на машинах поменьше по дворам и домам, где уже семьями - от детей до стариков – все занимаются его сортировкой. </vt:lpstr>
      <vt:lpstr>Тем временем на улицах идет обычная жизнь. Дети играют и шумят, мужчины чинно сидят и курят кальян, тут же продают фрукты и печеные лепешки, на первых этажах домов обычные продуктовые лавки .   </vt:lpstr>
      <vt:lpstr>Если добавить к этому мириады жужжащих мух, дохлых крыс и кошек под ногами и самое главное запах, который все это сопровождает, сложится вполне реальная картина апокалипсиса.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111</dc:creator>
  <cp:lastModifiedBy>UserXP</cp:lastModifiedBy>
  <cp:revision>38</cp:revision>
  <dcterms:created xsi:type="dcterms:W3CDTF">2013-03-21T04:43:18Z</dcterms:created>
  <dcterms:modified xsi:type="dcterms:W3CDTF">2014-02-23T08:35:57Z</dcterms:modified>
</cp:coreProperties>
</file>