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7" r:id="rId4"/>
    <p:sldId id="268" r:id="rId5"/>
    <p:sldId id="274" r:id="rId6"/>
    <p:sldId id="271" r:id="rId7"/>
    <p:sldId id="270" r:id="rId8"/>
    <p:sldId id="261" r:id="rId9"/>
    <p:sldId id="265" r:id="rId10"/>
    <p:sldId id="273" r:id="rId11"/>
    <p:sldId id="266" r:id="rId12"/>
    <p:sldId id="262" r:id="rId13"/>
    <p:sldId id="264" r:id="rId14"/>
    <p:sldId id="263" r:id="rId15"/>
    <p:sldId id="278" r:id="rId16"/>
    <p:sldId id="277" r:id="rId17"/>
    <p:sldId id="267" r:id="rId18"/>
    <p:sldId id="279" r:id="rId19"/>
    <p:sldId id="282" r:id="rId20"/>
    <p:sldId id="281" r:id="rId21"/>
    <p:sldId id="280" r:id="rId22"/>
    <p:sldId id="269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5" autoAdjust="0"/>
    <p:restoredTop sz="94660"/>
  </p:normalViewPr>
  <p:slideViewPr>
    <p:cSldViewPr>
      <p:cViewPr varScale="1">
        <p:scale>
          <a:sx n="65" d="100"/>
          <a:sy n="65" d="100"/>
        </p:scale>
        <p:origin x="-800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B4875-E7F0-4DD8-BE32-382D529171F7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29E21-129B-4B2E-AAB3-58E1C246D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hape 236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50178" name="Shape 23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hape 230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48130" name="Shape 23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29E21-129B-4B2E-AAB3-58E1C246D22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0B6597-C4F8-4BA0-BDCF-F9239F02AE46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810090-D861-4731-B6CA-A5E087F5E3A9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254442-4C9A-4E07-8E93-B5A17053FD6C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C6A6A3-859D-4389-873E-877FB6368B0A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950A42-0E86-403B-A74D-A4BEB3425E40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4B90-9913-41DC-8D4D-3B9DE4309E28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B95B-764B-4808-8EF4-CE5EF42267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552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4B90-9913-41DC-8D4D-3B9DE4309E28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B95B-764B-4808-8EF4-CE5EF42267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621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4B90-9913-41DC-8D4D-3B9DE4309E28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B95B-764B-4808-8EF4-CE5EF42267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2363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8"/>
          <p:cNvSpPr>
            <a:spLocks noChangeArrowheads="1"/>
          </p:cNvSpPr>
          <p:nvPr/>
        </p:nvSpPr>
        <p:spPr bwMode="auto">
          <a:xfrm>
            <a:off x="0" y="-1588"/>
            <a:ext cx="9144000" cy="1525588"/>
          </a:xfrm>
          <a:prstGeom prst="rect">
            <a:avLst/>
          </a:prstGeom>
          <a:solidFill>
            <a:schemeClr val="bg2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ru-RU"/>
          </a:p>
        </p:txBody>
      </p:sp>
      <p:grpSp>
        <p:nvGrpSpPr>
          <p:cNvPr id="2" name="Shape 19"/>
          <p:cNvGrpSpPr>
            <a:grpSpLocks/>
          </p:cNvGrpSpPr>
          <p:nvPr/>
        </p:nvGrpSpPr>
        <p:grpSpPr bwMode="auto">
          <a:xfrm>
            <a:off x="0" y="-1588"/>
            <a:ext cx="649288" cy="6859588"/>
            <a:chOff x="0" y="-1438"/>
            <a:chExt cx="649180" cy="6859503"/>
          </a:xfrm>
        </p:grpSpPr>
        <p:sp>
          <p:nvSpPr>
            <p:cNvPr id="6" name="Shape 20"/>
            <p:cNvSpPr>
              <a:spLocks/>
            </p:cNvSpPr>
            <p:nvPr/>
          </p:nvSpPr>
          <p:spPr bwMode="auto">
            <a:xfrm>
              <a:off x="0" y="-1438"/>
              <a:ext cx="649180" cy="6858065"/>
            </a:xfrm>
            <a:custGeom>
              <a:avLst/>
              <a:gdLst>
                <a:gd name="T0" fmla="*/ 0 w 500332"/>
                <a:gd name="T1" fmla="*/ 0 h 6875253"/>
                <a:gd name="T2" fmla="*/ 500332 w 500332"/>
                <a:gd name="T3" fmla="*/ 6875253 h 6875253"/>
              </a:gdLst>
              <a:ahLst/>
              <a:cxnLst>
                <a:cxn ang="0">
                  <a:pos x="0" y="0"/>
                </a:cxn>
                <a:cxn ang="0">
                  <a:pos x="500332" y="0"/>
                </a:cxn>
                <a:cxn ang="0">
                  <a:pos x="301925" y="6875253"/>
                </a:cxn>
                <a:cxn ang="0">
                  <a:pos x="0" y="6875253"/>
                </a:cxn>
                <a:cxn ang="0">
                  <a:pos x="0" y="0"/>
                </a:cxn>
              </a:cxnLst>
              <a:rect l="T0" t="T1" r="T2" b="T3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4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 anchor="ctr">
              <a:spAutoFit/>
            </a:bodyPr>
            <a:lstStyle/>
            <a:p>
              <a:endParaRPr lang="ru-RU"/>
            </a:p>
          </p:txBody>
        </p:sp>
        <p:sp>
          <p:nvSpPr>
            <p:cNvPr id="7" name="Shape 21"/>
            <p:cNvSpPr>
              <a:spLocks/>
            </p:cNvSpPr>
            <p:nvPr/>
          </p:nvSpPr>
          <p:spPr bwMode="auto">
            <a:xfrm>
              <a:off x="0" y="0"/>
              <a:ext cx="500331" cy="6858065"/>
            </a:xfrm>
            <a:custGeom>
              <a:avLst/>
              <a:gdLst>
                <a:gd name="T0" fmla="*/ 0 w 500332"/>
                <a:gd name="T1" fmla="*/ 0 h 6875253"/>
                <a:gd name="T2" fmla="*/ 500332 w 500332"/>
                <a:gd name="T3" fmla="*/ 6875253 h 6875253"/>
              </a:gdLst>
              <a:ahLst/>
              <a:cxnLst>
                <a:cxn ang="0">
                  <a:pos x="0" y="0"/>
                </a:cxn>
                <a:cxn ang="0">
                  <a:pos x="500332" y="0"/>
                </a:cxn>
                <a:cxn ang="0">
                  <a:pos x="301925" y="6875253"/>
                </a:cxn>
                <a:cxn ang="0">
                  <a:pos x="0" y="6875253"/>
                </a:cxn>
                <a:cxn ang="0">
                  <a:pos x="0" y="0"/>
                </a:cxn>
              </a:cxnLst>
              <a:rect l="T0" t="T1" r="T2" b="T3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9804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" name="Shape 22"/>
          <p:cNvGrpSpPr>
            <a:grpSpLocks/>
          </p:cNvGrpSpPr>
          <p:nvPr/>
        </p:nvGrpSpPr>
        <p:grpSpPr bwMode="auto">
          <a:xfrm flipH="1">
            <a:off x="8494713" y="0"/>
            <a:ext cx="649287" cy="6859588"/>
            <a:chOff x="0" y="-1438"/>
            <a:chExt cx="649180" cy="6859503"/>
          </a:xfrm>
        </p:grpSpPr>
        <p:sp>
          <p:nvSpPr>
            <p:cNvPr id="9" name="Shape 23"/>
            <p:cNvSpPr>
              <a:spLocks/>
            </p:cNvSpPr>
            <p:nvPr/>
          </p:nvSpPr>
          <p:spPr bwMode="auto">
            <a:xfrm>
              <a:off x="0" y="-1438"/>
              <a:ext cx="649180" cy="6858065"/>
            </a:xfrm>
            <a:custGeom>
              <a:avLst/>
              <a:gdLst>
                <a:gd name="T0" fmla="*/ 0 w 500332"/>
                <a:gd name="T1" fmla="*/ 0 h 6875253"/>
                <a:gd name="T2" fmla="*/ 500332 w 500332"/>
                <a:gd name="T3" fmla="*/ 6875253 h 6875253"/>
              </a:gdLst>
              <a:ahLst/>
              <a:cxnLst>
                <a:cxn ang="0">
                  <a:pos x="0" y="0"/>
                </a:cxn>
                <a:cxn ang="0">
                  <a:pos x="500332" y="0"/>
                </a:cxn>
                <a:cxn ang="0">
                  <a:pos x="301925" y="6875253"/>
                </a:cxn>
                <a:cxn ang="0">
                  <a:pos x="0" y="6875253"/>
                </a:cxn>
                <a:cxn ang="0">
                  <a:pos x="0" y="0"/>
                </a:cxn>
              </a:cxnLst>
              <a:rect l="T0" t="T1" r="T2" b="T3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4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 anchor="ctr">
              <a:spAutoFit/>
            </a:bodyPr>
            <a:lstStyle/>
            <a:p>
              <a:endParaRPr lang="ru-RU"/>
            </a:p>
          </p:txBody>
        </p:sp>
        <p:sp>
          <p:nvSpPr>
            <p:cNvPr id="10" name="Shape 24"/>
            <p:cNvSpPr>
              <a:spLocks/>
            </p:cNvSpPr>
            <p:nvPr/>
          </p:nvSpPr>
          <p:spPr bwMode="auto">
            <a:xfrm>
              <a:off x="0" y="0"/>
              <a:ext cx="500331" cy="6858065"/>
            </a:xfrm>
            <a:custGeom>
              <a:avLst/>
              <a:gdLst>
                <a:gd name="T0" fmla="*/ 0 w 500332"/>
                <a:gd name="T1" fmla="*/ 0 h 6875253"/>
                <a:gd name="T2" fmla="*/ 500332 w 500332"/>
                <a:gd name="T3" fmla="*/ 6875253 h 6875253"/>
              </a:gdLst>
              <a:ahLst/>
              <a:cxnLst>
                <a:cxn ang="0">
                  <a:pos x="0" y="0"/>
                </a:cxn>
                <a:cxn ang="0">
                  <a:pos x="500332" y="0"/>
                </a:cxn>
                <a:cxn ang="0">
                  <a:pos x="301925" y="6875253"/>
                </a:cxn>
                <a:cxn ang="0">
                  <a:pos x="0" y="6875253"/>
                </a:cxn>
                <a:cxn ang="0">
                  <a:pos x="0" y="0"/>
                </a:cxn>
              </a:cxnLst>
              <a:rect l="T0" t="T1" r="T2" b="T3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9804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11" name="Shape 25"/>
          <p:cNvSpPr>
            <a:spLocks noChangeArrowheads="1"/>
          </p:cNvSpPr>
          <p:nvPr/>
        </p:nvSpPr>
        <p:spPr bwMode="auto">
          <a:xfrm>
            <a:off x="0" y="6324600"/>
            <a:ext cx="9144000" cy="534988"/>
          </a:xfrm>
          <a:prstGeom prst="rect">
            <a:avLst/>
          </a:prstGeom>
          <a:solidFill>
            <a:schemeClr val="tx1">
              <a:alpha val="14902"/>
            </a:scheme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ru-RU"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4B90-9913-41DC-8D4D-3B9DE4309E28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B95B-764B-4808-8EF4-CE5EF42267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787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4B90-9913-41DC-8D4D-3B9DE4309E28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B95B-764B-4808-8EF4-CE5EF42267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499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4B90-9913-41DC-8D4D-3B9DE4309E28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B95B-764B-4808-8EF4-CE5EF42267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5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4B90-9913-41DC-8D4D-3B9DE4309E28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B95B-764B-4808-8EF4-CE5EF42267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9730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4B90-9913-41DC-8D4D-3B9DE4309E28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B95B-764B-4808-8EF4-CE5EF42267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187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4B90-9913-41DC-8D4D-3B9DE4309E28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B95B-764B-4808-8EF4-CE5EF42267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762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4B90-9913-41DC-8D4D-3B9DE4309E28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B95B-764B-4808-8EF4-CE5EF42267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443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4B90-9913-41DC-8D4D-3B9DE4309E28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B95B-764B-4808-8EF4-CE5EF42267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729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C4B90-9913-41DC-8D4D-3B9DE4309E28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4B95B-764B-4808-8EF4-CE5EF42267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276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rgis.spb.ru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pb.2gis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Государственное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бюджетное образовательное учреждение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среднего профессионального образования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«Санкт-Петербургское училище олимпийского резерва №2 (техникум)»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 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6499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5229200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0"/>
              </a:spcBef>
            </a:pPr>
            <a:r>
              <a:rPr lang="ru-RU" sz="3600" dirty="0" smtClean="0">
                <a:solidFill>
                  <a:prstClr val="black"/>
                </a:solidFill>
              </a:rPr>
              <a:t>        </a:t>
            </a:r>
            <a:r>
              <a:rPr lang="ru-RU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Питленко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Галина Георгиевна</a:t>
            </a: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Учитель и преподаватель Санкт-Петербургского училища олимпийского резерва №2 </a:t>
            </a:r>
          </a:p>
        </p:txBody>
      </p:sp>
      <p:pic>
        <p:nvPicPr>
          <p:cNvPr id="1026" name="Picture 2" descr="C:\Users\Галин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56792"/>
            <a:ext cx="5256584" cy="3765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9149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Карты</a:t>
            </a:r>
            <a:br>
              <a:rPr lang="ru-RU" sz="4800" dirty="0" smtClean="0"/>
            </a:br>
            <a:r>
              <a:rPr lang="ru-RU" sz="4800" dirty="0" err="1" smtClean="0"/>
              <a:t>Яндекс</a:t>
            </a:r>
            <a:endParaRPr lang="ru-RU" sz="4800" dirty="0"/>
          </a:p>
        </p:txBody>
      </p:sp>
      <p:sp>
        <p:nvSpPr>
          <p:cNvPr id="5" name="Shape 234"/>
          <p:cNvSpPr txBox="1">
            <a:spLocks/>
          </p:cNvSpPr>
          <p:nvPr/>
        </p:nvSpPr>
        <p:spPr>
          <a:xfrm>
            <a:off x="457200" y="1484784"/>
            <a:ext cx="8219256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67000"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/>
              <a:cs typeface="Arial" charset="0"/>
              <a:sym typeface="Arial" charset="0"/>
            </a:endParaRPr>
          </a:p>
          <a:p>
            <a:pPr marL="342900" indent="-342900">
              <a:spcBef>
                <a:spcPts val="600"/>
              </a:spcBef>
              <a:buClr>
                <a:srgbClr val="FFFFFF"/>
              </a:buClr>
              <a:buSzPct val="167000"/>
            </a:pPr>
            <a:r>
              <a:rPr lang="ru-RU" sz="2600" kern="0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1</a:t>
            </a:r>
            <a:r>
              <a:rPr kumimoji="0" lang="ru-RU" sz="2800" b="0" i="1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Проложить маршрут от Санкт-Петербурга до Москвы. Сделать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скриншот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1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  </a:t>
            </a:r>
          </a:p>
          <a:p>
            <a:pPr marL="342900" indent="-342900">
              <a:spcBef>
                <a:spcPts val="600"/>
              </a:spcBef>
              <a:buClr>
                <a:srgbClr val="FFFFFF"/>
              </a:buClr>
              <a:buSzPct val="167000"/>
            </a:pPr>
            <a:r>
              <a:rPr lang="ru-RU" sz="3200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2. </a:t>
            </a:r>
            <a:r>
              <a:rPr lang="ru-RU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Сделать </a:t>
            </a:r>
            <a:r>
              <a:rPr lang="ru-RU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скриншот</a:t>
            </a:r>
            <a:r>
              <a:rPr lang="ru-RU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панорамы Красной площади.</a:t>
            </a:r>
          </a:p>
          <a:p>
            <a:pPr marL="342900" indent="-342900">
              <a:spcBef>
                <a:spcPts val="600"/>
              </a:spcBef>
              <a:buClr>
                <a:srgbClr val="FFFFFF"/>
              </a:buClr>
              <a:buSzPct val="167000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Проложить маршрут транспортом до училища,  посмотреть  панораму училища. Сделать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скриншот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67000"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Все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скриншоты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 </a:t>
            </a:r>
            <a:r>
              <a:rPr lang="ru-RU" sz="2800" b="1" kern="0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хранить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 в папке «</a:t>
            </a:r>
            <a:r>
              <a:rPr kumimoji="0" lang="ru-RU" sz="28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Скриншоты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 ФИО»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67000"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5679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eaLnBrk="1" hangingPunct="1"/>
            <a:r>
              <a:rPr lang="ru-RU" sz="4000" dirty="0" smtClean="0"/>
              <a:t>Маршрут от Санкт-Петербурга до Москвы</a:t>
            </a:r>
          </a:p>
        </p:txBody>
      </p:sp>
      <p:pic>
        <p:nvPicPr>
          <p:cNvPr id="3074" name="Picture 2" descr="C:\Users\Галина\Desktop\Рисунок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5038" y="3043238"/>
            <a:ext cx="3430587" cy="1993900"/>
          </a:xfrm>
          <a:prstGeom prst="rect">
            <a:avLst/>
          </a:prstGeom>
          <a:noFill/>
        </p:spPr>
      </p:pic>
      <p:pic>
        <p:nvPicPr>
          <p:cNvPr id="1027" name="Picture 3" descr="C:\Users\Галина\Desktop\рис\Рисунок1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88" y="1556792"/>
            <a:ext cx="8884900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eaLnBrk="1" hangingPunct="1"/>
            <a:r>
              <a:rPr lang="ru-RU" dirty="0" smtClean="0"/>
              <a:t>Панорама Красной площади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Галина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506" y="1412776"/>
            <a:ext cx="8776981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eaLnBrk="1" hangingPunct="1"/>
            <a:r>
              <a:rPr lang="ru-RU" dirty="0" err="1" smtClean="0"/>
              <a:t>Скриншот</a:t>
            </a:r>
            <a:r>
              <a:rPr lang="ru-RU" dirty="0" smtClean="0"/>
              <a:t> панорамы училища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Галина\Desktop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98" y="1484784"/>
            <a:ext cx="8978998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5679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eaLnBrk="1" hangingPunct="1"/>
            <a:r>
              <a:rPr lang="ru-RU" sz="4000" dirty="0" smtClean="0"/>
              <a:t>Панорама ул. Коммуны</a:t>
            </a:r>
            <a:br>
              <a:rPr lang="ru-RU" sz="4000" dirty="0" smtClean="0"/>
            </a:br>
            <a:r>
              <a:rPr lang="ru-RU" sz="4000" dirty="0" smtClean="0"/>
              <a:t>(полноэкранный режим)</a:t>
            </a:r>
          </a:p>
        </p:txBody>
      </p:sp>
      <p:pic>
        <p:nvPicPr>
          <p:cNvPr id="1027" name="Picture 3" descr="C:\Users\Галина\Desktop\Рисунок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2770188"/>
            <a:ext cx="3297238" cy="18161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323528" y="1600200"/>
            <a:ext cx="8640960" cy="51148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Карты</a:t>
            </a:r>
            <a:br>
              <a:rPr lang="ru-RU" sz="4800" dirty="0" smtClean="0"/>
            </a:br>
            <a:r>
              <a:rPr lang="ru-RU" sz="4800" dirty="0" err="1" smtClean="0"/>
              <a:t>Рамблер</a:t>
            </a:r>
            <a:endParaRPr lang="ru-RU" sz="4800" dirty="0"/>
          </a:p>
        </p:txBody>
      </p:sp>
      <p:sp>
        <p:nvSpPr>
          <p:cNvPr id="5" name="Shape 234"/>
          <p:cNvSpPr txBox="1">
            <a:spLocks/>
          </p:cNvSpPr>
          <p:nvPr/>
        </p:nvSpPr>
        <p:spPr>
          <a:xfrm>
            <a:off x="457200" y="1484784"/>
            <a:ext cx="821925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67000"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/>
              <a:cs typeface="Arial" charset="0"/>
              <a:sym typeface="Arial" charset="0"/>
            </a:endParaRPr>
          </a:p>
          <a:p>
            <a:pPr marL="342900" indent="-342900">
              <a:spcBef>
                <a:spcPts val="600"/>
              </a:spcBef>
              <a:buClr>
                <a:srgbClr val="FFFFFF"/>
              </a:buClr>
              <a:buSzPct val="167000"/>
            </a:pPr>
            <a:r>
              <a:rPr lang="ru-RU" sz="2600" kern="0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1</a:t>
            </a:r>
            <a:r>
              <a:rPr kumimoji="0" lang="ru-RU" sz="2800" b="0" i="1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Проложить маршрут  от своего дома до училища.</a:t>
            </a:r>
            <a:r>
              <a:rPr kumimoji="0" lang="ru-RU" sz="3200" b="0" i="1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  </a:t>
            </a:r>
            <a:r>
              <a:rPr kumimoji="0" lang="ru-RU" sz="3200" b="0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Скриншот</a:t>
            </a:r>
            <a:endParaRPr kumimoji="0" lang="ru-RU" sz="3200" b="0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 charset="0"/>
            </a:endParaRPr>
          </a:p>
          <a:p>
            <a:pPr marL="342900" indent="-342900">
              <a:spcBef>
                <a:spcPts val="600"/>
              </a:spcBef>
              <a:buClr>
                <a:srgbClr val="FFFFFF"/>
              </a:buClr>
              <a:buSzPct val="167000"/>
            </a:pPr>
            <a:r>
              <a:rPr lang="ru-RU" sz="3200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2. </a:t>
            </a:r>
            <a:r>
              <a:rPr lang="ru-RU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Выбрать памятник архитектуры в одном из городов России. Сделать </a:t>
            </a:r>
            <a:r>
              <a:rPr lang="ru-RU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скриншот</a:t>
            </a:r>
            <a:r>
              <a:rPr lang="ru-RU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. </a:t>
            </a:r>
          </a:p>
          <a:p>
            <a:pPr marL="342900" indent="-342900">
              <a:spcBef>
                <a:spcPts val="600"/>
              </a:spcBef>
              <a:buClr>
                <a:srgbClr val="FFFFFF"/>
              </a:buClr>
              <a:buSzPct val="167000"/>
            </a:pPr>
            <a:endParaRPr lang="ru-RU" sz="32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67000"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Все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скриншоты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 </a:t>
            </a:r>
            <a:r>
              <a:rPr lang="ru-RU" sz="2800" b="1" kern="0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хранить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 в папке «</a:t>
            </a:r>
            <a:r>
              <a:rPr kumimoji="0" lang="ru-RU" sz="28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Скриншоты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 ФИО»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67000"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Маршрут между двумя точками на карте Санкт-Петербурга.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Галина\Desktop\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340768"/>
            <a:ext cx="9036495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0080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eaLnBrk="1" hangingPunct="1"/>
            <a:r>
              <a:rPr lang="ru-RU" dirty="0" smtClean="0"/>
              <a:t>Памятник Петру 1 в Воронеже</a:t>
            </a:r>
          </a:p>
        </p:txBody>
      </p:sp>
      <p:pic>
        <p:nvPicPr>
          <p:cNvPr id="3074" name="Picture 2" descr="C:\Users\Галина\Desktop\Рису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1913" y="3003550"/>
            <a:ext cx="3417887" cy="1931988"/>
          </a:xfrm>
          <a:prstGeom prst="rect">
            <a:avLst/>
          </a:prstGeom>
          <a:noFill/>
        </p:spPr>
      </p:pic>
      <p:pic>
        <p:nvPicPr>
          <p:cNvPr id="1026" name="Picture 2" descr="C:\Users\Галина\Desktop\Рису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2238" y="2984500"/>
            <a:ext cx="3417887" cy="1931988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107504" y="1772816"/>
            <a:ext cx="8784976" cy="50571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Карты</a:t>
            </a:r>
            <a:br>
              <a:rPr lang="ru-RU" sz="4800" dirty="0" smtClean="0"/>
            </a:br>
            <a:r>
              <a:rPr lang="ru-RU" sz="4800" dirty="0" err="1" smtClean="0"/>
              <a:t>Гугл</a:t>
            </a:r>
            <a:endParaRPr lang="ru-RU" sz="4800" dirty="0"/>
          </a:p>
        </p:txBody>
      </p:sp>
      <p:sp>
        <p:nvSpPr>
          <p:cNvPr id="5" name="Shape 234"/>
          <p:cNvSpPr txBox="1">
            <a:spLocks/>
          </p:cNvSpPr>
          <p:nvPr/>
        </p:nvSpPr>
        <p:spPr>
          <a:xfrm>
            <a:off x="457200" y="1484784"/>
            <a:ext cx="8219256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67000"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/>
              <a:cs typeface="Arial" charset="0"/>
              <a:sym typeface="Arial" charset="0"/>
            </a:endParaRPr>
          </a:p>
          <a:p>
            <a:pPr marL="342900" indent="-342900">
              <a:spcBef>
                <a:spcPts val="600"/>
              </a:spcBef>
              <a:buClr>
                <a:srgbClr val="FFFFFF"/>
              </a:buClr>
              <a:buSzPct val="167000"/>
            </a:pPr>
            <a:r>
              <a:rPr lang="ru-RU" sz="2600" kern="0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1</a:t>
            </a:r>
            <a:r>
              <a:rPr kumimoji="0" lang="ru-RU" sz="2800" b="0" i="1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/>
              <a:t> Проложить пеший маршрут  от  метро Ладожская до училища или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маршрут  от своего дома до училища.</a:t>
            </a:r>
            <a:r>
              <a:rPr kumimoji="0" lang="ru-RU" sz="3200" b="0" i="1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  </a:t>
            </a:r>
            <a:r>
              <a:rPr kumimoji="0" lang="ru-RU" sz="3200" b="0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Скриншот</a:t>
            </a:r>
            <a:endParaRPr kumimoji="0" lang="ru-RU" sz="3200" b="0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 charset="0"/>
            </a:endParaRPr>
          </a:p>
          <a:p>
            <a:pPr marL="342900" indent="-342900">
              <a:spcBef>
                <a:spcPts val="600"/>
              </a:spcBef>
              <a:buClr>
                <a:srgbClr val="FFFFFF"/>
              </a:buClr>
              <a:buSzPct val="167000"/>
            </a:pPr>
            <a:r>
              <a:rPr lang="ru-RU" sz="3200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2</a:t>
            </a:r>
            <a:r>
              <a:rPr lang="ru-RU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. Сделайте снимок выбранного маршрута со спутника.</a:t>
            </a:r>
          </a:p>
          <a:p>
            <a:pPr marL="342900" indent="-342900">
              <a:spcBef>
                <a:spcPts val="600"/>
              </a:spcBef>
              <a:buClr>
                <a:srgbClr val="FFFFFF"/>
              </a:buClr>
              <a:buSzPct val="167000"/>
            </a:pPr>
            <a:r>
              <a:rPr lang="ru-RU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3. Сделать </a:t>
            </a:r>
            <a:r>
              <a:rPr lang="ru-RU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скриншот</a:t>
            </a:r>
            <a:r>
              <a:rPr lang="ru-RU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погоды в регионе.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67000"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Все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скриншоты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 </a:t>
            </a:r>
            <a:r>
              <a:rPr lang="ru-RU" sz="2800" b="1" kern="0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хранить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 в папке «</a:t>
            </a:r>
            <a:r>
              <a:rPr kumimoji="0" lang="ru-RU" sz="28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Скриншоты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 ФИО»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67000"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8478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algn="ctr" eaLnBrk="1" hangingPunct="1"/>
            <a:r>
              <a:rPr lang="ru-RU" sz="40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Пеший маршрут от м. Ладожская до училища</a:t>
            </a:r>
          </a:p>
        </p:txBody>
      </p:sp>
      <p:pic>
        <p:nvPicPr>
          <p:cNvPr id="1026" name="Picture 2" descr="C:\Users\Галина\Desktop\Рисунок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23" y="1484785"/>
            <a:ext cx="8854766" cy="518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Информатика   11 класс </a:t>
            </a:r>
            <a:br>
              <a:rPr lang="ru-RU" dirty="0" smtClean="0"/>
            </a:br>
            <a:r>
              <a:rPr lang="ru-RU" dirty="0" err="1" smtClean="0"/>
              <a:t>Геоинформационные</a:t>
            </a:r>
            <a:r>
              <a:rPr lang="ru-RU" dirty="0" smtClean="0"/>
              <a:t> системы (ГИС)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Практическая работа 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Галина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72816"/>
            <a:ext cx="8856984" cy="4896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7613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8478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algn="ctr" eaLnBrk="1" hangingPunct="1"/>
            <a:r>
              <a:rPr lang="ru-RU" sz="40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Пеший маршрут от м. Ладожская до училища – снимок со спутника</a:t>
            </a:r>
          </a:p>
        </p:txBody>
      </p:sp>
      <p:pic>
        <p:nvPicPr>
          <p:cNvPr id="3074" name="Picture 2" descr="C:\Users\Галина\Desktop\рис\Рисунок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784976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5679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algn="ctr" eaLnBrk="1" hangingPunct="1"/>
            <a:r>
              <a:rPr lang="ru-RU" sz="40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Погода в Ленинградской области</a:t>
            </a:r>
          </a:p>
        </p:txBody>
      </p:sp>
      <p:pic>
        <p:nvPicPr>
          <p:cNvPr id="2050" name="Picture 2" descr="C:\Users\Галина\Desktop\рис\Рисуно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036496" cy="5221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1"/>
            <a:ext cx="9144000" cy="144016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algn="ctr"/>
            <a:r>
              <a:rPr lang="ru-RU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Геоинформационные</a:t>
            </a: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системы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(ГИС)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Галина\Desktop\рис\Рисунок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592" y="1556792"/>
            <a:ext cx="8826896" cy="5257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1307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Оформление</a:t>
            </a:r>
            <a:br>
              <a:rPr lang="ru-RU" sz="4800" dirty="0" smtClean="0"/>
            </a:br>
            <a:r>
              <a:rPr lang="ru-RU" sz="4800" dirty="0" smtClean="0"/>
              <a:t>практической работы</a:t>
            </a:r>
            <a:endParaRPr lang="ru-RU" sz="4800" dirty="0"/>
          </a:p>
        </p:txBody>
      </p:sp>
      <p:sp>
        <p:nvSpPr>
          <p:cNvPr id="5" name="Shape 234"/>
          <p:cNvSpPr txBox="1">
            <a:spLocks/>
          </p:cNvSpPr>
          <p:nvPr/>
        </p:nvSpPr>
        <p:spPr>
          <a:xfrm>
            <a:off x="179512" y="1412776"/>
            <a:ext cx="8712968" cy="700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67000"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/>
              <a:cs typeface="Arial" charset="0"/>
              <a:sym typeface="Arial" charset="0"/>
            </a:endParaRPr>
          </a:p>
          <a:p>
            <a:pPr marL="514350" indent="-514350" algn="ctr">
              <a:spcBef>
                <a:spcPts val="600"/>
              </a:spcBef>
              <a:buClr>
                <a:srgbClr val="FFFFFF"/>
              </a:buClr>
              <a:buSzPct val="167000"/>
            </a:pPr>
            <a:r>
              <a:rPr lang="ru-RU" sz="3200" b="1" kern="0" dirty="0" smtClean="0">
                <a:latin typeface="Times New Roman" pitchFamily="18" charset="0"/>
                <a:ea typeface="Arial"/>
                <a:cs typeface="Times New Roman" pitchFamily="18" charset="0"/>
              </a:rPr>
              <a:t>Дополнительно:</a:t>
            </a:r>
          </a:p>
          <a:p>
            <a:pPr marL="342900" indent="-342900">
              <a:spcBef>
                <a:spcPts val="600"/>
              </a:spcBef>
              <a:buClr>
                <a:srgbClr val="FFFFFF"/>
              </a:buClr>
              <a:buSzPct val="167000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Геоинформационная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система Санкт-Петербурга  </a:t>
            </a:r>
            <a:r>
              <a:rPr lang="ru-RU" sz="3200" i="1" u="sng" dirty="0" smtClean="0">
                <a:solidFill>
                  <a:srgbClr val="0000FF"/>
                </a:solidFill>
                <a:latin typeface="Trebuchet MS"/>
                <a:ea typeface="Trebuchet MS"/>
                <a:cs typeface="Times New Roman"/>
                <a:hlinkClick r:id="rId2"/>
              </a:rPr>
              <a:t>http://rgis.spb.ru/</a:t>
            </a:r>
            <a:r>
              <a:rPr lang="ru-RU" sz="3200" i="1" u="sng" dirty="0" smtClean="0">
                <a:solidFill>
                  <a:srgbClr val="0000FF"/>
                </a:solidFill>
                <a:latin typeface="Trebuchet MS"/>
                <a:ea typeface="Trebuchet MS"/>
                <a:cs typeface="Times New Roman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работа со слоями ( по выбору).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Скриншоты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/>
              <a:cs typeface="Arial" charset="0"/>
              <a:sym typeface="Arial" charset="0"/>
            </a:endParaRPr>
          </a:p>
          <a:p>
            <a:pPr marL="342900" lvl="0" indent="-342900" fontAlgn="base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67000"/>
              <a:defRPr/>
            </a:pPr>
            <a:r>
              <a:rPr lang="ru-RU" sz="2800" kern="0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Результаты работы оформить в виде презентации 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«Моя Земля – мой дом»</a:t>
            </a:r>
            <a:r>
              <a:rPr lang="ru-RU" sz="2800" kern="0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. Не менее 10 слайдов</a:t>
            </a:r>
            <a:r>
              <a:rPr lang="ru-RU" sz="2800" kern="0" dirty="0" smtClean="0">
                <a:solidFill>
                  <a:srgbClr val="000000"/>
                </a:solidFill>
                <a:latin typeface="Arial" charset="0"/>
                <a:ea typeface="Arial"/>
                <a:cs typeface="Arial" charset="0"/>
                <a:sym typeface="Arial" charset="0"/>
              </a:rPr>
              <a:t>.</a:t>
            </a:r>
          </a:p>
          <a:p>
            <a:pPr marL="342900" indent="-342900" algn="ctr">
              <a:spcBef>
                <a:spcPts val="600"/>
              </a:spcBef>
              <a:buClr>
                <a:srgbClr val="FFFFFF"/>
              </a:buClr>
              <a:buSzPct val="167000"/>
            </a:pPr>
            <a:r>
              <a:rPr lang="ru-RU" sz="3200" b="1" kern="0" dirty="0" smtClean="0">
                <a:latin typeface="Times New Roman" pitchFamily="18" charset="0"/>
                <a:ea typeface="Arial"/>
                <a:cs typeface="Times New Roman" pitchFamily="18" charset="0"/>
              </a:rPr>
              <a:t>Дополнительно</a:t>
            </a:r>
            <a:r>
              <a:rPr lang="ru-RU" sz="2800" b="1" kern="0" dirty="0" smtClean="0">
                <a:latin typeface="Times New Roman" pitchFamily="18" charset="0"/>
                <a:ea typeface="Arial"/>
                <a:cs typeface="Times New Roman" pitchFamily="18" charset="0"/>
              </a:rPr>
              <a:t>:</a:t>
            </a:r>
          </a:p>
          <a:p>
            <a:pPr marL="342900" indent="-342900" algn="ctr">
              <a:spcBef>
                <a:spcPts val="600"/>
              </a:spcBef>
              <a:buClr>
                <a:srgbClr val="FFFFFF"/>
              </a:buClr>
              <a:buSzPct val="167000"/>
            </a:pPr>
            <a:r>
              <a:rPr lang="ru-RU" sz="2800" kern="0" dirty="0" smtClean="0">
                <a:latin typeface="Times New Roman" pitchFamily="18" charset="0"/>
                <a:ea typeface="Arial"/>
                <a:cs typeface="Times New Roman" pitchFamily="18" charset="0"/>
              </a:rPr>
              <a:t>Вставить  звуковое сопровождение, анимацию и др. эффекты</a:t>
            </a:r>
            <a:r>
              <a:rPr lang="ru-RU" sz="2800" b="1" kern="0" dirty="0" smtClean="0">
                <a:latin typeface="Times New Roman" pitchFamily="18" charset="0"/>
                <a:ea typeface="Arial"/>
                <a:cs typeface="Times New Roman" pitchFamily="18" charset="0"/>
              </a:rPr>
              <a:t>.</a:t>
            </a:r>
          </a:p>
          <a:p>
            <a:pPr marL="342900" lvl="0" indent="-342900" fontAlgn="base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67000"/>
              <a:defRPr/>
            </a:pPr>
            <a:endParaRPr lang="ru-RU" sz="2800" kern="0" dirty="0" smtClean="0">
              <a:solidFill>
                <a:srgbClr val="000000"/>
              </a:solidFill>
              <a:latin typeface="Arial" charset="0"/>
              <a:ea typeface="Arial"/>
              <a:cs typeface="Arial" charset="0"/>
              <a:sym typeface="Arial" charset="0"/>
            </a:endParaRPr>
          </a:p>
          <a:p>
            <a:pPr marL="342900" lvl="0" indent="-342900" fontAlgn="base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67000"/>
              <a:defRPr/>
            </a:pPr>
            <a:endParaRPr kumimoji="0" lang="ru-RU" sz="2800" b="1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Arial"/>
              <a:cs typeface="Arial" charset="0"/>
              <a:sym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67000"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Arial"/>
              <a:cs typeface="Arial" charset="0"/>
              <a:sym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67000"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/>
              <a:cs typeface="Arial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126876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Times New Roman" pitchFamily="18" charset="0"/>
              </a:rPr>
            </a:b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Times New Roman" pitchFamily="18" charset="0"/>
              </a:rPr>
              <a:t>Что </a:t>
            </a:r>
            <a:r>
              <a:rPr lang="ru-RU" sz="48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Times New Roman" pitchFamily="18" charset="0"/>
              </a:rPr>
              <a:t>такое ГИС?</a:t>
            </a:r>
            <a:r>
              <a:rPr lang="ru-RU" sz="48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rPr>
              <a:t> </a:t>
            </a:r>
            <a:r>
              <a:rPr lang="ru-RU" sz="4800" b="1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rPr>
              <a:t/>
            </a:r>
            <a:br>
              <a:rPr lang="ru-RU" sz="4800" b="1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rPr>
            </a:b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556793"/>
            <a:ext cx="88569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800" b="1" dirty="0" err="1" smtClean="0">
                <a:latin typeface="Times New Roman" pitchFamily="18" charset="0"/>
                <a:cs typeface="Aharoni" pitchFamily="2" charset="-79"/>
              </a:rPr>
              <a:t>Геоинформационная</a:t>
            </a:r>
            <a:r>
              <a:rPr lang="ru-RU" sz="2800" b="1" dirty="0" smtClean="0"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2800" b="1" dirty="0">
                <a:latin typeface="Times New Roman" pitchFamily="18" charset="0"/>
                <a:cs typeface="Aharoni" pitchFamily="2" charset="-79"/>
              </a:rPr>
              <a:t>система</a:t>
            </a:r>
            <a:r>
              <a:rPr lang="ru-RU" sz="2800" dirty="0"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2800" dirty="0"/>
              <a:t>(ГИС) — система сбора, хранения, анализа и графической визуализации </a:t>
            </a:r>
            <a:r>
              <a:rPr lang="ru-RU" sz="2800" dirty="0" smtClean="0"/>
              <a:t>пространственных </a:t>
            </a:r>
            <a:r>
              <a:rPr lang="ru-RU" sz="2800" dirty="0"/>
              <a:t>(географических) данных и связанной с ними информацией о необходимых объектах</a:t>
            </a:r>
            <a:r>
              <a:rPr lang="ru-RU" sz="2800" dirty="0" smtClean="0"/>
              <a:t>.</a:t>
            </a:r>
          </a:p>
          <a:p>
            <a:pPr indent="457200"/>
            <a:r>
              <a:rPr lang="ru-RU" sz="2800" b="1" dirty="0" smtClean="0"/>
              <a:t>ГИС</a:t>
            </a:r>
            <a:r>
              <a:rPr lang="ru-RU" sz="2800" dirty="0" smtClean="0"/>
              <a:t> включают в себя возможности </a:t>
            </a:r>
            <a:r>
              <a:rPr lang="ru-RU" sz="2800" dirty="0" err="1" smtClean="0"/>
              <a:t>cистем</a:t>
            </a:r>
            <a:r>
              <a:rPr lang="ru-RU" sz="2800" dirty="0" smtClean="0"/>
              <a:t> управления базами данных (СУБД), редакторов растровой и векторной графики и аналитических средств и применяются в картографии, геологии, метеорологии, землеустройстве, экологии, муниципальном управлении, транспорте, экономике, обороне и многих других областях.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47496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4401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</a:t>
            </a:r>
            <a:r>
              <a:rPr lang="ru-RU" dirty="0" smtClean="0"/>
              <a:t> отличается ГИС от обычных бумажных карт?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ГИС </a:t>
            </a:r>
            <a:r>
              <a:rPr lang="ru-RU" dirty="0" smtClean="0"/>
              <a:t>– это среда, которая связывает географическую информацию (где что находится) с описательной (что собой это представляет). В отличие от обычных бумажных карт (даже отсканированных), на которых «что вы видите, то и получите», </a:t>
            </a:r>
            <a:r>
              <a:rPr lang="ru-RU" b="1" dirty="0" smtClean="0"/>
              <a:t>ГИС</a:t>
            </a:r>
            <a:r>
              <a:rPr lang="ru-RU" dirty="0" smtClean="0"/>
              <a:t> предоставляет в ваше распоряжение множество слоев разнообразной общегеографической и тематической информации.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Геоинформационные</a:t>
            </a:r>
            <a:r>
              <a:rPr lang="ru-RU" b="1" dirty="0" smtClean="0"/>
              <a:t> системы в </a:t>
            </a:r>
            <a:br>
              <a:rPr lang="ru-RU" b="1" dirty="0" smtClean="0"/>
            </a:br>
            <a:r>
              <a:rPr lang="ru-RU" b="1" dirty="0" smtClean="0"/>
              <a:t>Интернете (ГИС) </a:t>
            </a:r>
            <a:br>
              <a:rPr lang="ru-RU" b="1" dirty="0" smtClean="0"/>
            </a:br>
            <a:r>
              <a:rPr lang="ru-RU" sz="4000" dirty="0" smtClean="0"/>
              <a:t>Практическая работа</a:t>
            </a:r>
            <a:endParaRPr lang="ru-RU" sz="4000" dirty="0"/>
          </a:p>
        </p:txBody>
      </p:sp>
      <p:sp>
        <p:nvSpPr>
          <p:cNvPr id="5" name="Shape 234"/>
          <p:cNvSpPr txBox="1">
            <a:spLocks/>
          </p:cNvSpPr>
          <p:nvPr/>
        </p:nvSpPr>
        <p:spPr>
          <a:xfrm>
            <a:off x="179512" y="1844824"/>
            <a:ext cx="896448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buClr>
                <a:srgbClr val="FFFFFF"/>
              </a:buClr>
              <a:buSzPct val="167000"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1.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Результаты работы оформить в виде презентации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«Моя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 Земля – мой дом»</a:t>
            </a:r>
            <a:r>
              <a:rPr kumimoji="0" lang="ru-RU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. Не менее 10 слайдов</a:t>
            </a:r>
            <a:r>
              <a:rPr kumimoji="0" lang="ru-RU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/>
                <a:cs typeface="Arial" charset="0"/>
                <a:sym typeface="Arial" charset="0"/>
              </a:rPr>
              <a:t>.</a:t>
            </a:r>
          </a:p>
          <a:p>
            <a:pPr marL="514350" indent="-514350">
              <a:spcBef>
                <a:spcPts val="600"/>
              </a:spcBef>
              <a:buClr>
                <a:srgbClr val="FFFFFF"/>
              </a:buClr>
              <a:buSzPct val="167000"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2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/>
                <a:cs typeface="Arial" charset="0"/>
                <a:sym typeface="Arial" charset="0"/>
              </a:rPr>
              <a:t>. </a:t>
            </a:r>
            <a:r>
              <a:rPr lang="ru-RU" sz="2800" kern="0" dirty="0" smtClean="0">
                <a:latin typeface="Times New Roman" pitchFamily="18" charset="0"/>
                <a:ea typeface="Arial"/>
                <a:cs typeface="Times New Roman" pitchFamily="18" charset="0"/>
              </a:rPr>
              <a:t>Заглавный слайд презентации содержит полное наименование училища, тему, ФИО автора.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600"/>
              </a:spcBef>
              <a:buClr>
                <a:srgbClr val="FFFFFF"/>
              </a:buClr>
              <a:buSzPct val="167000"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3.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Скриншоты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обрезать в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Вставить в презентацию. Сделать заголовки к каждому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скриншоту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 charset="0"/>
            </a:endParaRPr>
          </a:p>
          <a:p>
            <a:pPr marL="342900" indent="-342900">
              <a:spcBef>
                <a:spcPts val="600"/>
              </a:spcBef>
              <a:buClr>
                <a:srgbClr val="FFFFFF"/>
              </a:buClr>
              <a:buSzPct val="167000"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4. Оформить презентацию-</a:t>
            </a:r>
            <a:r>
              <a:rPr kumimoji="0" lang="ru-RU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 выбрать стиль оформления, цвета.                  </a:t>
            </a:r>
            <a:r>
              <a:rPr lang="ru-RU" sz="2800" b="1" kern="0" dirty="0" smtClean="0">
                <a:latin typeface="Times New Roman" pitchFamily="18" charset="0"/>
                <a:ea typeface="Arial"/>
                <a:cs typeface="Times New Roman" pitchFamily="18" charset="0"/>
              </a:rPr>
              <a:t> Дополнительно:</a:t>
            </a:r>
          </a:p>
          <a:p>
            <a:pPr marL="342900" indent="-342900" algn="ctr">
              <a:spcBef>
                <a:spcPts val="600"/>
              </a:spcBef>
              <a:buClr>
                <a:srgbClr val="FFFFFF"/>
              </a:buClr>
              <a:buSzPct val="167000"/>
            </a:pPr>
            <a:r>
              <a:rPr lang="ru-RU" sz="2800" b="1" kern="0" dirty="0" smtClean="0">
                <a:latin typeface="Times New Roman" pitchFamily="18" charset="0"/>
                <a:ea typeface="Arial"/>
                <a:cs typeface="Times New Roman" pitchFamily="18" charset="0"/>
              </a:rPr>
              <a:t>Вставить  звуковое сопровождение, анимацию и др. эффекты.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67000"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/>
              <a:cs typeface="Arial" charset="0"/>
              <a:sym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67000"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/>
              <a:cs typeface="Arial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0" y="111450"/>
            <a:ext cx="9144000" cy="126188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indent="228600" algn="ctr" eaLnBrk="1" hangingPunct="1">
              <a:spcBef>
                <a:spcPct val="0"/>
              </a:spcBef>
              <a:buClr>
                <a:srgbClr val="ACB4C2"/>
              </a:buClr>
              <a:buSzTx/>
              <a:buFont typeface="Trebuchet MS" pitchFamily="34" charset="0"/>
              <a:buNone/>
            </a:pP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 ГИС  Санкт-Петербург</a:t>
            </a:r>
            <a:b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endParaRPr lang="ru-RU" dirty="0" smtClean="0">
              <a:solidFill>
                <a:srgbClr val="ACB4C2"/>
              </a:solidFill>
              <a:latin typeface="Trebuchet MS" pitchFamily="34" charset="0"/>
              <a:cs typeface="Arial" charset="0"/>
              <a:sym typeface="Trebuchet MS" pitchFamily="34" charset="0"/>
            </a:endParaRPr>
          </a:p>
        </p:txBody>
      </p:sp>
      <p:sp>
        <p:nvSpPr>
          <p:cNvPr id="49155" name="Shape 234"/>
          <p:cNvSpPr txBox="1">
            <a:spLocks noGrp="1"/>
          </p:cNvSpPr>
          <p:nvPr>
            <p:ph type="body" idx="1"/>
          </p:nvPr>
        </p:nvSpPr>
        <p:spPr>
          <a:xfrm>
            <a:off x="457200" y="1484784"/>
            <a:ext cx="8219256" cy="4708981"/>
          </a:xfrm>
        </p:spPr>
        <p:txBody>
          <a:bodyPr wrap="square">
            <a:spAutoFit/>
          </a:bodyPr>
          <a:lstStyle/>
          <a:p>
            <a:pPr marL="514350" indent="-514350" eaLnBrk="1" hangingPunct="1">
              <a:spcBef>
                <a:spcPts val="600"/>
              </a:spcBef>
              <a:buClr>
                <a:srgbClr val="FFFFFF"/>
              </a:buClr>
              <a:buSzPct val="167000"/>
              <a:buNone/>
            </a:pPr>
            <a:r>
              <a:rPr lang="ru-RU" sz="2400" dirty="0" smtClean="0">
                <a:latin typeface="Arial" charset="0"/>
                <a:cs typeface="Arial" charset="0"/>
              </a:rPr>
              <a:t>1</a:t>
            </a:r>
            <a:r>
              <a:rPr lang="ru-RU" sz="2600" dirty="0" smtClean="0">
                <a:latin typeface="Arial" charset="0"/>
                <a:cs typeface="Arial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Используя гиперссылку, перейти к 2 ГИС Санкт Петербург.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FFFFFF"/>
              </a:buClr>
              <a:buSzPct val="16700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Открыть ГИС в режиме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online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Версия для компьютера,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версия, Перейти прямо сейчас)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FFFFFF"/>
              </a:buClr>
              <a:buSzPct val="16700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Найти на карте организацию по вашему выбору, сделать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скриншот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FFFFFF"/>
              </a:buClr>
              <a:buSzPct val="16700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Скриншот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обрезать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сохранить в папке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Скриншоты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ФИО»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FFFFFF"/>
              </a:buClr>
              <a:buSzPct val="16700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Найти на карте ваше училище, также сделать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скриншот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поместить в эту же папку.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0" y="57529"/>
            <a:ext cx="9144000" cy="132343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indent="228600" algn="ctr" eaLnBrk="1" hangingPunct="1">
              <a:spcBef>
                <a:spcPct val="0"/>
              </a:spcBef>
              <a:buClr>
                <a:srgbClr val="ACB4C2"/>
              </a:buClr>
              <a:buSzTx/>
              <a:buFont typeface="Trebuchet MS" pitchFamily="34" charset="0"/>
              <a:buNone/>
            </a:pP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2 ГИС Санкт - Петербург</a:t>
            </a:r>
            <a:r>
              <a:rPr lang="ru-RU" sz="40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ru-RU" sz="40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</a:br>
            <a:endParaRPr lang="ru-RU" dirty="0" smtClean="0">
              <a:solidFill>
                <a:srgbClr val="ACB4C2"/>
              </a:solidFill>
              <a:latin typeface="Trebuchet MS" pitchFamily="34" charset="0"/>
              <a:cs typeface="Arial" charset="0"/>
              <a:sym typeface="Trebuchet MS" pitchFamily="34" charset="0"/>
            </a:endParaRPr>
          </a:p>
        </p:txBody>
      </p:sp>
      <p:sp>
        <p:nvSpPr>
          <p:cNvPr id="47108" name="Shape 228"/>
          <p:cNvSpPr txBox="1">
            <a:spLocks noChangeArrowheads="1"/>
          </p:cNvSpPr>
          <p:nvPr/>
        </p:nvSpPr>
        <p:spPr bwMode="auto">
          <a:xfrm>
            <a:off x="467544" y="5968863"/>
            <a:ext cx="5159375" cy="104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91425" rIns="91425" bIns="91425" anchor="ctr">
            <a:spAutoFit/>
          </a:bodyPr>
          <a:lstStyle/>
          <a:p>
            <a:pPr>
              <a:buClr>
                <a:srgbClr val="000000"/>
              </a:buClr>
              <a:buSzPct val="46000"/>
              <a:buFont typeface="Arial" charset="0"/>
              <a:buNone/>
            </a:pPr>
            <a:r>
              <a:rPr lang="en-US" sz="2800" dirty="0" smtClean="0">
                <a:hlinkClick r:id="rId3"/>
              </a:rPr>
              <a:t>http://spb.2gis.ru/</a:t>
            </a:r>
            <a:endParaRPr lang="ru-RU" sz="2800" dirty="0" smtClean="0"/>
          </a:p>
          <a:p>
            <a:pPr>
              <a:buClr>
                <a:srgbClr val="000000"/>
              </a:buClr>
              <a:buSzPct val="46000"/>
              <a:buFont typeface="Arial" charset="0"/>
              <a:buNone/>
            </a:pPr>
            <a:endParaRPr lang="ru-RU" sz="2800" dirty="0"/>
          </a:p>
        </p:txBody>
      </p:sp>
      <p:pic>
        <p:nvPicPr>
          <p:cNvPr id="1026" name="Picture 2" descr="C:\Users\Галина\Desktop\Рисун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12776"/>
            <a:ext cx="8599176" cy="4608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gradFill flip="none" rotWithShape="1">
            <a:gsLst>
              <a:gs pos="0">
                <a:srgbClr val="07DEE9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/>
              <a:t>Училище Олимпийского резерва №2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03649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err="1" smtClean="0"/>
              <a:t>Скриншот</a:t>
            </a:r>
            <a:r>
              <a:rPr lang="ru-RU" dirty="0" smtClean="0"/>
              <a:t> с обработкой в </a:t>
            </a:r>
            <a:r>
              <a:rPr lang="en-US" dirty="0" smtClean="0"/>
              <a:t>Word </a:t>
            </a:r>
            <a:r>
              <a:rPr lang="ru-RU" dirty="0" smtClean="0"/>
              <a:t>(обрезка)</a:t>
            </a:r>
          </a:p>
        </p:txBody>
      </p:sp>
      <p:pic>
        <p:nvPicPr>
          <p:cNvPr id="2050" name="Picture 2" descr="C:\Users\Галина\Desktop\Рисунок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570</Words>
  <Application>Microsoft Office PowerPoint</Application>
  <PresentationFormat>Экран (4:3)</PresentationFormat>
  <Paragraphs>71</Paragraphs>
  <Slides>23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Государственное бюджетное образовательное учреждение среднего профессионального образования «Санкт-Петербургское училище олимпийского резерва №2 (техникум)»   </vt:lpstr>
      <vt:lpstr>   Информатика   11 класс  Геоинформационные системы (ГИС) Практическая работа   </vt:lpstr>
      <vt:lpstr> Что такое ГИС?  </vt:lpstr>
      <vt:lpstr>Чем отличается ГИС от обычных бумажных карт?</vt:lpstr>
      <vt:lpstr>Геоинформационные системы в  Интернете (ГИС)  Практическая работа</vt:lpstr>
      <vt:lpstr>2 ГИС  Санкт-Петербург </vt:lpstr>
      <vt:lpstr>2 ГИС Санкт - Петербург </vt:lpstr>
      <vt:lpstr>Училище Олимпийского резерва №2</vt:lpstr>
      <vt:lpstr>Скриншот с обработкой в Word (обрезка)</vt:lpstr>
      <vt:lpstr>Карты Яндекс</vt:lpstr>
      <vt:lpstr>Маршрут от Санкт-Петербурга до Москвы</vt:lpstr>
      <vt:lpstr>Панорама Красной площади</vt:lpstr>
      <vt:lpstr>Скриншот панорамы училища </vt:lpstr>
      <vt:lpstr>Панорама ул. Коммуны (полноэкранный режим)</vt:lpstr>
      <vt:lpstr>Карты Рамблер</vt:lpstr>
      <vt:lpstr>Маршрут между двумя точками на карте Санкт-Петербурга.</vt:lpstr>
      <vt:lpstr>Памятник Петру 1 в Воронеже</vt:lpstr>
      <vt:lpstr>Карты Гугл</vt:lpstr>
      <vt:lpstr>Пеший маршрут от м. Ладожская до училища</vt:lpstr>
      <vt:lpstr>Пеший маршрут от м. Ладожская до училища – снимок со спутника</vt:lpstr>
      <vt:lpstr>Погода в Ленинградской области</vt:lpstr>
      <vt:lpstr>Геоинформационные системы (ГИС)</vt:lpstr>
      <vt:lpstr>Оформление практической работы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среднего профессионального образования «Санкт-Петербургское училище олимпийского резерва №2 (техникум)»</dc:title>
  <dc:creator>Учитель</dc:creator>
  <cp:lastModifiedBy>Галина</cp:lastModifiedBy>
  <cp:revision>49</cp:revision>
  <dcterms:created xsi:type="dcterms:W3CDTF">2013-02-15T05:57:08Z</dcterms:created>
  <dcterms:modified xsi:type="dcterms:W3CDTF">2013-02-18T12:16:29Z</dcterms:modified>
</cp:coreProperties>
</file>