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76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77" r:id="rId17"/>
    <p:sldId id="269" r:id="rId18"/>
    <p:sldId id="270" r:id="rId19"/>
    <p:sldId id="271" r:id="rId20"/>
    <p:sldId id="272" r:id="rId21"/>
    <p:sldId id="273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Динамика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861048"/>
            <a:ext cx="3304456" cy="1752600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Учитель ВКК </a:t>
            </a:r>
          </a:p>
          <a:p>
            <a:pPr algn="r"/>
            <a:r>
              <a:rPr lang="ru-RU" dirty="0" smtClean="0"/>
              <a:t>Гудова Г.Н</a:t>
            </a:r>
            <a:r>
              <a:rPr lang="ru-RU" dirty="0" smtClean="0"/>
              <a:t>.</a:t>
            </a:r>
          </a:p>
          <a:p>
            <a:pPr algn="r"/>
            <a:r>
              <a:rPr lang="ru-RU" dirty="0"/>
              <a:t>МКОУ </a:t>
            </a:r>
            <a:r>
              <a:rPr lang="ru-RU" dirty="0" err="1"/>
              <a:t>Калачеевская</a:t>
            </a:r>
            <a:r>
              <a:rPr lang="ru-RU" dirty="0"/>
              <a:t> </a:t>
            </a:r>
          </a:p>
          <a:p>
            <a:pPr algn="r"/>
            <a:r>
              <a:rPr lang="ru-RU" dirty="0"/>
              <a:t>СОШ №1</a:t>
            </a:r>
          </a:p>
          <a:p>
            <a:pPr algn="r"/>
            <a:endParaRPr lang="ru-RU" dirty="0"/>
          </a:p>
        </p:txBody>
      </p:sp>
      <p:pic>
        <p:nvPicPr>
          <p:cNvPr id="10242" name="Picture 2" descr="Яблоко и Ньютон - стихи и проза на Избе-Читальн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5399"/>
            <a:ext cx="4824536" cy="41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0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Ученые отыскали метод одурачить 3-ий закон Ньютона Мульти Цен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2" y="397024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Силы в природе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484784"/>
                <a:ext cx="7200800" cy="467944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ru-RU" b="1" dirty="0"/>
                  <a:t>1. Закон Всемирного тяготения. </a:t>
                </a:r>
                <a:r>
                  <a:rPr lang="ru-RU" b="1" dirty="0" smtClean="0"/>
                  <a:t> </a:t>
                </a:r>
                <a:r>
                  <a:rPr lang="ru-RU" dirty="0" smtClean="0"/>
                  <a:t>Тела </a:t>
                </a:r>
                <a:r>
                  <a:rPr lang="ru-RU" dirty="0"/>
                  <a:t>взаимодействуют с силами, прямо пропорциональными массам тел и обратно пропорциональными квадрату расстояния между ними.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𝐹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/>
                  <a:t>  </a:t>
                </a:r>
                <a:r>
                  <a:rPr lang="en-US" dirty="0"/>
                  <a:t>G</a:t>
                </a:r>
                <a:r>
                  <a:rPr lang="ru-RU" dirty="0"/>
                  <a:t>-гравитационная постоянная, </a:t>
                </a:r>
                <a:r>
                  <a:rPr lang="en-US" dirty="0"/>
                  <a:t>G</a:t>
                </a:r>
                <a:r>
                  <a:rPr lang="ru-RU" dirty="0"/>
                  <a:t>= 6,67▪10</a:t>
                </a:r>
                <a:r>
                  <a:rPr lang="ru-RU" baseline="30000" dirty="0"/>
                  <a:t>-11</a:t>
                </a:r>
                <a:r>
                  <a:rPr lang="ru-RU" dirty="0"/>
                  <a:t> Н м</a:t>
                </a:r>
                <a:r>
                  <a:rPr lang="ru-RU" baseline="30000" dirty="0"/>
                  <a:t>2</a:t>
                </a:r>
                <a:r>
                  <a:rPr lang="ru-RU" dirty="0"/>
                  <a:t>/кг</a:t>
                </a:r>
                <a:r>
                  <a:rPr lang="ru-RU" baseline="30000" dirty="0"/>
                  <a:t>2</a:t>
                </a:r>
                <a:r>
                  <a:rPr lang="ru-RU" dirty="0"/>
                  <a:t>. Формула применима для материальных точек, однородных шаров, если очень маленькое тело находится на поверхности однородного шара</a:t>
                </a:r>
                <a:r>
                  <a:rPr lang="ru-RU" dirty="0" smtClean="0"/>
                  <a:t>.</a:t>
                </a:r>
              </a:p>
              <a:p>
                <a:r>
                  <a:rPr lang="ru-RU" b="1" dirty="0"/>
                  <a:t>2. Сила тяжести </a:t>
                </a:r>
                <a:r>
                  <a:rPr lang="ru-RU" b="1" dirty="0" smtClean="0"/>
                  <a:t>        </a:t>
                </a:r>
                <a:r>
                  <a:rPr lang="ru-RU" dirty="0" smtClean="0"/>
                  <a:t>Сила</a:t>
                </a:r>
                <a:r>
                  <a:rPr lang="ru-RU" dirty="0"/>
                  <a:t>, с которой Земля притягивает к себе тела.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b="1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𝒎</m:t>
                    </m:r>
                    <m:acc>
                      <m:accPr>
                        <m:chr m:val="⃗"/>
                        <m:ctrlPr>
                          <a:rPr lang="ru-RU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𝐠</m:t>
                        </m:r>
                      </m:e>
                    </m:acc>
                  </m:oMath>
                </a14:m>
                <a:r>
                  <a:rPr lang="ru-RU" dirty="0"/>
                  <a:t> , </a:t>
                </a:r>
                <a:r>
                  <a:rPr lang="en-US" dirty="0"/>
                  <a:t>g</a:t>
                </a:r>
                <a:r>
                  <a:rPr lang="ru-RU" dirty="0"/>
                  <a:t>- ускорение свободного падения,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g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з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/>
                  <a:t> вблизи поверхности Земли, </a:t>
                </a:r>
                <a:r>
                  <a:rPr lang="en-US" dirty="0"/>
                  <a:t>g</a:t>
                </a:r>
                <a:r>
                  <a:rPr lang="ru-RU" dirty="0"/>
                  <a:t>=9,8м/с</a:t>
                </a:r>
                <a:r>
                  <a:rPr lang="ru-RU" baseline="30000" dirty="0"/>
                  <a:t>2</a:t>
                </a:r>
                <a:r>
                  <a:rPr lang="ru-RU" dirty="0"/>
                  <a:t>,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g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з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/>
                  <a:t> на высоте Н. </a:t>
                </a: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484784"/>
                <a:ext cx="7200800" cy="4679445"/>
              </a:xfrm>
              <a:blipFill rotWithShape="1">
                <a:blip r:embed="rId2"/>
                <a:stretch>
                  <a:fillRect l="-508" t="-1173" r="-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9160"/>
            <a:ext cx="1907097" cy="13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62805"/>
            <a:ext cx="1871547" cy="13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7"/>
            <a:ext cx="6965245" cy="576063"/>
          </a:xfrm>
        </p:spPr>
        <p:txBody>
          <a:bodyPr>
            <a:normAutofit fontScale="90000"/>
          </a:bodyPr>
          <a:lstStyle/>
          <a:p>
            <a:r>
              <a:rPr lang="ru-RU" dirty="0"/>
              <a:t>Силы в природе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59632" y="1340768"/>
                <a:ext cx="6840099" cy="4923928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ru-RU" sz="4700" b="1" dirty="0" smtClean="0"/>
                  <a:t>  3</a:t>
                </a:r>
                <a:r>
                  <a:rPr lang="ru-RU" sz="4700" b="1" dirty="0"/>
                  <a:t>. Вес тела </a:t>
                </a:r>
                <a:r>
                  <a:rPr lang="ru-RU" sz="4700" b="1" dirty="0" smtClean="0"/>
                  <a:t>     </a:t>
                </a:r>
                <a:r>
                  <a:rPr lang="ru-RU" sz="4700" dirty="0" smtClean="0"/>
                  <a:t>Сила</a:t>
                </a:r>
                <a:r>
                  <a:rPr lang="ru-RU" sz="4700" dirty="0"/>
                  <a:t>, с которой вследствие притяжения к Земле, тело действует на опору или подвес.</a:t>
                </a:r>
              </a:p>
              <a:p>
                <a:r>
                  <a:rPr lang="ru-RU" sz="4700" dirty="0"/>
                  <a:t> 1) </a:t>
                </a:r>
                <a:r>
                  <a:rPr lang="en-US" sz="4700" dirty="0"/>
                  <a:t>P</a:t>
                </a:r>
                <a:r>
                  <a:rPr lang="ru-RU" sz="4700" dirty="0"/>
                  <a:t>=</a:t>
                </a:r>
                <a:r>
                  <a:rPr lang="en-US" sz="4700" dirty="0"/>
                  <a:t>mg</a:t>
                </a:r>
                <a:r>
                  <a:rPr lang="ru-RU" sz="4700" dirty="0"/>
                  <a:t>, если тело находится в покое, движется в горизонтальной плоскости как угодно, движется по вертикали равномерно и прямолинейно,</a:t>
                </a:r>
              </a:p>
              <a:p>
                <a:r>
                  <a:rPr lang="ru-RU" sz="4700" dirty="0"/>
                  <a:t>2) </a:t>
                </a:r>
                <a:r>
                  <a:rPr lang="en-US" sz="4700" dirty="0"/>
                  <a:t>P</a:t>
                </a:r>
                <a:r>
                  <a:rPr lang="ru-RU" sz="4700" dirty="0"/>
                  <a:t>=</a:t>
                </a:r>
                <a:r>
                  <a:rPr lang="en-US" sz="4700" dirty="0"/>
                  <a:t>m</a:t>
                </a:r>
                <a:r>
                  <a:rPr lang="ru-RU" sz="4700" dirty="0"/>
                  <a:t>(</a:t>
                </a:r>
                <a:r>
                  <a:rPr lang="en-US" sz="4700" dirty="0"/>
                  <a:t>g</a:t>
                </a:r>
                <a:r>
                  <a:rPr lang="ru-RU" sz="4700" dirty="0"/>
                  <a:t>+</a:t>
                </a:r>
                <a:r>
                  <a:rPr lang="en-US" sz="4700" i="1" dirty="0"/>
                  <a:t>a</a:t>
                </a:r>
                <a:r>
                  <a:rPr lang="ru-RU" sz="4700" dirty="0"/>
                  <a:t>), если тело движется вертикально вверх с ускорением </a:t>
                </a:r>
                <a:r>
                  <a:rPr lang="ru-RU" sz="4700" i="1" dirty="0"/>
                  <a:t>а,</a:t>
                </a:r>
                <a:endParaRPr lang="ru-RU" sz="4700" dirty="0"/>
              </a:p>
              <a:p>
                <a:r>
                  <a:rPr lang="ru-RU" sz="4700" dirty="0"/>
                  <a:t>3) </a:t>
                </a:r>
                <a:r>
                  <a:rPr lang="en-US" sz="4700" dirty="0"/>
                  <a:t>P</a:t>
                </a:r>
                <a:r>
                  <a:rPr lang="ru-RU" sz="4700" dirty="0"/>
                  <a:t>=</a:t>
                </a:r>
                <a:r>
                  <a:rPr lang="en-US" sz="4700" dirty="0"/>
                  <a:t>m</a:t>
                </a:r>
                <a:r>
                  <a:rPr lang="ru-RU" sz="4700" dirty="0"/>
                  <a:t>(</a:t>
                </a:r>
                <a:r>
                  <a:rPr lang="en-US" sz="4700" dirty="0"/>
                  <a:t>g</a:t>
                </a:r>
                <a:r>
                  <a:rPr lang="ru-RU" sz="4700" dirty="0"/>
                  <a:t>-</a:t>
                </a:r>
                <a:r>
                  <a:rPr lang="en-US" sz="4700" i="1" dirty="0"/>
                  <a:t>a</a:t>
                </a:r>
                <a:r>
                  <a:rPr lang="ru-RU" sz="4700" dirty="0"/>
                  <a:t>), если тело движется вертикально вниз с ускорением </a:t>
                </a:r>
                <a:r>
                  <a:rPr lang="ru-RU" sz="4700" i="1" dirty="0"/>
                  <a:t>а,</a:t>
                </a:r>
                <a:endParaRPr lang="ru-RU" sz="4700" dirty="0"/>
              </a:p>
              <a:p>
                <a:r>
                  <a:rPr lang="ru-RU" sz="4700" dirty="0"/>
                  <a:t>4) </a:t>
                </a:r>
                <a14:m>
                  <m:oMath xmlns:m="http://schemas.openxmlformats.org/officeDocument/2006/math">
                    <m:r>
                      <a:rPr lang="ru-RU" sz="4700" i="1">
                        <a:latin typeface="Cambria Math"/>
                      </a:rPr>
                      <m:t>𝑃</m:t>
                    </m:r>
                    <m:r>
                      <a:rPr lang="ru-RU" sz="4700" i="1">
                        <a:latin typeface="Cambria Math"/>
                      </a:rPr>
                      <m:t>=</m:t>
                    </m:r>
                    <m:r>
                      <a:rPr lang="ru-RU" sz="4700" i="1">
                        <a:latin typeface="Cambria Math"/>
                      </a:rPr>
                      <m:t>𝑚</m:t>
                    </m:r>
                    <m:r>
                      <a:rPr lang="ru-RU" sz="4700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ru-RU" sz="4700">
                        <a:latin typeface="Cambria Math"/>
                      </a:rPr>
                      <m:t>g</m:t>
                    </m:r>
                    <m:r>
                      <a:rPr lang="ru-RU" sz="47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47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7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7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ru-RU" sz="4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4700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ru-RU" sz="47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4700" dirty="0"/>
                  <a:t>, если тело движется по вогнутой поверхности,</a:t>
                </a:r>
              </a:p>
              <a:p>
                <a:r>
                  <a:rPr lang="ru-RU" sz="4700" dirty="0"/>
                  <a:t>5) </a:t>
                </a:r>
                <a14:m>
                  <m:oMath xmlns:m="http://schemas.openxmlformats.org/officeDocument/2006/math">
                    <m:r>
                      <a:rPr lang="ru-RU" sz="4700" i="1">
                        <a:latin typeface="Cambria Math"/>
                      </a:rPr>
                      <m:t>𝑃</m:t>
                    </m:r>
                    <m:r>
                      <a:rPr lang="ru-RU" sz="4700" i="1">
                        <a:latin typeface="Cambria Math"/>
                      </a:rPr>
                      <m:t>=</m:t>
                    </m:r>
                    <m:r>
                      <a:rPr lang="ru-RU" sz="4700" i="1">
                        <a:latin typeface="Cambria Math"/>
                      </a:rPr>
                      <m:t>𝑚</m:t>
                    </m:r>
                    <m:r>
                      <a:rPr lang="ru-RU" sz="4700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ru-RU" sz="4700">
                        <a:latin typeface="Cambria Math"/>
                      </a:rPr>
                      <m:t>g</m:t>
                    </m:r>
                    <m:r>
                      <a:rPr lang="ru-RU" sz="47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47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7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7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ru-RU" sz="4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4700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ru-RU" sz="47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4700" dirty="0"/>
                  <a:t> , если тело </a:t>
                </a:r>
                <a:endParaRPr lang="ru-RU" sz="4700" dirty="0" smtClean="0"/>
              </a:p>
              <a:p>
                <a:pPr marL="0" indent="0">
                  <a:buNone/>
                </a:pPr>
                <a:r>
                  <a:rPr lang="ru-RU" sz="4700" dirty="0"/>
                  <a:t> </a:t>
                </a:r>
                <a:r>
                  <a:rPr lang="ru-RU" sz="4700" dirty="0" smtClean="0"/>
                  <a:t>   движется </a:t>
                </a:r>
                <a:r>
                  <a:rPr lang="ru-RU" sz="4700" dirty="0"/>
                  <a:t>по выпуклой поверхности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632" y="1340768"/>
                <a:ext cx="6840099" cy="4923928"/>
              </a:xfrm>
              <a:blipFill rotWithShape="1">
                <a:blip r:embed="rId3"/>
                <a:stretch>
                  <a:fillRect l="-1159" t="-1980" r="-802" b="-1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7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7"/>
            <a:ext cx="6965245" cy="55464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Силы в природе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488832" cy="20882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4. Сила реакции опоры</a:t>
            </a:r>
            <a:r>
              <a:rPr lang="ru-RU" dirty="0"/>
              <a:t> </a:t>
            </a:r>
            <a:r>
              <a:rPr lang="ru-RU" dirty="0" smtClean="0"/>
              <a:t>–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сила </a:t>
            </a:r>
            <a:r>
              <a:rPr lang="ru-RU" dirty="0"/>
              <a:t>упругости, возникающая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при </a:t>
            </a:r>
            <a:r>
              <a:rPr lang="ru-RU" dirty="0"/>
              <a:t>малых деформациях </a:t>
            </a:r>
            <a:r>
              <a:rPr lang="ru-RU" dirty="0" smtClean="0"/>
              <a:t>опоры</a:t>
            </a:r>
            <a:r>
              <a:rPr lang="ru-RU" dirty="0"/>
              <a:t>, всегда перпендикулярна </a:t>
            </a:r>
            <a:r>
              <a:rPr lang="ru-RU" dirty="0" smtClean="0"/>
              <a:t>   опоре</a:t>
            </a:r>
            <a:r>
              <a:rPr lang="ru-RU" dirty="0"/>
              <a:t>. </a:t>
            </a:r>
            <a:r>
              <a:rPr lang="en-US" dirty="0"/>
              <a:t>N</a:t>
            </a:r>
            <a:r>
              <a:rPr lang="ru-RU" dirty="0"/>
              <a:t>=</a:t>
            </a:r>
            <a:r>
              <a:rPr lang="en-US" dirty="0"/>
              <a:t>P</a:t>
            </a:r>
            <a:r>
              <a:rPr lang="ru-RU" dirty="0"/>
              <a:t> 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поэтому </a:t>
            </a:r>
            <a:r>
              <a:rPr lang="ru-RU" dirty="0"/>
              <a:t>можно использовать формулы 1-5 для веса тела, подставляя </a:t>
            </a:r>
            <a:r>
              <a:rPr lang="en-US" dirty="0"/>
              <a:t>N</a:t>
            </a:r>
            <a:r>
              <a:rPr lang="ru-RU" dirty="0"/>
              <a:t> вместо </a:t>
            </a:r>
            <a:r>
              <a:rPr lang="en-US" dirty="0" smtClean="0"/>
              <a:t>P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6)                          7)                               8)</a:t>
            </a:r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17" y="1247337"/>
            <a:ext cx="2159880" cy="11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27" y="3861048"/>
            <a:ext cx="1800200" cy="18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255861"/>
              </p:ext>
            </p:extLst>
          </p:nvPr>
        </p:nvGraphicFramePr>
        <p:xfrm>
          <a:off x="3779912" y="3855977"/>
          <a:ext cx="1599158" cy="146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Точечный рисунок" r:id="rId5" imgW="1123810" imgH="1028844" progId="Paint.Picture">
                  <p:embed/>
                </p:oleObj>
              </mc:Choice>
              <mc:Fallback>
                <p:oleObj name="Точечный рисунок" r:id="rId5" imgW="1123810" imgH="102884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855977"/>
                        <a:ext cx="1599158" cy="1461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465751" cy="13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486" y="764704"/>
            <a:ext cx="6965245" cy="5951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Силы в природе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7056784" cy="3628999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5</a:t>
            </a:r>
            <a:r>
              <a:rPr lang="ru-RU" b="1" dirty="0" smtClean="0"/>
              <a:t>. </a:t>
            </a:r>
            <a:r>
              <a:rPr lang="ru-RU" b="1" dirty="0"/>
              <a:t>Сила трения </a:t>
            </a:r>
            <a:r>
              <a:rPr lang="ru-RU" dirty="0"/>
              <a:t>– Возникает при скольжении одного тела по поверхности другого (трение скольжения) или при попытке сдвинуть  тело с места (трение покоя), действует </a:t>
            </a:r>
            <a:r>
              <a:rPr lang="ru-RU" dirty="0" smtClean="0"/>
              <a:t>вдоль поверхности соприкасающихся тел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/>
              <a:t>Трение </a:t>
            </a:r>
            <a:r>
              <a:rPr lang="ru-RU" dirty="0"/>
              <a:t>покоя равно приложенной силе, </a:t>
            </a:r>
            <a:r>
              <a:rPr lang="ru-RU" dirty="0" smtClean="0"/>
              <a:t>и противоположно направлению </a:t>
            </a:r>
            <a:r>
              <a:rPr lang="ru-RU" dirty="0"/>
              <a:t>возможного движения. </a:t>
            </a:r>
            <a:endParaRPr lang="ru-RU" dirty="0" smtClean="0"/>
          </a:p>
          <a:p>
            <a:r>
              <a:rPr lang="ru-RU" dirty="0" smtClean="0"/>
              <a:t>Предельное </a:t>
            </a:r>
            <a:r>
              <a:rPr lang="ru-RU" dirty="0"/>
              <a:t>значение силы трения покоя равно силе трения скольжения  </a:t>
            </a:r>
            <a:r>
              <a:rPr lang="en-US" dirty="0"/>
              <a:t>F</a:t>
            </a:r>
            <a:r>
              <a:rPr lang="ru-RU" baseline="-25000" dirty="0" err="1"/>
              <a:t>тр</a:t>
            </a:r>
            <a:r>
              <a:rPr lang="ru-RU" baseline="-25000" dirty="0"/>
              <a:t> </a:t>
            </a:r>
            <a:r>
              <a:rPr lang="ru-RU" dirty="0"/>
              <a:t>=µ</a:t>
            </a:r>
            <a:r>
              <a:rPr lang="en-US" dirty="0"/>
              <a:t>N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75" y="5013176"/>
            <a:ext cx="2788869" cy="120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9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Силы в природе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283152" cy="345638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6. </a:t>
            </a:r>
            <a:r>
              <a:rPr lang="ru-RU" b="1" dirty="0"/>
              <a:t>Сила упругости</a:t>
            </a:r>
            <a:r>
              <a:rPr lang="ru-RU" dirty="0"/>
              <a:t> – сила, возникающая при деформации, направлена в сторону, противоположную деформации, имеет электромагнитную природу, </a:t>
            </a:r>
            <a:r>
              <a:rPr lang="en-US" dirty="0"/>
              <a:t>F</a:t>
            </a:r>
            <a:r>
              <a:rPr lang="ru-RU" baseline="-25000" dirty="0" err="1"/>
              <a:t>упр</a:t>
            </a:r>
            <a:r>
              <a:rPr lang="ru-RU" dirty="0"/>
              <a:t>= </a:t>
            </a:r>
            <a:r>
              <a:rPr lang="en-US" dirty="0" err="1"/>
              <a:t>kx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(</a:t>
            </a:r>
            <a:r>
              <a:rPr lang="ru-RU" dirty="0"/>
              <a:t>закон Гука</a:t>
            </a:r>
            <a:r>
              <a:rPr lang="ru-RU" dirty="0" smtClean="0"/>
              <a:t>)</a:t>
            </a:r>
          </a:p>
          <a:p>
            <a:r>
              <a:rPr lang="ru-RU" b="1" dirty="0"/>
              <a:t>7. Сила Архимеда </a:t>
            </a:r>
            <a:r>
              <a:rPr lang="ru-RU" dirty="0"/>
              <a:t>Выталкивающая сила, действующая на тело в жидкости или газе, равна весу вытесненной жидкости (газа) </a:t>
            </a:r>
            <a:r>
              <a:rPr lang="en-US" dirty="0"/>
              <a:t>F</a:t>
            </a:r>
            <a:r>
              <a:rPr lang="en-US" baseline="-25000" dirty="0"/>
              <a:t>A</a:t>
            </a:r>
            <a:r>
              <a:rPr lang="ru-RU" dirty="0"/>
              <a:t>=</a:t>
            </a:r>
            <a:r>
              <a:rPr lang="ru-RU" dirty="0" err="1"/>
              <a:t>ρ</a:t>
            </a:r>
            <a:r>
              <a:rPr lang="ru-RU" baseline="-25000" dirty="0" err="1"/>
              <a:t>ж</a:t>
            </a:r>
            <a:r>
              <a:rPr lang="en-US" dirty="0"/>
              <a:t>V</a:t>
            </a:r>
            <a:r>
              <a:rPr lang="ru-RU" baseline="-25000" dirty="0"/>
              <a:t>т </a:t>
            </a:r>
            <a:r>
              <a:rPr lang="en-US" dirty="0"/>
              <a:t>g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90" y="4509120"/>
            <a:ext cx="24164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Тема: &quot;Формирование системного мышления на уроках физики че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3" y="764704"/>
            <a:ext cx="891202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266319" y="5066456"/>
            <a:ext cx="1296144" cy="10988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25078" y="5094245"/>
            <a:ext cx="1728192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87015" y="5085184"/>
            <a:ext cx="1728192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764704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Колебания и волны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344816" cy="3494044"/>
          </a:xfrm>
        </p:spPr>
        <p:txBody>
          <a:bodyPr>
            <a:normAutofit/>
          </a:bodyPr>
          <a:lstStyle/>
          <a:p>
            <a:r>
              <a:rPr lang="ru-RU" b="1" dirty="0"/>
              <a:t>Колебания</a:t>
            </a:r>
            <a:r>
              <a:rPr lang="ru-RU" dirty="0"/>
              <a:t> бывают свободные (под действием внутренних сил системы, затухают) и вынужденные (под действием внешних сил). Внутренние силы действуют между телами системы и возвращают ее в положение равновесия</a:t>
            </a:r>
          </a:p>
          <a:p>
            <a:r>
              <a:rPr lang="ru-RU" dirty="0"/>
              <a:t> Т- период (время одного полного колебания) - частота (количество колебаний в единицу времени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273001"/>
              </p:ext>
            </p:extLst>
          </p:nvPr>
        </p:nvGraphicFramePr>
        <p:xfrm>
          <a:off x="1632895" y="5009560"/>
          <a:ext cx="1236431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Формула" r:id="rId3" imgW="418918" imgH="393529" progId="Equation.3">
                  <p:embed/>
                </p:oleObj>
              </mc:Choice>
              <mc:Fallback>
                <p:oleObj name="Формула" r:id="rId3" imgW="418918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895" y="5009560"/>
                        <a:ext cx="1236431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926332"/>
              </p:ext>
            </p:extLst>
          </p:nvPr>
        </p:nvGraphicFramePr>
        <p:xfrm>
          <a:off x="4128353" y="5043662"/>
          <a:ext cx="1121642" cy="1121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Формула" r:id="rId5" imgW="393529" imgH="393529" progId="Equation.3">
                  <p:embed/>
                </p:oleObj>
              </mc:Choice>
              <mc:Fallback>
                <p:oleObj name="Формула" r:id="rId5" imgW="393529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8353" y="5043662"/>
                        <a:ext cx="1121642" cy="1121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42076"/>
              </p:ext>
            </p:extLst>
          </p:nvPr>
        </p:nvGraphicFramePr>
        <p:xfrm>
          <a:off x="6406130" y="5166253"/>
          <a:ext cx="98176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Формула" r:id="rId7" imgW="406048" imgH="393359" progId="Equation.3">
                  <p:embed/>
                </p:oleObj>
              </mc:Choice>
              <mc:Fallback>
                <p:oleObj name="Формула" r:id="rId7" imgW="406048" imgH="39335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130" y="5166253"/>
                        <a:ext cx="981768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11" y="3942517"/>
            <a:ext cx="22630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675747"/>
            <a:ext cx="6965245" cy="6325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Колебания и волны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280930"/>
                <a:ext cx="5698976" cy="48722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По графику можно определить амплитуду, период и частоту.</a:t>
                </a:r>
              </a:p>
              <a:p>
                <a:r>
                  <a:rPr lang="ru-RU" dirty="0"/>
                  <a:t>Период колебаний маятника:      математический: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𝑇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2</m:t>
                    </m:r>
                    <m:r>
                      <a:rPr lang="ru-RU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g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dirty="0"/>
                  <a:t>, </a:t>
                </a:r>
                <a:endParaRPr lang="ru-RU" dirty="0" smtClean="0"/>
              </a:p>
              <a:p>
                <a:r>
                  <a:rPr lang="ru-RU" dirty="0" smtClean="0"/>
                  <a:t>пружинный</a:t>
                </a:r>
                <a:r>
                  <a:rPr lang="ru-RU" dirty="0"/>
                  <a:t>: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           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ru-RU" b="0" i="1" smtClean="0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i="1" dirty="0"/>
                  <a:t>   </a:t>
                </a:r>
                <a:endParaRPr lang="ru-RU" dirty="0"/>
              </a:p>
              <a:p>
                <a:r>
                  <a:rPr lang="ru-RU" dirty="0"/>
                  <a:t> </a:t>
                </a:r>
                <a:r>
                  <a:rPr lang="ru-RU" dirty="0" smtClean="0"/>
                  <a:t>                                          </a:t>
                </a:r>
              </a:p>
              <a:p>
                <a:r>
                  <a:rPr lang="ru-RU" dirty="0" smtClean="0"/>
                  <a:t>  х</a:t>
                </a:r>
                <a:r>
                  <a:rPr lang="ru-RU" dirty="0"/>
                  <a:t>´=</a:t>
                </a:r>
                <a:r>
                  <a:rPr lang="en-US" i="1" dirty="0"/>
                  <a:t>V</a:t>
                </a:r>
                <a:r>
                  <a:rPr lang="ru-RU" dirty="0"/>
                  <a:t>,  </a:t>
                </a:r>
                <a:r>
                  <a:rPr lang="en-US" i="1" dirty="0"/>
                  <a:t>V</a:t>
                </a:r>
                <a:r>
                  <a:rPr lang="ru-RU" dirty="0"/>
                  <a:t>´=</a:t>
                </a:r>
                <a:r>
                  <a:rPr lang="en-US" dirty="0" smtClean="0"/>
                  <a:t>a</a:t>
                </a:r>
                <a:endParaRPr lang="ru-RU" dirty="0" smtClean="0"/>
              </a:p>
              <a:p>
                <a:r>
                  <a:rPr lang="ru-RU" dirty="0" smtClean="0"/>
                  <a:t>Резонанс – резкое увеличение амплитуды при совпадении частоты внешней силы с частотой собственных колебаний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280930"/>
                <a:ext cx="5698976" cy="4872204"/>
              </a:xfrm>
              <a:blipFill rotWithShape="1">
                <a:blip r:embed="rId4"/>
                <a:stretch>
                  <a:fillRect l="-1178" t="-1627" r="-1499" b="-22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17966"/>
              </p:ext>
            </p:extLst>
          </p:nvPr>
        </p:nvGraphicFramePr>
        <p:xfrm>
          <a:off x="1259632" y="3789040"/>
          <a:ext cx="318206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Формула" r:id="rId5" imgW="1104900" imgH="203200" progId="Equation.3">
                  <p:embed/>
                </p:oleObj>
              </mc:Choice>
              <mc:Fallback>
                <p:oleObj name="Формула" r:id="rId5" imgW="11049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789040"/>
                        <a:ext cx="3182068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75" y="1340768"/>
            <a:ext cx="24913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60032" y="5121188"/>
            <a:ext cx="2232248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121188"/>
            <a:ext cx="2088232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Колебания и волны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1"/>
            <a:ext cx="7056784" cy="355699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Волны </a:t>
            </a:r>
            <a:r>
              <a:rPr lang="ru-RU" dirty="0"/>
              <a:t>распространяются в упругой </a:t>
            </a:r>
            <a:r>
              <a:rPr lang="ru-RU" dirty="0" smtClean="0"/>
              <a:t>среде</a:t>
            </a:r>
          </a:p>
          <a:p>
            <a:r>
              <a:rPr lang="ru-RU" dirty="0" smtClean="0"/>
              <a:t> </a:t>
            </a:r>
            <a:r>
              <a:rPr lang="ru-RU" dirty="0"/>
              <a:t>бывают продольные (частицы колеблются вдоль направления распространения волны) и поперечные (частицы колеблются перпендикулярно направлению распространения волны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поперечные волны распространяются только в твердой среде (деформация сдвига) </a:t>
            </a:r>
            <a:endParaRPr lang="ru-RU" dirty="0" smtClean="0"/>
          </a:p>
          <a:p>
            <a:r>
              <a:rPr lang="ru-RU" dirty="0" smtClean="0"/>
              <a:t>  продольные волны распространяются в любых средах (деформация сжатия и растяжения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94446"/>
              </p:ext>
            </p:extLst>
          </p:nvPr>
        </p:nvGraphicFramePr>
        <p:xfrm>
          <a:off x="1675047" y="5225658"/>
          <a:ext cx="1872208" cy="58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Формула" r:id="rId3" imgW="583693" imgH="177646" progId="Equation.3">
                  <p:embed/>
                </p:oleObj>
              </mc:Choice>
              <mc:Fallback>
                <p:oleObj name="Формула" r:id="rId3" imgW="583693" imgH="1776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047" y="5225658"/>
                        <a:ext cx="1872208" cy="583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61389"/>
              </p:ext>
            </p:extLst>
          </p:nvPr>
        </p:nvGraphicFramePr>
        <p:xfrm>
          <a:off x="4895528" y="5169413"/>
          <a:ext cx="2196752" cy="69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Формула" r:id="rId5" imgW="571004" imgH="177646" progId="Equation.3">
                  <p:embed/>
                </p:oleObj>
              </mc:Choice>
              <mc:Fallback>
                <p:oleObj name="Формула" r:id="rId5" imgW="571004" imgH="1776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528" y="5169413"/>
                        <a:ext cx="2196752" cy="695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понятия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Дина́мика</a:t>
            </a:r>
            <a:r>
              <a:rPr lang="ru-RU" dirty="0"/>
              <a:t> (греч. </a:t>
            </a:r>
            <a:r>
              <a:rPr lang="ru-RU" dirty="0" err="1"/>
              <a:t>δύν</a:t>
            </a:r>
            <a:r>
              <a:rPr lang="ru-RU" dirty="0"/>
              <a:t>αμις — сила) — раздел механики, в котором изучаются причины возникновения механического движения. </a:t>
            </a:r>
            <a:endParaRPr lang="ru-RU" dirty="0" smtClean="0"/>
          </a:p>
          <a:p>
            <a:r>
              <a:rPr lang="ru-RU" b="1" dirty="0" smtClean="0"/>
              <a:t>Динамика</a:t>
            </a:r>
            <a:r>
              <a:rPr lang="ru-RU" dirty="0" smtClean="0"/>
              <a:t> отвечает на вопрос, почему движутся тела или изменяется их скорость.</a:t>
            </a:r>
          </a:p>
          <a:p>
            <a:r>
              <a:rPr lang="ru-RU" b="1" dirty="0" smtClean="0"/>
              <a:t>Динамика</a:t>
            </a:r>
            <a:r>
              <a:rPr lang="ru-RU" dirty="0"/>
              <a:t> оперирует такими понятиями, как масса, сила, импульс, момент импульса, </a:t>
            </a:r>
            <a:r>
              <a:rPr lang="ru-RU" dirty="0" smtClean="0"/>
              <a:t>энергия</a:t>
            </a:r>
          </a:p>
          <a:p>
            <a:r>
              <a:rPr lang="ru-RU" dirty="0" smtClean="0"/>
              <a:t>Причиной изменения скорости тела является взаимодействие с другими телами, или действие силы.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3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Колебания и волны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31640" y="1700808"/>
                <a:ext cx="6624736" cy="3556992"/>
              </a:xfrm>
            </p:spPr>
            <p:txBody>
              <a:bodyPr/>
              <a:lstStyle/>
              <a:p>
                <a:r>
                  <a:rPr lang="ru-RU" dirty="0"/>
                  <a:t>При переходе из одной среды в другую частота остается постоянной.</a:t>
                </a:r>
              </a:p>
              <a:p>
                <a:r>
                  <a:rPr lang="ru-RU" dirty="0"/>
                  <a:t>Волны переносят энергию, но не переносят вещество.</a:t>
                </a: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𝑠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𝑠𝑖𝑛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/>
                  <a:t> – уравнение плоской волны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1640" y="1700808"/>
                <a:ext cx="6624736" cy="3556992"/>
              </a:xfrm>
              <a:blipFill rotWithShape="1">
                <a:blip r:embed="rId2"/>
                <a:stretch>
                  <a:fillRect l="-920" t="-1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Ocean Waves Animated Photos, Ocean Waves Animated Pictures, Ocean Waves Animated Imag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31683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Интерференция воды - Картинки для презентаций. Физика. Интерференция и дифракция - Картинки для презентаций - Фотоальбомы - Сайт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6239310" cy="481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Колебания и волны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07571"/>
            <a:ext cx="7715200" cy="4896544"/>
          </a:xfrm>
        </p:spPr>
        <p:txBody>
          <a:bodyPr>
            <a:normAutofit fontScale="92500"/>
          </a:bodyPr>
          <a:lstStyle/>
          <a:p>
            <a:r>
              <a:rPr lang="ru-RU" dirty="0"/>
              <a:t>Звуковые волны имеют частоту от 16 до 20 000 Гц. Их характеристики: тон (частота) и громкость (амплитуда). </a:t>
            </a:r>
            <a:endParaRPr lang="ru-RU" dirty="0" smtClean="0"/>
          </a:p>
          <a:p>
            <a:r>
              <a:rPr lang="ru-RU" dirty="0"/>
              <a:t>Инфразвук- частота меньше 16 Гц, </a:t>
            </a:r>
            <a:endParaRPr lang="ru-RU" dirty="0" smtClean="0"/>
          </a:p>
          <a:p>
            <a:r>
              <a:rPr lang="ru-RU" dirty="0" smtClean="0"/>
              <a:t>Ультразвук </a:t>
            </a:r>
            <a:r>
              <a:rPr lang="ru-RU" dirty="0"/>
              <a:t>– частота больше 20 000 Гц. </a:t>
            </a:r>
            <a:endParaRPr lang="ru-RU" dirty="0" smtClean="0"/>
          </a:p>
          <a:p>
            <a:r>
              <a:rPr lang="ru-RU" dirty="0"/>
              <a:t>Интерференция – взаимное усиление или ослабление волн при их наложении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Условие           </a:t>
            </a:r>
            <a:r>
              <a:rPr lang="en-US" i="1" dirty="0" smtClean="0"/>
              <a:t>max</a:t>
            </a:r>
            <a:r>
              <a:rPr lang="ru-RU" dirty="0"/>
              <a:t>: Δ</a:t>
            </a:r>
            <a:r>
              <a:rPr lang="en-US" dirty="0"/>
              <a:t>d</a:t>
            </a:r>
            <a:r>
              <a:rPr lang="ru-RU" dirty="0"/>
              <a:t> = </a:t>
            </a:r>
            <a:r>
              <a:rPr lang="en-US" dirty="0" err="1"/>
              <a:t>kλ</a:t>
            </a:r>
            <a:r>
              <a:rPr lang="ru-RU" dirty="0"/>
              <a:t>, </a:t>
            </a:r>
          </a:p>
          <a:p>
            <a:r>
              <a:rPr lang="ru-RU" dirty="0" smtClean="0"/>
              <a:t>Условие           </a:t>
            </a:r>
            <a:r>
              <a:rPr lang="en-US" i="1" dirty="0"/>
              <a:t>min</a:t>
            </a:r>
            <a:r>
              <a:rPr lang="ru-RU" dirty="0"/>
              <a:t>: Δ</a:t>
            </a:r>
            <a:r>
              <a:rPr lang="en-US" dirty="0"/>
              <a:t>d</a:t>
            </a:r>
            <a:r>
              <a:rPr lang="ru-RU" dirty="0"/>
              <a:t> =(2</a:t>
            </a:r>
            <a:r>
              <a:rPr lang="en-US" dirty="0"/>
              <a:t>k</a:t>
            </a:r>
            <a:r>
              <a:rPr lang="ru-RU" dirty="0"/>
              <a:t>+1)</a:t>
            </a:r>
            <a:r>
              <a:rPr lang="en-US" dirty="0"/>
              <a:t>λ</a:t>
            </a:r>
            <a:r>
              <a:rPr lang="ru-RU" dirty="0"/>
              <a:t>/2</a:t>
            </a:r>
            <a:r>
              <a:rPr lang="ru-RU" dirty="0" smtClean="0"/>
              <a:t>,                                         </a:t>
            </a:r>
            <a:r>
              <a:rPr lang="ru-RU" dirty="0"/>
              <a:t>где Δ</a:t>
            </a:r>
            <a:r>
              <a:rPr lang="en-US" dirty="0"/>
              <a:t>d </a:t>
            </a:r>
            <a:r>
              <a:rPr lang="ru-RU" dirty="0"/>
              <a:t> - разность хода волн, </a:t>
            </a:r>
            <a:r>
              <a:rPr lang="en-US" dirty="0"/>
              <a:t>λ</a:t>
            </a:r>
            <a:r>
              <a:rPr lang="ru-RU" dirty="0"/>
              <a:t>-длина волны, </a:t>
            </a:r>
            <a:r>
              <a:rPr lang="ru-RU" dirty="0" smtClean="0"/>
              <a:t>               </a:t>
            </a:r>
            <a:r>
              <a:rPr lang="en-US" dirty="0" smtClean="0"/>
              <a:t>k</a:t>
            </a:r>
            <a:r>
              <a:rPr lang="ru-RU" dirty="0"/>
              <a:t>= 0,1,2…</a:t>
            </a:r>
          </a:p>
          <a:p>
            <a:r>
              <a:rPr lang="ru-RU" dirty="0"/>
              <a:t>Дифракция – </a:t>
            </a:r>
            <a:r>
              <a:rPr lang="ru-RU" dirty="0" err="1"/>
              <a:t>огибание</a:t>
            </a:r>
            <a:r>
              <a:rPr lang="ru-RU" dirty="0"/>
              <a:t> волнами препятствий, возможна, если размеры препятствий соизмеримы с длиной волны.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7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Механическое движение - Википед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понятия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Сила </a:t>
            </a:r>
            <a:r>
              <a:rPr lang="ru-RU" dirty="0"/>
              <a:t>–результат действия другого тела, мера взаимодействия сил</a:t>
            </a:r>
          </a:p>
          <a:p>
            <a:r>
              <a:rPr lang="ru-RU" b="1" dirty="0"/>
              <a:t>Про каждую силу надо знать</a:t>
            </a:r>
            <a:r>
              <a:rPr lang="ru-RU" dirty="0"/>
              <a:t>:  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Определение</a:t>
            </a:r>
            <a:endParaRPr lang="ru-RU" dirty="0"/>
          </a:p>
          <a:p>
            <a:pPr lvl="0"/>
            <a:r>
              <a:rPr lang="ru-RU" dirty="0" smtClean="0"/>
              <a:t>            Формулу</a:t>
            </a:r>
            <a:endParaRPr lang="ru-RU" dirty="0"/>
          </a:p>
          <a:p>
            <a:pPr lvl="0"/>
            <a:r>
              <a:rPr lang="ru-RU" dirty="0" smtClean="0"/>
              <a:t>            Направление</a:t>
            </a:r>
            <a:endParaRPr lang="ru-RU" dirty="0"/>
          </a:p>
          <a:p>
            <a:pPr lvl="0"/>
            <a:r>
              <a:rPr lang="ru-RU" dirty="0" smtClean="0"/>
              <a:t>            Точку </a:t>
            </a:r>
            <a:r>
              <a:rPr lang="ru-RU" dirty="0"/>
              <a:t>приложения</a:t>
            </a:r>
          </a:p>
          <a:p>
            <a:r>
              <a:rPr lang="ru-RU" b="1" dirty="0"/>
              <a:t>Замкнутая система тел – </a:t>
            </a:r>
            <a:r>
              <a:rPr lang="ru-RU" dirty="0"/>
              <a:t>система тел, которые взаимодействуют между собой и не взаимодействуют с другими телами.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1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ундаментальные взаимодействия - транспоран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10579" r="3807" b="21683"/>
          <a:stretch/>
        </p:blipFill>
        <p:spPr bwMode="auto">
          <a:xfrm>
            <a:off x="1389615" y="50901"/>
            <a:ext cx="6328038" cy="67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понятия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Масса – </a:t>
            </a:r>
            <a:r>
              <a:rPr lang="ru-RU" dirty="0"/>
              <a:t>мера инертности вещества.</a:t>
            </a:r>
          </a:p>
          <a:p>
            <a:r>
              <a:rPr lang="ru-RU" b="1" dirty="0"/>
              <a:t>Инертность </a:t>
            </a:r>
            <a:r>
              <a:rPr lang="ru-RU" dirty="0"/>
              <a:t>– свойство тела в большей или меньшей степени препятствовать изменению своей скорости относительно инерциальной системы отсчёта при воздействии на него внешних сил. </a:t>
            </a:r>
          </a:p>
          <a:p>
            <a:r>
              <a:rPr lang="ru-RU" b="1" dirty="0"/>
              <a:t>Инерция</a:t>
            </a:r>
            <a:r>
              <a:rPr lang="ru-RU" dirty="0"/>
              <a:t> – явление сохранения скорости (равномерное прямолинейное движение) или состояния покоя.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2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понятия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Инерциальные системы отсчета</a:t>
            </a:r>
            <a:r>
              <a:rPr lang="ru-RU" dirty="0"/>
              <a:t> </a:t>
            </a:r>
            <a:r>
              <a:rPr lang="ru-RU" b="1" dirty="0"/>
              <a:t>(ИСО)</a:t>
            </a:r>
            <a:r>
              <a:rPr lang="ru-RU" dirty="0"/>
              <a:t> –</a:t>
            </a:r>
            <a:r>
              <a:rPr lang="ru-RU" dirty="0" err="1"/>
              <a:t>с.о</a:t>
            </a:r>
            <a:r>
              <a:rPr lang="ru-RU" dirty="0"/>
              <a:t>., относительно которых наблюдается инерция. Эти системы находятся в покое, или движутся равномерно и прямолинейно.</a:t>
            </a:r>
          </a:p>
          <a:p>
            <a:r>
              <a:rPr lang="ru-RU" b="1" dirty="0"/>
              <a:t>Равнодействующая сил</a:t>
            </a:r>
            <a:r>
              <a:rPr lang="ru-RU" dirty="0"/>
              <a:t> – одна сила, которой можно заменить действие нескольких. Равна векторной сумме всех сил.</a:t>
            </a:r>
          </a:p>
        </p:txBody>
      </p:sp>
    </p:spTree>
    <p:extLst>
      <p:ext uri="{BB962C8B-B14F-4D97-AF65-F5344CB8AC3E}">
        <p14:creationId xmlns:p14="http://schemas.microsoft.com/office/powerpoint/2010/main" val="16036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Законы Ньютона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u="sng" dirty="0"/>
              <a:t>1 закон Ньютона</a:t>
            </a:r>
            <a:endParaRPr lang="ru-RU" dirty="0"/>
          </a:p>
          <a:p>
            <a:r>
              <a:rPr lang="ru-RU" b="1" dirty="0"/>
              <a:t>Отвечает на вопрос:</a:t>
            </a:r>
            <a:r>
              <a:rPr lang="ru-RU" b="1" i="1" dirty="0"/>
              <a:t> </a:t>
            </a:r>
            <a:r>
              <a:rPr lang="ru-RU" i="1" dirty="0"/>
              <a:t>Когда тело движется равномерно и прямолинейно или находится в покое</a:t>
            </a:r>
            <a:r>
              <a:rPr lang="ru-RU" i="1" dirty="0" smtClean="0"/>
              <a:t>.</a:t>
            </a:r>
          </a:p>
          <a:p>
            <a:r>
              <a:rPr lang="ru-RU" b="1" dirty="0" smtClean="0"/>
              <a:t>Ищем</a:t>
            </a:r>
            <a:r>
              <a:rPr lang="ru-RU" i="1" dirty="0" smtClean="0"/>
              <a:t> силы, которые компенсируют друг друга</a:t>
            </a:r>
            <a:endParaRPr lang="ru-RU" dirty="0"/>
          </a:p>
          <a:p>
            <a:r>
              <a:rPr lang="ru-RU" b="1" dirty="0" smtClean="0"/>
              <a:t>Формулировка</a:t>
            </a:r>
            <a:r>
              <a:rPr lang="ru-RU" dirty="0" smtClean="0"/>
              <a:t>: Существуют </a:t>
            </a:r>
            <a:r>
              <a:rPr lang="ru-RU" dirty="0"/>
              <a:t>такие системы отсчета, относительно которых поступательно движущееся тело сохраняет свою скорость постоянной, если на него не действуют другие тела, или действие других тел компенсируется. Такие системы отсчета являются инерциальными.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7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Законы Ньютона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ru-RU" b="1" u="sng" dirty="0"/>
                  <a:t>2 закон Ньютона</a:t>
                </a:r>
                <a:endParaRPr lang="ru-RU" dirty="0"/>
              </a:p>
              <a:p>
                <a:r>
                  <a:rPr lang="ru-RU" b="1" dirty="0"/>
                  <a:t>Отвечает на вопрос: </a:t>
                </a:r>
                <a:r>
                  <a:rPr lang="ru-RU" i="1" dirty="0"/>
                  <a:t>Когда тела движутся с ускорением (если на них действует не скомпенсированная сила</a:t>
                </a:r>
                <a:r>
                  <a:rPr lang="ru-RU" i="1" dirty="0" smtClean="0"/>
                  <a:t>)</a:t>
                </a:r>
              </a:p>
              <a:p>
                <a:r>
                  <a:rPr lang="ru-RU" b="1" dirty="0" smtClean="0"/>
                  <a:t>Ищем</a:t>
                </a:r>
                <a:r>
                  <a:rPr lang="ru-RU" dirty="0" smtClean="0"/>
                  <a:t> </a:t>
                </a:r>
                <a:r>
                  <a:rPr lang="ru-RU" i="1" dirty="0" smtClean="0"/>
                  <a:t>равнодействующую сил</a:t>
                </a:r>
                <a:endParaRPr lang="ru-RU" i="1" dirty="0"/>
              </a:p>
              <a:p>
                <a:r>
                  <a:rPr lang="ru-RU" b="1" dirty="0" smtClean="0"/>
                  <a:t>Формулировка: </a:t>
                </a:r>
                <a:r>
                  <a:rPr lang="ru-RU" dirty="0" smtClean="0"/>
                  <a:t>Сила</a:t>
                </a:r>
                <a:r>
                  <a:rPr lang="ru-RU" dirty="0"/>
                  <a:t>, действующая на тело, равна произведению массы на сообщаемое этой силой ускорение. 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𝒎</m:t>
                    </m:r>
                    <m:acc>
                      <m:accPr>
                        <m:chr m:val="⃗"/>
                        <m:ctrlPr>
                          <a:rPr lang="ru-RU" b="1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b="1" i="1"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b="1" dirty="0"/>
                  <a:t>;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6" t="-1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3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Законы Ньютона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ru-RU" b="1" u="sng" dirty="0"/>
                  <a:t>3 закон Ньютона</a:t>
                </a:r>
                <a:endParaRPr lang="ru-RU" dirty="0"/>
              </a:p>
              <a:p>
                <a:r>
                  <a:rPr lang="ru-RU" b="1" dirty="0"/>
                  <a:t>Отвечает на вопрос: </a:t>
                </a:r>
                <a:r>
                  <a:rPr lang="ru-RU" i="1" dirty="0"/>
                  <a:t>Как взаимодействуют </a:t>
                </a:r>
                <a:r>
                  <a:rPr lang="ru-RU" i="1" dirty="0" smtClean="0"/>
                  <a:t>тела</a:t>
                </a:r>
              </a:p>
              <a:p>
                <a:r>
                  <a:rPr lang="ru-RU" b="1" dirty="0" smtClean="0"/>
                  <a:t>Ищем</a:t>
                </a:r>
                <a:r>
                  <a:rPr lang="ru-RU" i="1" dirty="0" smtClean="0"/>
                  <a:t> тела, которые взаимодействуют</a:t>
                </a:r>
                <a:endParaRPr lang="ru-RU" dirty="0"/>
              </a:p>
              <a:p>
                <a:r>
                  <a:rPr lang="ru-RU" b="1" dirty="0" smtClean="0"/>
                  <a:t>Формулировка: </a:t>
                </a:r>
                <a:r>
                  <a:rPr lang="ru-RU" dirty="0" smtClean="0"/>
                  <a:t>Тела </a:t>
                </a:r>
                <a:r>
                  <a:rPr lang="ru-RU" dirty="0"/>
                  <a:t>взаимодействуют с силами, равными по величине и противоположными по направлению.</a:t>
                </a:r>
                <a:r>
                  <a:rPr lang="ru-RU" b="1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ru-RU" b="1" i="1">
                        <a:latin typeface="Cambria Math"/>
                      </a:rPr>
                      <m:t>=−</m:t>
                    </m:r>
                    <m:acc>
                      <m:accPr>
                        <m:chr m:val="⃗"/>
                        <m:ctrlPr>
                          <a:rPr lang="ru-RU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ru-RU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endParaRPr lang="ru-RU" dirty="0" smtClean="0"/>
              </a:p>
              <a:p>
                <a:r>
                  <a:rPr lang="ru-RU" dirty="0"/>
                  <a:t> </a:t>
                </a:r>
                <a:r>
                  <a:rPr lang="ru-RU" dirty="0" smtClean="0"/>
                  <a:t>             ▪ </a:t>
                </a:r>
                <a:r>
                  <a:rPr lang="ru-RU" dirty="0"/>
                  <a:t>Силы имеют одну природу;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            ▪ </a:t>
                </a:r>
                <a:r>
                  <a:rPr lang="ru-RU" dirty="0"/>
                  <a:t>Направлены вдоль одной прямой;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            ▪ </a:t>
                </a:r>
                <a:r>
                  <a:rPr lang="ru-RU" dirty="0"/>
                  <a:t>Приложены к разным телам, поэтому не компенсируют друг друга.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523" b="-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6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110</TotalTime>
  <Words>991</Words>
  <Application>Microsoft Office PowerPoint</Application>
  <PresentationFormat>Экран (4:3)</PresentationFormat>
  <Paragraphs>99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Кнопка</vt:lpstr>
      <vt:lpstr>Точечный рисунок</vt:lpstr>
      <vt:lpstr>Формула</vt:lpstr>
      <vt:lpstr>Динамика</vt:lpstr>
      <vt:lpstr>Основные понятия</vt:lpstr>
      <vt:lpstr>Основные понятия</vt:lpstr>
      <vt:lpstr>Презентация PowerPoint</vt:lpstr>
      <vt:lpstr>Основные понятия</vt:lpstr>
      <vt:lpstr>Основные понятия</vt:lpstr>
      <vt:lpstr>Законы Ньютона</vt:lpstr>
      <vt:lpstr>Законы Ньютона</vt:lpstr>
      <vt:lpstr>Законы Ньютона</vt:lpstr>
      <vt:lpstr>Презентация PowerPoint</vt:lpstr>
      <vt:lpstr>Силы в природе</vt:lpstr>
      <vt:lpstr>Силы в природе</vt:lpstr>
      <vt:lpstr>Силы в природе</vt:lpstr>
      <vt:lpstr>Силы в природе</vt:lpstr>
      <vt:lpstr>Силы в природе</vt:lpstr>
      <vt:lpstr>Презентация PowerPoint</vt:lpstr>
      <vt:lpstr>Колебания и волны</vt:lpstr>
      <vt:lpstr>Колебания и волны</vt:lpstr>
      <vt:lpstr>Колебания и волны</vt:lpstr>
      <vt:lpstr>Колебания и волны</vt:lpstr>
      <vt:lpstr>Колебания и волны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</dc:title>
  <dc:creator>GNGud</dc:creator>
  <cp:lastModifiedBy>Galina</cp:lastModifiedBy>
  <cp:revision>15</cp:revision>
  <dcterms:created xsi:type="dcterms:W3CDTF">2014-12-21T03:00:57Z</dcterms:created>
  <dcterms:modified xsi:type="dcterms:W3CDTF">2015-03-15T00:49:20Z</dcterms:modified>
</cp:coreProperties>
</file>