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81" r:id="rId4"/>
    <p:sldId id="283" r:id="rId5"/>
    <p:sldId id="282" r:id="rId6"/>
    <p:sldId id="280" r:id="rId7"/>
    <p:sldId id="287" r:id="rId8"/>
    <p:sldId id="286" r:id="rId9"/>
    <p:sldId id="285" r:id="rId10"/>
    <p:sldId id="284" r:id="rId11"/>
    <p:sldId id="291" r:id="rId12"/>
    <p:sldId id="288" r:id="rId13"/>
    <p:sldId id="292" r:id="rId14"/>
    <p:sldId id="294" r:id="rId15"/>
    <p:sldId id="293" r:id="rId16"/>
    <p:sldId id="296" r:id="rId17"/>
    <p:sldId id="295" r:id="rId18"/>
    <p:sldId id="290" r:id="rId19"/>
    <p:sldId id="298" r:id="rId20"/>
    <p:sldId id="279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81" autoAdjust="0"/>
    <p:restoredTop sz="94660"/>
  </p:normalViewPr>
  <p:slideViewPr>
    <p:cSldViewPr>
      <p:cViewPr varScale="1">
        <p:scale>
          <a:sx n="87" d="100"/>
          <a:sy n="87" d="100"/>
        </p:scale>
        <p:origin x="-9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урс: Подготовка к ЕГЭ по физике, Подготовка к ЕГЭ по физи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3552432"/>
            <a:ext cx="456656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Электродинамика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3068960"/>
            <a:ext cx="3304456" cy="1752600"/>
          </a:xfrm>
        </p:spPr>
        <p:txBody>
          <a:bodyPr>
            <a:normAutofit fontScale="92500" lnSpcReduction="20000"/>
          </a:bodyPr>
          <a:lstStyle/>
          <a:p>
            <a:pPr algn="r"/>
            <a:endParaRPr lang="ru-RU" dirty="0" smtClean="0"/>
          </a:p>
          <a:p>
            <a:pPr algn="r"/>
            <a:r>
              <a:rPr lang="ru-RU" dirty="0" smtClean="0"/>
              <a:t>Учитель ВКК </a:t>
            </a:r>
          </a:p>
          <a:p>
            <a:pPr algn="r"/>
            <a:r>
              <a:rPr lang="ru-RU" dirty="0" smtClean="0"/>
              <a:t>Гудова Г.Н</a:t>
            </a:r>
            <a:r>
              <a:rPr lang="ru-RU" dirty="0"/>
              <a:t>. </a:t>
            </a:r>
            <a:endParaRPr lang="ru-RU" dirty="0" smtClean="0"/>
          </a:p>
          <a:p>
            <a:pPr algn="r"/>
            <a:r>
              <a:rPr lang="ru-RU" dirty="0" smtClean="0"/>
              <a:t>МКОУ </a:t>
            </a:r>
            <a:r>
              <a:rPr lang="ru-RU" dirty="0" err="1"/>
              <a:t>Калачеевская</a:t>
            </a:r>
            <a:r>
              <a:rPr lang="ru-RU" dirty="0"/>
              <a:t> </a:t>
            </a:r>
          </a:p>
          <a:p>
            <a:pPr algn="r"/>
            <a:r>
              <a:rPr lang="ru-RU" dirty="0"/>
              <a:t>СОШ №1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002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Конденсатор</a:t>
            </a:r>
            <a:endParaRPr lang="ru-RU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1463040" y="1700808"/>
                <a:ext cx="6196405" cy="4320480"/>
              </a:xfrm>
            </p:spPr>
            <p:txBody>
              <a:bodyPr>
                <a:normAutofit/>
              </a:bodyPr>
              <a:lstStyle/>
              <a:p>
                <a:r>
                  <a:rPr lang="ru-RU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Конденсатор 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система двух проводников (пластин), разделенных слоем диэлектрика, толщина которого мала по сравнению с размерами проводников.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Электроемкость плоского  конденсатора</m:t>
                    </m:r>
                    <m:r>
                      <m:rPr>
                        <m:nor/>
                      </m:rPr>
                      <a:rPr lang="ru-RU" sz="220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ru-RU" b="1" i="1" smtClean="0">
                        <a:latin typeface="Cambria Math"/>
                      </a:rPr>
                      <m:t>𝑪</m:t>
                    </m:r>
                    <m:r>
                      <a:rPr lang="ru-RU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/>
                          </a:rPr>
                          <m:t>𝒒</m:t>
                        </m:r>
                      </m:num>
                      <m:den>
                        <m:r>
                          <a:rPr lang="ru-RU" b="1" i="1">
                            <a:latin typeface="Cambria Math"/>
                          </a:rPr>
                          <m:t>𝑼</m:t>
                        </m:r>
                      </m:den>
                    </m:f>
                  </m:oMath>
                </a14:m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ru-RU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𝜺</m:t>
                        </m:r>
                        <m:r>
                          <a:rPr lang="en-US" b="1" i="1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ru-RU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𝜺</m:t>
                            </m:r>
                          </m:e>
                          <m:sub>
                            <m:r>
                              <a:rPr lang="ru-RU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>
                            <a:latin typeface="Cambria Math"/>
                          </a:rPr>
                          <m:t>𝑺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den>
                    </m:f>
                  </m:oMath>
                </a14:m>
                <a:endPara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Напряженность между обкладками конденсатора: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b="1" i="1" smtClean="0">
                        <a:latin typeface="Cambria Math"/>
                      </a:rPr>
                      <m:t>                         </m:t>
                    </m:r>
                    <m:r>
                      <a:rPr lang="en-US" b="1" i="1">
                        <a:latin typeface="Cambria Math"/>
                      </a:rPr>
                      <m:t>𝑬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𝒒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𝑪𝒅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𝑬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𝒒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𝜺</m:t>
                        </m:r>
                        <m:sSub>
                          <m:sSubPr>
                            <m:ctrlPr>
                              <a:rPr lang="ru-RU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𝜺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>
                            <a:latin typeface="Cambria Math"/>
                          </a:rPr>
                          <m:t>𝑺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3040" y="1700808"/>
                <a:ext cx="6196405" cy="4320480"/>
              </a:xfrm>
              <a:blipFill rotWithShape="1">
                <a:blip r:embed="rId2"/>
                <a:stretch>
                  <a:fillRect l="-886" t="-8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51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Соединение конденсаторов</a:t>
            </a:r>
            <a:endParaRPr lang="ru-RU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1463040" y="1700808"/>
                <a:ext cx="6196405" cy="43204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ru-RU" sz="22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Последовательное: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ru-R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ru-R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ru-RU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ru-RU" sz="22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Параллельное: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q=q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+q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U=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C=C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200" b="1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3040" y="1700808"/>
                <a:ext cx="6196405" cy="4320480"/>
              </a:xfrm>
              <a:blipFill rotWithShape="1">
                <a:blip r:embed="rId2"/>
                <a:stretch>
                  <a:fillRect l="-984" t="-8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2276872"/>
            <a:ext cx="2932611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943" y="4365104"/>
            <a:ext cx="273456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40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7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Электрический ток</a:t>
            </a:r>
            <a:endParaRPr lang="ru-RU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463040" y="1628800"/>
                <a:ext cx="6196405" cy="4464496"/>
              </a:xfrm>
            </p:spPr>
            <p:txBody>
              <a:bodyPr/>
              <a:lstStyle/>
              <a:p>
                <a:r>
                  <a:rPr lang="ru-RU" dirty="0" smtClean="0"/>
                  <a:t>Сила тока численно равна заряду, проходящему через поперечное сечение проводника за единицу времени: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</a:rPr>
                      <m:t>𝐼</m:t>
                    </m:r>
                    <m:r>
                      <a:rPr lang="ru-RU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/>
                          </a:rPr>
                          <m:t>𝑞</m:t>
                        </m:r>
                      </m:num>
                      <m:den>
                        <m:r>
                          <a:rPr lang="ru-RU" sz="2800" i="1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r>
                  <a:rPr lang="ru-RU" dirty="0"/>
                  <a:t> </a:t>
                </a:r>
                <a:endParaRPr lang="ru-RU" dirty="0" smtClean="0"/>
              </a:p>
              <a:p>
                <a:r>
                  <a:rPr lang="ru-RU" dirty="0" smtClean="0"/>
                  <a:t>Площадь </a:t>
                </a:r>
                <a:r>
                  <a:rPr lang="ru-RU" dirty="0"/>
                  <a:t>фигуры под </a:t>
                </a:r>
                <a:r>
                  <a:rPr lang="ru-RU" dirty="0" smtClean="0"/>
                  <a:t>графиком</a:t>
                </a:r>
              </a:p>
              <a:p>
                <a:pPr marL="0" indent="0">
                  <a:buNone/>
                </a:pPr>
                <a:r>
                  <a:rPr lang="ru-RU" dirty="0" smtClean="0"/>
                  <a:t>    </a:t>
                </a:r>
                <a:r>
                  <a:rPr lang="ru-RU" dirty="0"/>
                  <a:t>силы тока </a:t>
                </a:r>
                <a:r>
                  <a:rPr lang="ru-RU" dirty="0" smtClean="0"/>
                  <a:t>численно равна </a:t>
                </a:r>
                <a:r>
                  <a:rPr lang="ru-RU" dirty="0"/>
                  <a:t>заряду</a:t>
                </a:r>
                <a:r>
                  <a:rPr lang="ru-RU" dirty="0" smtClean="0"/>
                  <a:t>.</a:t>
                </a:r>
              </a:p>
              <a:p>
                <a:endParaRPr lang="ru-RU" dirty="0" smtClean="0"/>
              </a:p>
              <a:p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3040" y="1628800"/>
                <a:ext cx="6196405" cy="4464496"/>
              </a:xfrm>
              <a:blipFill rotWithShape="1">
                <a:blip r:embed="rId2"/>
                <a:stretch>
                  <a:fillRect l="-984" t="-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09120"/>
            <a:ext cx="1760320" cy="92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19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7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Электрический ток</a:t>
            </a:r>
            <a:endParaRPr lang="ru-RU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553987" y="1556792"/>
                <a:ext cx="6493336" cy="446449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ru-RU" b="1" dirty="0" smtClean="0"/>
                  <a:t>Закон Ома</a:t>
                </a:r>
                <a:r>
                  <a:rPr lang="ru-RU" dirty="0"/>
                  <a:t> </a:t>
                </a:r>
                <a:r>
                  <a:rPr lang="ru-RU" u="sng" dirty="0"/>
                  <a:t>для участка цепи: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600">
                        <a:latin typeface="Cambria Math"/>
                      </a:rPr>
                      <m:t>I</m:t>
                    </m:r>
                    <m:r>
                      <a:rPr lang="ru-RU" sz="26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6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600">
                            <a:latin typeface="Cambria Math"/>
                          </a:rPr>
                          <m:t>U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ru-RU" sz="2600">
                            <a:latin typeface="Cambria Math"/>
                          </a:rPr>
                          <m:t>R</m:t>
                        </m:r>
                      </m:den>
                    </m:f>
                  </m:oMath>
                </a14:m>
                <a:r>
                  <a:rPr lang="en-US" dirty="0"/>
                  <a:t> , </a:t>
                </a:r>
                <a:endParaRPr lang="ru-RU" dirty="0" smtClean="0"/>
              </a:p>
              <a:p>
                <a:r>
                  <a:rPr lang="ru-RU" dirty="0"/>
                  <a:t>По графику можно рассчитать сопротивление:</a:t>
                </a:r>
                <a14:m>
                  <m:oMath xmlns:m="http://schemas.openxmlformats.org/officeDocument/2006/math">
                    <m:r>
                      <a:rPr lang="ru-RU" sz="2600" b="0" i="0" smtClean="0">
                        <a:latin typeface="Cambria Math"/>
                      </a:rPr>
                      <m:t>     </m:t>
                    </m:r>
                    <m:r>
                      <a:rPr lang="en-US" sz="2600" i="1">
                        <a:latin typeface="Cambria Math"/>
                      </a:rPr>
                      <m:t>𝑅</m:t>
                    </m:r>
                    <m:r>
                      <a:rPr lang="en-US" sz="2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/>
                          </a:rPr>
                          <m:t>𝑈</m:t>
                        </m:r>
                      </m:num>
                      <m:den>
                        <m:r>
                          <a:rPr lang="en-US" sz="2600" i="1">
                            <a:latin typeface="Cambria Math"/>
                          </a:rPr>
                          <m:t>𝐼</m:t>
                        </m:r>
                      </m:den>
                    </m:f>
                  </m:oMath>
                </a14:m>
                <a:endParaRPr lang="ru-RU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dirty="0" smtClean="0"/>
                  <a:t>Сопротивление проводника:</a:t>
                </a:r>
                <a:endParaRPr lang="ru-RU" dirty="0"/>
              </a:p>
              <a:p>
                <a:pPr marL="0" indent="0">
                  <a:buNone/>
                </a:pPr>
                <a:r>
                  <a:rPr lang="ru-RU" dirty="0" smtClean="0"/>
                  <a:t>        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𝑅</m:t>
                    </m:r>
                    <m:r>
                      <a:rPr lang="en-US" sz="2600" i="1">
                        <a:latin typeface="Cambria Math"/>
                      </a:rPr>
                      <m:t>=</m:t>
                    </m:r>
                    <m:r>
                      <a:rPr lang="en-US" sz="2600" i="1">
                        <a:latin typeface="Cambria Math"/>
                      </a:rPr>
                      <m:t>𝜌</m:t>
                    </m:r>
                    <m:f>
                      <m:fPr>
                        <m:ctrlPr>
                          <a:rPr lang="ru-RU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/>
                          </a:rPr>
                          <m:t>𝑙</m:t>
                        </m:r>
                      </m:num>
                      <m:den>
                        <m:r>
                          <a:rPr lang="en-US" sz="2600" i="1">
                            <a:latin typeface="Cambria Math"/>
                          </a:rPr>
                          <m:t>𝑆</m:t>
                        </m:r>
                      </m:den>
                    </m:f>
                  </m:oMath>
                </a14:m>
                <a:endParaRPr lang="ru-RU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b="1" dirty="0" smtClean="0"/>
                  <a:t>Закон Ома </a:t>
                </a:r>
                <a:r>
                  <a:rPr lang="ru-RU" u="sng" dirty="0" smtClean="0"/>
                  <a:t>для </a:t>
                </a:r>
                <a:r>
                  <a:rPr lang="ru-RU" u="sng" dirty="0"/>
                  <a:t>полной цепи</a:t>
                </a:r>
                <a:r>
                  <a:rPr lang="ru-RU" dirty="0"/>
                  <a:t>:  </a:t>
                </a:r>
                <a14:m>
                  <m:oMath xmlns:m="http://schemas.openxmlformats.org/officeDocument/2006/math">
                    <m:r>
                      <a:rPr lang="ru-RU" sz="2600" i="1">
                        <a:latin typeface="Cambria Math"/>
                      </a:rPr>
                      <m:t>𝐼</m:t>
                    </m:r>
                    <m:r>
                      <a:rPr lang="ru-RU" sz="2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600" i="1">
                            <a:latin typeface="Cambria Math"/>
                          </a:rPr>
                          <m:t>𝜀</m:t>
                        </m:r>
                      </m:num>
                      <m:den>
                        <m:r>
                          <a:rPr lang="ru-RU" sz="2600" i="1">
                            <a:latin typeface="Cambria Math"/>
                          </a:rPr>
                          <m:t>𝑅</m:t>
                        </m:r>
                        <m:r>
                          <a:rPr lang="ru-RU" sz="2600" i="1">
                            <a:latin typeface="Cambria Math"/>
                          </a:rPr>
                          <m:t>+</m:t>
                        </m:r>
                        <m:r>
                          <a:rPr lang="ru-RU" sz="2600" i="1">
                            <a:latin typeface="Cambria Math"/>
                          </a:rPr>
                          <m:t>𝑟</m:t>
                        </m:r>
                      </m:den>
                    </m:f>
                    <m:r>
                      <a:rPr lang="ru-RU" sz="2600" i="1">
                        <a:latin typeface="Cambria Math"/>
                      </a:rPr>
                      <m:t>  </m:t>
                    </m:r>
                  </m:oMath>
                </a14:m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ru-RU" sz="2600" i="1">
                        <a:latin typeface="Cambria Math"/>
                      </a:rPr>
                      <m:t>≫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ru-RU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dirty="0" smtClean="0"/>
                  <a:t>Ток короткого замыкания: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6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ru-RU" sz="2600" i="1">
                            <a:latin typeface="Cambria Math"/>
                          </a:rPr>
                          <m:t>к.з.</m:t>
                        </m:r>
                      </m:sub>
                    </m:sSub>
                    <m:r>
                      <a:rPr lang="ru-RU" sz="2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600" i="1">
                            <a:latin typeface="Cambria Math"/>
                          </a:rPr>
                          <m:t>𝜀</m:t>
                        </m:r>
                      </m:num>
                      <m:den>
                        <m:r>
                          <a:rPr lang="en-US" sz="2600" i="1">
                            <a:latin typeface="Cambria Math"/>
                          </a:rPr>
                          <m:t>𝑟</m:t>
                        </m:r>
                      </m:den>
                    </m:f>
                    <m:r>
                      <a:rPr lang="ru-RU" sz="2600" i="1">
                        <a:latin typeface="Cambria Math"/>
                      </a:rPr>
                      <m:t> </m:t>
                    </m:r>
                  </m:oMath>
                </a14:m>
                <a:r>
                  <a:rPr lang="ru-RU" dirty="0" smtClean="0"/>
                  <a:t>        (</a:t>
                </a:r>
                <a:r>
                  <a:rPr lang="en-US" dirty="0" smtClean="0"/>
                  <a:t>R</a:t>
                </a:r>
                <a:r>
                  <a:rPr lang="ru-RU" dirty="0" smtClean="0"/>
                  <a:t>=0)</a:t>
                </a:r>
              </a:p>
              <a:p>
                <a:r>
                  <a:rPr lang="ru-RU" dirty="0" smtClean="0"/>
                  <a:t> </a:t>
                </a:r>
                <a:r>
                  <a:rPr lang="ru-RU" dirty="0"/>
                  <a:t>При разомкнутой цепи </a:t>
                </a:r>
                <a:r>
                  <a:rPr lang="ru-RU" dirty="0" smtClean="0"/>
                  <a:t>вольтметр</a:t>
                </a:r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</a:t>
                </a:r>
                <a:r>
                  <a:rPr lang="ru-RU" dirty="0"/>
                  <a:t>показывает ЭДС.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53987" y="1556792"/>
                <a:ext cx="6493336" cy="4464496"/>
              </a:xfrm>
              <a:blipFill rotWithShape="1">
                <a:blip r:embed="rId2"/>
                <a:stretch>
                  <a:fillRect l="-9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20887"/>
            <a:ext cx="1557684" cy="96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895" y="5013176"/>
            <a:ext cx="154714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93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Электрический ток</a:t>
            </a:r>
            <a:endParaRPr lang="ru-RU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43608" y="1340768"/>
                <a:ext cx="6984776" cy="475252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   </a:t>
                </a:r>
                <a:r>
                  <a:rPr lang="ru-RU" u="sng" dirty="0" smtClean="0"/>
                  <a:t>Последовательное соединение проводников</a:t>
                </a:r>
                <a:r>
                  <a:rPr lang="ru-RU" dirty="0" smtClean="0"/>
                  <a:t>:</a:t>
                </a:r>
              </a:p>
              <a:p>
                <a:r>
                  <a:rPr lang="ru-RU" dirty="0"/>
                  <a:t>1. </a:t>
                </a:r>
                <a:r>
                  <a:rPr lang="en-US" dirty="0"/>
                  <a:t>I</a:t>
                </a:r>
                <a:r>
                  <a:rPr lang="ru-RU" dirty="0"/>
                  <a:t>= </a:t>
                </a:r>
                <a:r>
                  <a:rPr lang="en-US" i="1" dirty="0" err="1"/>
                  <a:t>const</a:t>
                </a:r>
                <a:r>
                  <a:rPr lang="ru-RU" dirty="0"/>
                  <a:t>,</a:t>
                </a:r>
              </a:p>
              <a:p>
                <a:r>
                  <a:rPr lang="ru-RU" dirty="0"/>
                  <a:t>2. </a:t>
                </a:r>
                <a:r>
                  <a:rPr lang="en-US" dirty="0"/>
                  <a:t>U</a:t>
                </a:r>
                <a:r>
                  <a:rPr lang="ru-RU" dirty="0"/>
                  <a:t>=</a:t>
                </a:r>
                <a:r>
                  <a:rPr lang="en-US" dirty="0"/>
                  <a:t>U</a:t>
                </a:r>
                <a:r>
                  <a:rPr lang="ru-RU" baseline="-25000" dirty="0"/>
                  <a:t>1</a:t>
                </a:r>
                <a:r>
                  <a:rPr lang="ru-RU" dirty="0"/>
                  <a:t>+</a:t>
                </a:r>
                <a:r>
                  <a:rPr lang="en-US" dirty="0"/>
                  <a:t>U</a:t>
                </a:r>
                <a:r>
                  <a:rPr lang="ru-RU" baseline="-25000" dirty="0"/>
                  <a:t>2</a:t>
                </a:r>
                <a:r>
                  <a:rPr lang="ru-RU" dirty="0"/>
                  <a:t>,</a:t>
                </a:r>
              </a:p>
              <a:p>
                <a:r>
                  <a:rPr lang="ru-RU" dirty="0"/>
                  <a:t>3. </a:t>
                </a:r>
                <a:r>
                  <a:rPr lang="en-US" dirty="0"/>
                  <a:t>R</a:t>
                </a:r>
                <a:r>
                  <a:rPr lang="ru-RU" dirty="0"/>
                  <a:t>=</a:t>
                </a:r>
                <a:r>
                  <a:rPr lang="en-US" dirty="0"/>
                  <a:t>R</a:t>
                </a:r>
                <a:r>
                  <a:rPr lang="ru-RU" baseline="-25000" dirty="0"/>
                  <a:t>1</a:t>
                </a:r>
                <a:r>
                  <a:rPr lang="ru-RU" dirty="0"/>
                  <a:t>+</a:t>
                </a:r>
                <a:r>
                  <a:rPr lang="en-US" dirty="0"/>
                  <a:t>R</a:t>
                </a:r>
                <a:r>
                  <a:rPr lang="ru-RU" baseline="-25000" dirty="0" smtClean="0"/>
                  <a:t>2</a:t>
                </a:r>
                <a:r>
                  <a:rPr lang="ru-RU" dirty="0" smtClean="0"/>
                  <a:t>. </a:t>
                </a:r>
              </a:p>
              <a:p>
                <a:r>
                  <a:rPr lang="ru-RU" dirty="0" smtClean="0"/>
                  <a:t> </a:t>
                </a:r>
                <a:r>
                  <a:rPr lang="ru-RU" dirty="0"/>
                  <a:t>4. Если в цепь включить </a:t>
                </a:r>
                <a:r>
                  <a:rPr lang="en-US" dirty="0"/>
                  <a:t>n </a:t>
                </a:r>
                <a:r>
                  <a:rPr lang="ru-RU" dirty="0"/>
                  <a:t>резисторов сопротивлением </a:t>
                </a:r>
                <a:r>
                  <a:rPr lang="en-US" dirty="0"/>
                  <a:t>R</a:t>
                </a:r>
                <a:r>
                  <a:rPr lang="ru-RU" baseline="-25000" dirty="0"/>
                  <a:t>1</a:t>
                </a:r>
                <a:r>
                  <a:rPr lang="ru-RU" dirty="0"/>
                  <a:t> каждый, то общее </a:t>
                </a:r>
                <a:r>
                  <a:rPr lang="ru-RU" dirty="0" smtClean="0"/>
                  <a:t>сопротивление </a:t>
                </a:r>
                <a:r>
                  <a:rPr lang="ru-RU" dirty="0"/>
                  <a:t>цепи равно </a:t>
                </a:r>
                <a:r>
                  <a:rPr lang="en-US" dirty="0"/>
                  <a:t>R</a:t>
                </a:r>
                <a:r>
                  <a:rPr lang="ru-RU" dirty="0"/>
                  <a:t>= </a:t>
                </a:r>
                <a:r>
                  <a:rPr lang="en-US" dirty="0"/>
                  <a:t>n R</a:t>
                </a:r>
                <a:r>
                  <a:rPr lang="ru-RU" baseline="-25000" dirty="0" smtClean="0"/>
                  <a:t>1</a:t>
                </a:r>
                <a:r>
                  <a:rPr lang="ru-RU" dirty="0" smtClean="0"/>
                  <a:t>.</a:t>
                </a:r>
                <a:endParaRPr lang="ru-RU" baseline="-25000" dirty="0" smtClean="0"/>
              </a:p>
              <a:p>
                <a:r>
                  <a:rPr lang="ru-RU" dirty="0" smtClean="0"/>
                  <a:t>5</a:t>
                </a:r>
                <a:r>
                  <a:rPr lang="ru-RU" dirty="0"/>
                  <a:t>. Добавление каждого нового резистора увеличивает общее сопротивление цепи.</a:t>
                </a:r>
              </a:p>
              <a:p>
                <a:r>
                  <a:rPr lang="ru-RU" dirty="0"/>
                  <a:t> 6.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/>
                  <a:t>.</a:t>
                </a:r>
              </a:p>
              <a:p>
                <a:endParaRPr lang="ru-RU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1340768"/>
                <a:ext cx="6984776" cy="4752528"/>
              </a:xfrm>
              <a:blipFill rotWithShape="1">
                <a:blip r:embed="rId2"/>
                <a:stretch>
                  <a:fillRect l="-873" t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127" y="1896496"/>
            <a:ext cx="2945536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93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Электрический ток</a:t>
            </a:r>
            <a:endParaRPr lang="ru-RU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43608" y="1340768"/>
                <a:ext cx="7200800" cy="475252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ru-RU" u="sng" dirty="0" smtClean="0"/>
                  <a:t>Параллельное соединение проводников</a:t>
                </a:r>
              </a:p>
              <a:p>
                <a:r>
                  <a:rPr lang="en-US" dirty="0"/>
                  <a:t>1. U= </a:t>
                </a:r>
                <a:r>
                  <a:rPr lang="en-US" i="1" dirty="0" err="1"/>
                  <a:t>const</a:t>
                </a:r>
                <a:r>
                  <a:rPr lang="en-US" dirty="0" smtClean="0"/>
                  <a:t>,</a:t>
                </a:r>
                <a:endParaRPr lang="ru-RU" dirty="0"/>
              </a:p>
              <a:p>
                <a:r>
                  <a:rPr lang="en-US" dirty="0"/>
                  <a:t>2. I=I</a:t>
                </a:r>
                <a:r>
                  <a:rPr lang="en-US" baseline="-25000" dirty="0"/>
                  <a:t>1</a:t>
                </a:r>
                <a:r>
                  <a:rPr lang="en-US" dirty="0"/>
                  <a:t>+I</a:t>
                </a:r>
                <a:r>
                  <a:rPr lang="en-US" baseline="-25000" dirty="0"/>
                  <a:t>2</a:t>
                </a:r>
                <a:r>
                  <a:rPr lang="en-US" dirty="0"/>
                  <a:t>,</a:t>
                </a:r>
                <a:endParaRPr lang="ru-RU" dirty="0"/>
              </a:p>
              <a:p>
                <a:r>
                  <a:rPr lang="en-US" dirty="0"/>
                  <a:t>3. </a:t>
                </a:r>
                <a:r>
                  <a:rPr lang="en-US" dirty="0" smtClean="0"/>
                  <a:t>1/R=1/R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+1/R</a:t>
                </a:r>
                <a:r>
                  <a:rPr lang="en-US" baseline="-25000" dirty="0" smtClean="0"/>
                  <a:t>2</a:t>
                </a:r>
                <a:r>
                  <a:rPr lang="ru-RU" dirty="0" smtClean="0"/>
                  <a:t>.</a:t>
                </a:r>
                <a:r>
                  <a:rPr lang="en-US" dirty="0" smtClean="0"/>
                  <a:t>  </a:t>
                </a:r>
                <a:endParaRPr lang="ru-RU" dirty="0" smtClean="0"/>
              </a:p>
              <a:p>
                <a:r>
                  <a:rPr lang="en-US" dirty="0" smtClean="0"/>
                  <a:t>4</a:t>
                </a:r>
                <a:r>
                  <a:rPr lang="en-US" dirty="0"/>
                  <a:t>. </a:t>
                </a:r>
                <a:r>
                  <a:rPr lang="ru-RU" dirty="0"/>
                  <a:t>Если в цепь включить </a:t>
                </a:r>
                <a:r>
                  <a:rPr lang="en-US" dirty="0"/>
                  <a:t>n </a:t>
                </a:r>
                <a:r>
                  <a:rPr lang="ru-RU" dirty="0"/>
                  <a:t>резисторов сопротивлением </a:t>
                </a:r>
                <a:r>
                  <a:rPr lang="en-US" dirty="0"/>
                  <a:t>R</a:t>
                </a:r>
                <a:r>
                  <a:rPr lang="ru-RU" baseline="-25000" dirty="0"/>
                  <a:t>1</a:t>
                </a:r>
                <a:r>
                  <a:rPr lang="ru-RU" dirty="0"/>
                  <a:t> каждый, то общее сопротивление цепи равно </a:t>
                </a:r>
                <a:r>
                  <a:rPr lang="en-US" dirty="0"/>
                  <a:t>R</a:t>
                </a:r>
                <a:r>
                  <a:rPr lang="ru-RU" dirty="0"/>
                  <a:t>= </a:t>
                </a:r>
                <a:r>
                  <a:rPr lang="en-US" dirty="0"/>
                  <a:t>R</a:t>
                </a:r>
                <a:r>
                  <a:rPr lang="ru-RU" baseline="-25000" dirty="0"/>
                  <a:t>1</a:t>
                </a:r>
                <a:r>
                  <a:rPr lang="ru-RU" dirty="0"/>
                  <a:t>/</a:t>
                </a:r>
                <a:r>
                  <a:rPr lang="en-US" dirty="0"/>
                  <a:t>n</a:t>
                </a:r>
                <a:r>
                  <a:rPr lang="ru-RU" dirty="0"/>
                  <a:t>. </a:t>
                </a:r>
              </a:p>
              <a:p>
                <a:r>
                  <a:rPr lang="ru-RU" dirty="0" smtClean="0"/>
                  <a:t>5</a:t>
                </a:r>
                <a:r>
                  <a:rPr lang="ru-RU" dirty="0"/>
                  <a:t>. Добавление каждого нового резистора уменьшает общее сопротивление цепи.</a:t>
                </a:r>
              </a:p>
              <a:p>
                <a:r>
                  <a:rPr lang="ru-RU" dirty="0"/>
                  <a:t> 6.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dirty="0"/>
                  <a:t> </a:t>
                </a:r>
                <a:r>
                  <a:rPr lang="ru-RU" dirty="0" smtClean="0"/>
                  <a:t>, </a:t>
                </a:r>
              </a:p>
              <a:p>
                <a:r>
                  <a:rPr lang="ru-RU" dirty="0" smtClean="0"/>
                  <a:t>7</a:t>
                </a:r>
                <a:r>
                  <a:rPr lang="ru-RU" dirty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dirty="0"/>
                  <a:t> 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1340768"/>
                <a:ext cx="7200800" cy="4752528"/>
              </a:xfrm>
              <a:blipFill rotWithShape="1">
                <a:blip r:embed="rId2"/>
                <a:stretch>
                  <a:fillRect l="-847" t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21002"/>
            <a:ext cx="1728192" cy="113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93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7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Работа и мощность тока</a:t>
            </a:r>
            <a:endParaRPr lang="ru-RU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463040" y="1628800"/>
                <a:ext cx="6196405" cy="446449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Работа тока   на </a:t>
                </a: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участке </a:t>
                </a:r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цепи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А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q t,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A= I U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    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I</a:t>
                </a:r>
                <a:r>
                  <a:rPr lang="en-US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 t,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𝑈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u-RU" i="1">
                            <a:latin typeface="Cambria Math"/>
                          </a:rPr>
                          <m:t>𝑅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Работа </a:t>
                </a: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тока </a:t>
                </a:r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</a:t>
                </a: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замкнутой цепи: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A=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εIt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qε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I</a:t>
                </a:r>
                <a:r>
                  <a:rPr lang="en-US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R+r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𝜀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𝑅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Мощность тока </a:t>
                </a: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участке цепи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      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P= I U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  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I</a:t>
                </a:r>
                <a:r>
                  <a:rPr lang="en-US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R,        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𝑃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𝑈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u-RU" i="1"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b="1" dirty="0" smtClean="0"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Мощность тока</m:t>
                    </m:r>
                    <m:r>
                      <m:rPr>
                        <m:nor/>
                      </m:rPr>
                      <a:rPr lang="ru-RU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в замкнутой цепи:</m:t>
                    </m:r>
                  </m:oMath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/>
                  <a:t>    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𝑃</m:t>
                    </m:r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𝜀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u-RU" i="1">
                            <a:latin typeface="Cambria Math"/>
                          </a:rPr>
                          <m:t>𝑅</m:t>
                        </m:r>
                        <m:r>
                          <a:rPr lang="ru-RU" i="1">
                            <a:latin typeface="Cambria Math"/>
                          </a:rPr>
                          <m:t>+</m:t>
                        </m:r>
                        <m:r>
                          <a:rPr lang="ru-RU" i="1">
                            <a:latin typeface="Cambria Math"/>
                          </a:rPr>
                          <m:t>𝑟</m:t>
                        </m:r>
                      </m:den>
                    </m:f>
                  </m:oMath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3040" y="1628800"/>
                <a:ext cx="6196405" cy="4464496"/>
              </a:xfrm>
              <a:blipFill rotWithShape="1">
                <a:blip r:embed="rId2"/>
                <a:stretch>
                  <a:fillRect l="-1476" t="-1910" r="-5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570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7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Работа и мощность тока</a:t>
            </a:r>
            <a:endParaRPr lang="ru-RU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463040" y="1628800"/>
                <a:ext cx="6196405" cy="4464496"/>
              </a:xfrm>
            </p:spPr>
            <p:txBody>
              <a:bodyPr/>
              <a:lstStyle/>
              <a:p>
                <a:r>
                  <a:rPr lang="ru-RU" b="1" dirty="0" smtClean="0"/>
                  <a:t> </a:t>
                </a:r>
                <a:r>
                  <a:rPr lang="ru-RU" b="1" dirty="0"/>
                  <a:t>Закон Джоуля- Ленца</a:t>
                </a:r>
                <a:endParaRPr lang="ru-RU" dirty="0"/>
              </a:p>
              <a:p>
                <a:pPr marL="0" indent="0" algn="ctr">
                  <a:buNone/>
                </a:pPr>
                <a:r>
                  <a:rPr lang="en-US" dirty="0" smtClean="0"/>
                  <a:t>Q</a:t>
                </a:r>
                <a:r>
                  <a:rPr lang="en-US" dirty="0"/>
                  <a:t>= I U t</a:t>
                </a:r>
                <a:endParaRPr lang="ru-RU" dirty="0"/>
              </a:p>
              <a:p>
                <a:pPr marL="0" indent="0" algn="ctr">
                  <a:buNone/>
                </a:pPr>
                <a:r>
                  <a:rPr lang="en-US" dirty="0"/>
                  <a:t>Q</a:t>
                </a:r>
                <a:r>
                  <a:rPr lang="ru-RU" dirty="0"/>
                  <a:t>= </a:t>
                </a:r>
                <a:r>
                  <a:rPr lang="en-US" dirty="0"/>
                  <a:t>I</a:t>
                </a:r>
                <a:r>
                  <a:rPr lang="ru-RU" baseline="30000" dirty="0"/>
                  <a:t>2</a:t>
                </a:r>
                <a:r>
                  <a:rPr lang="ru-RU" dirty="0"/>
                  <a:t> </a:t>
                </a:r>
                <a:r>
                  <a:rPr lang="en-US" dirty="0"/>
                  <a:t>R t</a:t>
                </a:r>
                <a:r>
                  <a:rPr lang="ru-RU" dirty="0"/>
                  <a:t>,    </a:t>
                </a:r>
                <a:endParaRPr lang="ru-RU" dirty="0" smtClean="0"/>
              </a:p>
              <a:p>
                <a:pPr marL="0" indent="0" algn="ctr">
                  <a:buNone/>
                </a:pPr>
                <a:r>
                  <a:rPr lang="ru-RU" dirty="0" smtClean="0"/>
                  <a:t> 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𝑄</m:t>
                    </m:r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𝑈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u-RU" i="1">
                            <a:latin typeface="Cambria Math"/>
                          </a:rPr>
                          <m:t>𝑅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t</a:t>
                </a:r>
                <a:endParaRPr lang="ru-RU" dirty="0"/>
              </a:p>
              <a:p>
                <a:r>
                  <a:rPr lang="ru-RU" b="1" dirty="0" smtClean="0"/>
                  <a:t>КПД </a:t>
                </a:r>
                <a:r>
                  <a:rPr lang="ru-RU" b="1" dirty="0"/>
                  <a:t>источника тока</a:t>
                </a:r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>
                          <a:latin typeface="Cambria Math"/>
                        </a:rPr>
                        <m:t>𝜼</m:t>
                      </m:r>
                      <m:r>
                        <a:rPr lang="ru-RU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𝑈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𝜀</m:t>
                          </m:r>
                        </m:den>
                      </m:f>
                      <m:r>
                        <a:rPr lang="ru-RU" i="1" smtClean="0">
                          <a:latin typeface="Cambria Math"/>
                        </a:rPr>
                        <m:t>∙</m:t>
                      </m:r>
                      <m:r>
                        <a:rPr lang="ru-RU" b="0" i="1" smtClean="0">
                          <a:latin typeface="Cambria Math"/>
                        </a:rPr>
                        <m:t>100%</m:t>
                      </m:r>
                    </m:oMath>
                  </m:oMathPara>
                </a14:m>
                <a:endParaRPr lang="ru-RU" b="0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ru-RU" b="1" i="1">
                        <a:latin typeface="Cambria Math"/>
                      </a:rPr>
                      <m:t>𝜼</m:t>
                    </m:r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𝑅</m:t>
                        </m:r>
                        <m:r>
                          <a:rPr lang="ru-RU" i="1">
                            <a:latin typeface="Cambria Math"/>
                          </a:rPr>
                          <m:t>+</m:t>
                        </m:r>
                        <m:r>
                          <a:rPr lang="ru-RU" i="1">
                            <a:latin typeface="Cambria Math"/>
                          </a:rPr>
                          <m:t>𝑟</m:t>
                        </m:r>
                      </m:den>
                    </m:f>
                  </m:oMath>
                </a14:m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100%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3040" y="1628800"/>
                <a:ext cx="6196405" cy="4464496"/>
              </a:xfrm>
              <a:blipFill rotWithShape="1">
                <a:blip r:embed="rId2"/>
                <a:stretch>
                  <a:fillRect l="-984" t="-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746" name="Picture 2" descr="Электронагревательные приборы - Электроприборы - Картинки по физик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" t="33841" r="32679" b="11578"/>
          <a:stretch/>
        </p:blipFill>
        <p:spPr bwMode="auto">
          <a:xfrm>
            <a:off x="5364088" y="1772816"/>
            <a:ext cx="2920891" cy="190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93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96752"/>
            <a:ext cx="6965245" cy="100811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Носители </a:t>
            </a:r>
            <a:r>
              <a:rPr lang="ru-RU" dirty="0" smtClean="0">
                <a:solidFill>
                  <a:srgbClr val="7030A0"/>
                </a:solidFill>
              </a:rPr>
              <a:t>электрических зарядов</a:t>
            </a:r>
            <a:r>
              <a:rPr lang="ru-RU" dirty="0">
                <a:solidFill>
                  <a:srgbClr val="7030A0"/>
                </a:solidFill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420888"/>
            <a:ext cx="6196405" cy="36038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</a:t>
            </a:r>
            <a:r>
              <a:rPr lang="ru-RU" dirty="0"/>
              <a:t>металлах – свободные электроны, </a:t>
            </a:r>
            <a:endParaRPr lang="ru-RU" dirty="0" smtClean="0"/>
          </a:p>
          <a:p>
            <a:r>
              <a:rPr lang="ru-RU" dirty="0" smtClean="0"/>
              <a:t>в электролитах </a:t>
            </a:r>
            <a:r>
              <a:rPr lang="ru-RU" dirty="0"/>
              <a:t>– положительные и отрицательные ионы,</a:t>
            </a:r>
          </a:p>
          <a:p>
            <a:r>
              <a:rPr lang="ru-RU" dirty="0" smtClean="0"/>
              <a:t>в </a:t>
            </a:r>
            <a:r>
              <a:rPr lang="ru-RU" dirty="0"/>
              <a:t>газах – электроны и положительные ионы,</a:t>
            </a:r>
          </a:p>
          <a:p>
            <a:r>
              <a:rPr lang="ru-RU" dirty="0" smtClean="0"/>
              <a:t>в </a:t>
            </a:r>
            <a:r>
              <a:rPr lang="ru-RU" dirty="0"/>
              <a:t>полупроводниках – электроны и «дырки»,</a:t>
            </a:r>
          </a:p>
          <a:p>
            <a:r>
              <a:rPr lang="ru-RU" dirty="0" smtClean="0"/>
              <a:t>в вакууме </a:t>
            </a:r>
            <a:r>
              <a:rPr lang="ru-RU" dirty="0"/>
              <a:t>– любые заряженные частицы, но чаще - электроны</a:t>
            </a:r>
          </a:p>
        </p:txBody>
      </p:sp>
    </p:spTree>
    <p:extLst>
      <p:ext uri="{BB962C8B-B14F-4D97-AF65-F5344CB8AC3E}">
        <p14:creationId xmlns:p14="http://schemas.microsoft.com/office/powerpoint/2010/main" val="390038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Полупроводники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556792"/>
            <a:ext cx="6196405" cy="4464496"/>
          </a:xfrm>
        </p:spPr>
        <p:txBody>
          <a:bodyPr/>
          <a:lstStyle/>
          <a:p>
            <a:r>
              <a:rPr lang="ru-RU" dirty="0" smtClean="0"/>
              <a:t>Вещества</a:t>
            </a:r>
            <a:r>
              <a:rPr lang="ru-RU" dirty="0"/>
              <a:t>, у которых с ростом температуры уменьшается сопротивление (</a:t>
            </a:r>
            <a:r>
              <a:rPr lang="en-US" dirty="0"/>
              <a:t>Ge</a:t>
            </a:r>
            <a:r>
              <a:rPr lang="ru-RU" dirty="0"/>
              <a:t>, </a:t>
            </a:r>
            <a:r>
              <a:rPr lang="en-US" dirty="0"/>
              <a:t>Cr</a:t>
            </a:r>
            <a:r>
              <a:rPr lang="ru-RU" dirty="0"/>
              <a:t>-4х валентные</a:t>
            </a:r>
            <a:r>
              <a:rPr lang="ru-RU" dirty="0" smtClean="0"/>
              <a:t>), носители зарядов – электроны и дырки.</a:t>
            </a:r>
          </a:p>
          <a:p>
            <a:r>
              <a:rPr lang="ru-RU" dirty="0"/>
              <a:t>Если добавить </a:t>
            </a:r>
            <a:r>
              <a:rPr lang="en-US" dirty="0"/>
              <a:t>As</a:t>
            </a:r>
            <a:r>
              <a:rPr lang="ru-RU" dirty="0"/>
              <a:t> (5-ти </a:t>
            </a:r>
            <a:r>
              <a:rPr lang="ru-RU" dirty="0" smtClean="0"/>
              <a:t>валентный) </a:t>
            </a:r>
            <a:r>
              <a:rPr lang="ru-RU" dirty="0"/>
              <a:t>– донорная примесь, </a:t>
            </a:r>
            <a:r>
              <a:rPr lang="ru-RU" dirty="0" smtClean="0"/>
              <a:t>основные </a:t>
            </a:r>
            <a:r>
              <a:rPr lang="ru-RU" dirty="0"/>
              <a:t>носители </a:t>
            </a:r>
            <a:r>
              <a:rPr lang="ru-RU" dirty="0" smtClean="0"/>
              <a:t>электроны.</a:t>
            </a:r>
          </a:p>
          <a:p>
            <a:r>
              <a:rPr lang="ru-RU" dirty="0" smtClean="0"/>
              <a:t> </a:t>
            </a:r>
            <a:r>
              <a:rPr lang="ru-RU" dirty="0"/>
              <a:t>Если добавить </a:t>
            </a:r>
            <a:r>
              <a:rPr lang="en-US" dirty="0" smtClean="0"/>
              <a:t>In</a:t>
            </a:r>
            <a:r>
              <a:rPr lang="ru-RU" dirty="0" smtClean="0"/>
              <a:t> </a:t>
            </a:r>
            <a:r>
              <a:rPr lang="ru-RU" dirty="0"/>
              <a:t>(3-х </a:t>
            </a:r>
            <a:r>
              <a:rPr lang="ru-RU" dirty="0" smtClean="0"/>
              <a:t>валентный) –   акцепторная </a:t>
            </a:r>
            <a:r>
              <a:rPr lang="ru-RU" dirty="0"/>
              <a:t>примесь,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основные </a:t>
            </a:r>
            <a:r>
              <a:rPr lang="ru-RU" dirty="0"/>
              <a:t>носители </a:t>
            </a:r>
            <a:r>
              <a:rPr lang="ru-RU" dirty="0" smtClean="0"/>
              <a:t>дырки.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518" y="4725144"/>
            <a:ext cx="3240360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654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Основные понятия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700808"/>
            <a:ext cx="6565344" cy="432048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количественная характеристика, показывающая степень возможного участия тела в электромагнитных взаимодействиях.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Электризация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явление приобретения телом электрического заряда. Может происходить трением, соприкосновением ударом, влиянием.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электрический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заряд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фундаментальная физическая постоянная, минимальная порция электрического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Равен приблизительно 1,6∙10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-19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Кл. Этим зарядом обладает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Одноименные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заряды притягиваются, разноименные – отталкиваются.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634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сайт преподавателя - К урок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10" b="4001"/>
          <a:stretch/>
        </p:blipFill>
        <p:spPr bwMode="auto">
          <a:xfrm>
            <a:off x="179512" y="178332"/>
            <a:ext cx="8617341" cy="642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75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Спасибо за внимание!</a:t>
            </a:r>
            <a:endParaRPr lang="ru-RU" dirty="0"/>
          </a:p>
        </p:txBody>
      </p:sp>
      <p:pic>
        <p:nvPicPr>
          <p:cNvPr id="22530" name="Picture 2" descr="Ocarina Song of Ocarina Электрическая лампочка Выставка работ мастера анимации Aleko GIF анимация для гостевых книг скачать бесп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55245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56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015" y="5373216"/>
            <a:ext cx="310354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Основные понятия</a:t>
            </a:r>
            <a:endParaRPr lang="ru-RU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463040" y="1772816"/>
                <a:ext cx="6196405" cy="4176463"/>
              </a:xfrm>
            </p:spPr>
            <p:txBody>
              <a:bodyPr>
                <a:normAutofit fontScale="92500"/>
              </a:bodyPr>
              <a:lstStyle/>
              <a:p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Напряженность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-векторная физическая величина,  силовая  характеристика электрического  поля в данной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точке. Численно равна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отношению силы действующей на неподвижный точечный заряд, помещенный в данную точку поля, к величине этого заряда.</a:t>
                </a:r>
              </a:p>
              <a:p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Линии напряженности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линии, касательные к которым в каждой точке направлены вдоль вектора напряженности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/>
                          </a:rPr>
                        </m:ctrlPr>
                      </m:accPr>
                      <m:e>
                        <m:r>
                          <a:rPr lang="ru-RU" i="1">
                            <a:latin typeface="Cambria Math"/>
                          </a:rPr>
                          <m:t>Е</m:t>
                        </m:r>
                      </m:e>
                    </m:acc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начинаются на положительных зарядах и оканчиваются на отрицательных (или уходят в бесконечность)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3040" y="1772816"/>
                <a:ext cx="6196405" cy="4176463"/>
              </a:xfrm>
              <a:blipFill rotWithShape="1">
                <a:blip r:embed="rId3"/>
                <a:stretch>
                  <a:fillRect l="-886" t="-876" r="-21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707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Основные понятия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Электрическое поле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особый вид материи, порождается электрическими зарядами и действует на электрические заряды.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Диэлектрическая проницаемость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ɛ - показывает, во сколько раз диэлектрик ослабляет электрическое поле.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стабильная, отрицательно заряженная элементарная частица, одна из основных структурных единиц вещества, входит в состав атома.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07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05064"/>
            <a:ext cx="2484702" cy="157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Основные понятия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844824"/>
            <a:ext cx="6196405" cy="3878245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энергетическая характеристика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электрического поля. Численно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равен отношению потенциальной энергии электрического заряда в электростатическом поле к величине этого заряда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Электрическое поле потенциально.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перемещению заряда не зависит от формы траектории.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разность потенциалов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07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Электростатика</a:t>
            </a:r>
            <a:endParaRPr lang="ru-RU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1463040" y="1700808"/>
                <a:ext cx="6196405" cy="432048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ru-RU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Закон сохранения заряда: 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алгебраическая сумма зарядов</a:t>
                </a:r>
                <a:r>
                  <a:rPr lang="ru-RU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электрически замкнутой системы сохраняется.   </a:t>
                </a:r>
              </a:p>
              <a:p>
                <a:pPr marL="0" indent="0">
                  <a:buNone/>
                </a:pPr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ru-RU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ru-RU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…+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2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</a:t>
                </a:r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Закон </a:t>
                </a:r>
                <a:r>
                  <a:rPr lang="ru-RU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Кулона: 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Сила взаимодействия между двумя точечными электрическими зарядами пропорциональна модулям этих зарядов и обратно пропорциональна квадрату расстояния между ними</a:t>
                </a:r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ru-RU" sz="2200" b="1" i="1">
                        <a:latin typeface="Cambria Math"/>
                      </a:rPr>
                      <m:t>𝑭</m:t>
                    </m:r>
                    <m:r>
                      <a:rPr lang="ru-RU" sz="2200" b="1" i="1">
                        <a:latin typeface="Cambria Math"/>
                      </a:rPr>
                      <m:t>=</m:t>
                    </m:r>
                    <m:r>
                      <a:rPr lang="ru-RU" sz="2200" b="1" i="1">
                        <a:latin typeface="Cambria Math"/>
                      </a:rPr>
                      <m:t>𝒌</m:t>
                    </m:r>
                    <m:f>
                      <m:fPr>
                        <m:ctrlPr>
                          <a:rPr lang="ru-RU" sz="2200" b="1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2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200" b="1" i="1">
                                <a:latin typeface="Cambria Math"/>
                              </a:rPr>
                              <m:t>𝒒</m:t>
                            </m:r>
                          </m:e>
                          <m:sub>
                            <m:r>
                              <a:rPr lang="ru-RU" sz="22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ru-RU" sz="2200" b="1" i="1">
                            <a:latin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ru-RU" sz="22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200" b="1" i="1">
                                <a:latin typeface="Cambria Math"/>
                              </a:rPr>
                              <m:t>𝒒</m:t>
                            </m:r>
                          </m:e>
                          <m:sub>
                            <m:r>
                              <a:rPr lang="ru-RU" sz="22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ru-RU" sz="22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200" b="1" i="1">
                                <a:latin typeface="Cambria Math"/>
                              </a:rPr>
                              <m:t>𝒓</m:t>
                            </m:r>
                          </m:e>
                          <m:sup>
                            <m:r>
                              <a:rPr lang="ru-RU" sz="22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-в</a:t>
                </a:r>
                <a:r>
                  <a:rPr lang="ru-RU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вакууме </a:t>
                </a:r>
                <a:r>
                  <a:rPr lang="ru-RU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ru-RU" sz="2200" b="1" i="1">
                        <a:latin typeface="Cambria Math"/>
                      </a:rPr>
                      <m:t>𝑭</m:t>
                    </m:r>
                    <m:r>
                      <a:rPr lang="ru-RU" sz="2200" b="1" i="1">
                        <a:latin typeface="Cambria Math"/>
                      </a:rPr>
                      <m:t>=</m:t>
                    </m:r>
                    <m:r>
                      <a:rPr lang="ru-RU" sz="2200" b="1" i="1">
                        <a:latin typeface="Cambria Math"/>
                      </a:rPr>
                      <m:t>𝒌</m:t>
                    </m:r>
                    <m:f>
                      <m:fPr>
                        <m:ctrlPr>
                          <a:rPr lang="ru-RU" sz="2200" b="1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2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200" b="1" i="1">
                                <a:latin typeface="Cambria Math"/>
                              </a:rPr>
                              <m:t>𝒒</m:t>
                            </m:r>
                          </m:e>
                          <m:sub>
                            <m:r>
                              <a:rPr lang="ru-RU" sz="22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ru-RU" sz="2200" b="1" i="1">
                            <a:latin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ru-RU" sz="22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200" b="1" i="1">
                                <a:latin typeface="Cambria Math"/>
                              </a:rPr>
                              <m:t>𝒒</m:t>
                            </m:r>
                          </m:e>
                          <m:sub>
                            <m:r>
                              <a:rPr lang="ru-RU" sz="22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ru-RU" sz="2200" b="1" i="1">
                            <a:latin typeface="Cambria Math"/>
                          </a:rPr>
                          <m:t>𝜺</m:t>
                        </m:r>
                        <m:r>
                          <a:rPr lang="ru-RU" sz="2200" b="1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ru-RU" sz="22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200" b="1" i="1">
                                <a:latin typeface="Cambria Math"/>
                              </a:rPr>
                              <m:t>𝒓</m:t>
                            </m:r>
                          </m:e>
                          <m:sup>
                            <m:r>
                              <a:rPr lang="ru-RU" sz="22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–в среде с диэлектрической проницаемостью  ɛ</a:t>
                </a:r>
              </a:p>
              <a:p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3040" y="1700808"/>
                <a:ext cx="6196405" cy="4320480"/>
              </a:xfrm>
              <a:blipFill rotWithShape="1">
                <a:blip r:embed="rId2"/>
                <a:stretch>
                  <a:fillRect l="-1181" t="-1551" b="-15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141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Электростатика</a:t>
            </a:r>
            <a:endParaRPr lang="ru-RU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1463040" y="1700808"/>
                <a:ext cx="6196405" cy="4320480"/>
              </a:xfrm>
            </p:spPr>
            <p:txBody>
              <a:bodyPr>
                <a:normAutofit/>
              </a:bodyPr>
              <a:lstStyle/>
              <a:p>
                <a:r>
                  <a:rPr lang="ru-RU" sz="2000" b="1" dirty="0" smtClean="0"/>
                  <a:t>Напряженность: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ru-RU" sz="2000" b="1" i="1">
                            <a:latin typeface="Cambria Math"/>
                          </a:rPr>
                          <m:t>Е</m:t>
                        </m:r>
                      </m:e>
                    </m:acc>
                    <m:r>
                      <a:rPr lang="ru-RU" sz="20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000" b="1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ru-RU" sz="20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𝑭</m:t>
                            </m:r>
                          </m:e>
                        </m:acc>
                      </m:num>
                      <m:den>
                        <m:r>
                          <a:rPr lang="ru-RU" sz="2000" b="1" i="1">
                            <a:latin typeface="Cambria Math"/>
                          </a:rPr>
                          <m:t>𝒒</m:t>
                        </m:r>
                      </m:den>
                    </m:f>
                  </m:oMath>
                </a14:m>
                <a:r>
                  <a:rPr lang="ru-RU" sz="2000" b="1" dirty="0"/>
                  <a:t> ,     </a:t>
                </a:r>
                <a14:m>
                  <m:oMath xmlns:m="http://schemas.openxmlformats.org/officeDocument/2006/math">
                    <m:r>
                      <a:rPr lang="ru-RU" sz="2000" b="1" i="1">
                        <a:latin typeface="Cambria Math"/>
                      </a:rPr>
                      <m:t>Е=</m:t>
                    </m:r>
                    <m:r>
                      <a:rPr lang="ru-RU" sz="2000" b="1" i="1">
                        <a:latin typeface="Cambria Math"/>
                      </a:rPr>
                      <m:t>𝒌</m:t>
                    </m:r>
                    <m:f>
                      <m:fPr>
                        <m:ctrlPr>
                          <a:rPr lang="ru-RU" sz="2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/>
                          </a:rPr>
                          <m:t>𝑸</m:t>
                        </m:r>
                      </m:num>
                      <m:den>
                        <m:sSup>
                          <m:sSupPr>
                            <m:ctrlPr>
                              <a:rPr lang="ru-RU" sz="20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000" b="1" i="1">
                                <a:latin typeface="Cambria Math"/>
                              </a:rPr>
                              <m:t>𝒓</m:t>
                            </m:r>
                          </m:e>
                          <m:sup>
                            <m:r>
                              <a:rPr lang="ru-RU" sz="20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000" b="1" dirty="0"/>
                  <a:t>  </a:t>
                </a:r>
                <a:endParaRPr lang="ru-RU" sz="2000" b="1" dirty="0" smtClean="0"/>
              </a:p>
              <a:p>
                <a:r>
                  <a:rPr lang="ru-RU" sz="2000" dirty="0" smtClean="0"/>
                  <a:t>Направлена </a:t>
                </a:r>
                <a:r>
                  <a:rPr lang="ru-RU" sz="2000" dirty="0"/>
                  <a:t>так, как направлена </a:t>
                </a:r>
                <a:r>
                  <a:rPr lang="ru-RU" sz="2000" dirty="0" smtClean="0"/>
                  <a:t>сила, действующая со </a:t>
                </a:r>
                <a:r>
                  <a:rPr lang="ru-RU" sz="2000" dirty="0"/>
                  <a:t>стороны поля на </a:t>
                </a:r>
                <a:r>
                  <a:rPr lang="ru-RU" sz="2000" dirty="0" smtClean="0"/>
                  <a:t>пробный положительный заряд</a:t>
                </a:r>
                <a:r>
                  <a:rPr lang="ru-RU" sz="2000" dirty="0"/>
                  <a:t>.    </a:t>
                </a:r>
              </a:p>
              <a:p>
                <a:r>
                  <a:rPr lang="ru-RU" sz="2000" b="1" dirty="0"/>
                  <a:t>Принцип суперпозиции </a:t>
                </a:r>
                <a:r>
                  <a:rPr lang="ru-RU" sz="2000" b="1" dirty="0" smtClean="0"/>
                  <a:t>электрических  </a:t>
                </a:r>
                <a:r>
                  <a:rPr lang="ru-RU" sz="2000" b="1" dirty="0"/>
                  <a:t>полей:</a:t>
                </a:r>
                <a:r>
                  <a:rPr lang="ru-RU" sz="2000" dirty="0"/>
                  <a:t> напряженность электрического поля, созданного в некоторой точке пространства системой </a:t>
                </a:r>
                <a:r>
                  <a:rPr lang="en-US" sz="2000" i="1" dirty="0"/>
                  <a:t>n</a:t>
                </a:r>
                <a:r>
                  <a:rPr lang="en-US" sz="2000" dirty="0"/>
                  <a:t> </a:t>
                </a:r>
                <a:r>
                  <a:rPr lang="ru-RU" sz="2000" dirty="0"/>
                  <a:t>зарядов, равна </a:t>
                </a:r>
                <a:r>
                  <a:rPr lang="ru-RU" sz="2000" b="1" dirty="0"/>
                  <a:t>векторной</a:t>
                </a:r>
                <a:r>
                  <a:rPr lang="ru-RU" sz="2000" dirty="0"/>
                  <a:t> сумме напряженностей электрических полей, созданных в этой точке пространства каждым из зарядов в отдельности: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ru-RU" sz="2000" i="1">
                            <a:latin typeface="Cambria Math"/>
                          </a:rPr>
                          <m:t>Е</m:t>
                        </m:r>
                      </m:e>
                    </m:acc>
                    <m:r>
                      <a:rPr lang="ru-RU" sz="2000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ru-RU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/>
                              </a:rPr>
                              <m:t>Е</m:t>
                            </m:r>
                          </m:e>
                          <m:sub>
                            <m:r>
                              <a:rPr lang="ru-RU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ru-RU" sz="2000" dirty="0"/>
                  <a:t>+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/>
                              </a:rPr>
                              <m:t>Е</m:t>
                            </m:r>
                          </m:e>
                          <m:sub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ru-RU" sz="2000" i="1">
                        <a:latin typeface="Cambria Math"/>
                      </a:rPr>
                      <m:t>+…+</m:t>
                    </m:r>
                    <m:acc>
                      <m:accPr>
                        <m:chr m:val="⃗"/>
                        <m:ctrlPr>
                          <a:rPr lang="ru-RU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/>
                              </a:rPr>
                              <m:t>Е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acc>
                  </m:oMath>
                </a14:m>
                <a:r>
                  <a:rPr lang="ru-RU" sz="2000" dirty="0"/>
                  <a:t> </a:t>
                </a:r>
              </a:p>
              <a:p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3040" y="1700808"/>
                <a:ext cx="6196405" cy="4320480"/>
              </a:xfrm>
              <a:blipFill rotWithShape="1">
                <a:blip r:embed="rId2"/>
                <a:stretch>
                  <a:fillRect l="-5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193170"/>
            <a:ext cx="2487548" cy="140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1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Электростатика</a:t>
            </a:r>
            <a:endParaRPr lang="ru-RU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1463040" y="1556792"/>
                <a:ext cx="6196405" cy="4608512"/>
              </a:xfrm>
            </p:spPr>
            <p:txBody>
              <a:bodyPr>
                <a:noAutofit/>
              </a:bodyPr>
              <a:lstStyle/>
              <a:p>
                <a:r>
                  <a:rPr lang="ru-RU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Потенциал: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/>
                      </a:rPr>
                      <m:t>𝜑</m:t>
                    </m:r>
                    <m:r>
                      <a:rPr lang="ru-RU" sz="2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/>
                          </a:rPr>
                          <m:t>𝑊</m:t>
                        </m:r>
                      </m:num>
                      <m:den>
                        <m:r>
                          <a:rPr lang="ru-RU" sz="2200" i="1">
                            <a:latin typeface="Cambria Math"/>
                          </a:rPr>
                          <m:t>𝑞</m:t>
                        </m:r>
                      </m:den>
                    </m:f>
                  </m:oMath>
                </a14:m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/>
                      </a:rPr>
                      <m:t>𝜑</m:t>
                    </m:r>
                    <m:r>
                      <a:rPr lang="ru-RU" sz="2200" i="1">
                        <a:latin typeface="Cambria Math"/>
                      </a:rPr>
                      <m:t>=</m:t>
                    </m:r>
                    <m:r>
                      <a:rPr lang="ru-RU" sz="2200" i="1">
                        <a:latin typeface="Cambria Math"/>
                      </a:rPr>
                      <m:t>𝐸</m:t>
                    </m:r>
                    <m:r>
                      <a:rPr lang="ru-RU" sz="2200" i="1">
                        <a:latin typeface="Cambria Math"/>
                      </a:rPr>
                      <m:t>∙</m:t>
                    </m:r>
                    <m:r>
                      <a:rPr lang="ru-RU" sz="2200" i="1">
                        <a:latin typeface="Cambria Math"/>
                      </a:rPr>
                      <m:t>𝑑</m:t>
                    </m:r>
                  </m:oMath>
                </a14:m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  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/>
                      </a:rPr>
                      <m:t>𝜑</m:t>
                    </m:r>
                    <m:r>
                      <a:rPr lang="ru-RU" sz="2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2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200" i="1">
                            <a:latin typeface="Cambria Math"/>
                          </a:rPr>
                          <m:t>𝑘𝑄</m:t>
                        </m:r>
                      </m:num>
                      <m:den>
                        <m:r>
                          <a:rPr lang="ru-RU" sz="2200" i="1">
                            <a:latin typeface="Cambria Math"/>
                          </a:rPr>
                          <m:t>𝑟</m:t>
                        </m:r>
                      </m:den>
                    </m:f>
                  </m:oMath>
                </a14:m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Потенциал электрического поля, созданного в некоторой точке пространства системой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зарядов, равен </a:t>
                </a:r>
                <a:r>
                  <a:rPr lang="ru-RU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алгебраической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сумме потенциалов, созданных в этой точке пространства каждым из зарядов в </a:t>
                </a:r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отдельности </a:t>
                </a:r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ru-RU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 = φ</a:t>
                </a:r>
                <a:r>
                  <a:rPr lang="ru-RU" sz="22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φ</a:t>
                </a:r>
                <a:r>
                  <a:rPr lang="ru-RU" sz="22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ru-RU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+...+ φ</a:t>
                </a:r>
                <a:r>
                  <a:rPr lang="en-US" sz="22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2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Э</m:t>
                    </m:r>
                    <m:r>
                      <m:rPr>
                        <m:nor/>
                      </m:rPr>
                      <a: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нергия взаимодействия 2−х точечных зарядов</m:t>
                    </m:r>
                    <m:r>
                      <a:rPr lang="ru-RU" sz="2200" b="0" i="1" dirty="0" smtClean="0">
                        <a:latin typeface="Cambria Math"/>
                      </a:rPr>
                      <m:t> :       </m:t>
                    </m:r>
                    <m:r>
                      <a:rPr lang="ru-RU" sz="2200" i="1">
                        <a:latin typeface="Cambria Math"/>
                      </a:rPr>
                      <m:t>𝑊</m:t>
                    </m:r>
                    <m:r>
                      <a:rPr lang="ru-RU" sz="2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2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200" i="1">
                            <a:latin typeface="Cambria Math"/>
                          </a:rPr>
                          <m:t>𝑘</m:t>
                        </m:r>
                        <m:r>
                          <a:rPr lang="ru-RU" sz="2200" i="1">
                            <a:latin typeface="Cambria Math"/>
                          </a:rPr>
                          <m:t> ∙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ru-RU" sz="22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2200" i="1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ru-RU" sz="22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ru-RU" sz="2200" i="1">
                            <a:latin typeface="Cambria Math"/>
                          </a:rPr>
                          <m:t>∙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ru-RU" sz="22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2200" i="1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ru-RU" sz="22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ru-RU" sz="2200" i="1">
                            <a:latin typeface="Cambria Math"/>
                          </a:rPr>
                          <m:t>𝑟</m:t>
                        </m:r>
                      </m:den>
                    </m:f>
                  </m:oMath>
                </a14:m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Разность потенциалов, или напряжение: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∆</m:t>
                    </m:r>
                    <m:r>
                      <a:rPr lang="ru-RU" sz="2200" i="1">
                        <a:latin typeface="Cambria Math"/>
                      </a:rPr>
                      <m:t>𝜑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200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ru-RU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200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i="1">
                        <a:latin typeface="Cambria Math"/>
                      </a:rPr>
                      <m:t>𝑈</m:t>
                    </m:r>
                  </m:oMath>
                </a14:m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3040" y="1556792"/>
                <a:ext cx="6196405" cy="4608512"/>
              </a:xfrm>
              <a:blipFill rotWithShape="1">
                <a:blip r:embed="rId2"/>
                <a:stretch>
                  <a:fillRect l="-886" r="-16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51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Электростатика</a:t>
            </a:r>
            <a:endParaRPr lang="ru-RU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1463040" y="1700808"/>
                <a:ext cx="6196405" cy="4320480"/>
              </a:xfrm>
            </p:spPr>
            <p:txBody>
              <a:bodyPr>
                <a:normAutofit/>
              </a:bodyPr>
              <a:lstStyle/>
              <a:p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Напряжение (разность потенциалов):</a:t>
                </a:r>
              </a:p>
              <a:p>
                <a:pPr marL="0" indent="0">
                  <a:buNone/>
                </a:pPr>
                <a:r>
                  <a:rPr lang="ru-RU" sz="2000" dirty="0" smtClean="0"/>
                  <a:t>     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𝑈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ru-RU" sz="2000" i="1">
                        <a:latin typeface="Cambria Math"/>
                      </a:rPr>
                      <m:t>𝐸</m:t>
                    </m:r>
                    <m:r>
                      <a:rPr lang="en-US" sz="2000" i="1">
                        <a:latin typeface="Cambria Math"/>
                      </a:rPr>
                      <m:t>∙∆</m:t>
                    </m:r>
                    <m:r>
                      <a:rPr lang="ru-RU" sz="2000" i="1">
                        <a:latin typeface="Cambria Math"/>
                      </a:rPr>
                      <m:t>𝑑</m:t>
                    </m:r>
                  </m:oMath>
                </a14:m>
                <a:r>
                  <a:rPr lang="en-US" sz="2000" i="1" dirty="0" smtClean="0"/>
                  <a:t>,</a:t>
                </a:r>
                <a:endParaRPr lang="ru-RU" sz="2000" i="1" dirty="0" smtClean="0"/>
              </a:p>
              <a:p>
                <a:r>
                  <a:rPr lang="ru-RU" sz="2000" dirty="0" smtClean="0"/>
                  <a:t>Связь напряжения и работы:  </a:t>
                </a:r>
              </a:p>
              <a:p>
                <a:pPr marL="0" indent="0">
                  <a:buNone/>
                </a:pPr>
                <a:r>
                  <a:rPr lang="ru-RU" sz="2000" dirty="0" smtClean="0"/>
                  <a:t>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∆</m:t>
                    </m:r>
                    <m:r>
                      <a:rPr lang="ru-RU" sz="2000" i="1">
                        <a:latin typeface="Cambria Math"/>
                      </a:rPr>
                      <m:t>𝜑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2000" i="1" dirty="0"/>
                  <a:t> </a:t>
                </a:r>
                <a:r>
                  <a:rPr lang="ru-RU" sz="2000" i="1" dirty="0" smtClean="0"/>
                  <a:t>,              </a:t>
                </a:r>
                <a:r>
                  <a:rPr lang="en-US" sz="2000" i="1" dirty="0" smtClean="0"/>
                  <a:t>A=q </a:t>
                </a:r>
                <a:r>
                  <a:rPr lang="en-US" sz="2000" i="1" dirty="0"/>
                  <a:t>E Δd</a:t>
                </a:r>
                <a:endParaRPr lang="ru-RU" sz="2000" dirty="0" smtClean="0"/>
              </a:p>
              <a:p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Линии напряженности направлены от точек с большим потенциалом к точкам с меньшим потенциалом</a:t>
                </a:r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000" dirty="0" smtClean="0"/>
                  <a:t>    </a:t>
                </a:r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3040" y="1700808"/>
                <a:ext cx="6196405" cy="4320480"/>
              </a:xfrm>
              <a:blipFill rotWithShape="1">
                <a:blip r:embed="rId2"/>
                <a:stretch>
                  <a:fillRect l="-886" t="-8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3923928" y="5589240"/>
            <a:ext cx="10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φ</a:t>
            </a:r>
            <a:r>
              <a:rPr lang="en-US" baseline="-25000" dirty="0"/>
              <a:t>1 </a:t>
            </a:r>
            <a:r>
              <a:rPr lang="en-US" dirty="0"/>
              <a:t>˃ </a:t>
            </a:r>
            <a:r>
              <a:rPr lang="ru-RU" dirty="0"/>
              <a:t>φ</a:t>
            </a:r>
            <a:r>
              <a:rPr lang="en-US" baseline="-25000" dirty="0"/>
              <a:t>2</a:t>
            </a:r>
            <a:r>
              <a:rPr lang="en-US" dirty="0"/>
              <a:t>. </a:t>
            </a: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690" y="4584578"/>
            <a:ext cx="3285083" cy="100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1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760</TotalTime>
  <Words>1048</Words>
  <Application>Microsoft Office PowerPoint</Application>
  <PresentationFormat>Экран (4:3)</PresentationFormat>
  <Paragraphs>127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Кнопка</vt:lpstr>
      <vt:lpstr>Электродинамика</vt:lpstr>
      <vt:lpstr>Основные понятия</vt:lpstr>
      <vt:lpstr>Основные понятия</vt:lpstr>
      <vt:lpstr>Основные понятия</vt:lpstr>
      <vt:lpstr>Основные понятия</vt:lpstr>
      <vt:lpstr>Электростатика</vt:lpstr>
      <vt:lpstr>Электростатика</vt:lpstr>
      <vt:lpstr>Электростатика</vt:lpstr>
      <vt:lpstr>Электростатика</vt:lpstr>
      <vt:lpstr>Конденсатор</vt:lpstr>
      <vt:lpstr>Соединение конденсаторов</vt:lpstr>
      <vt:lpstr>Электрический ток</vt:lpstr>
      <vt:lpstr>Электрический ток</vt:lpstr>
      <vt:lpstr>Электрический ток</vt:lpstr>
      <vt:lpstr>Электрический ток</vt:lpstr>
      <vt:lpstr>Работа и мощность тока</vt:lpstr>
      <vt:lpstr>Работа и мощность тока</vt:lpstr>
      <vt:lpstr>Носители электрических зарядов: </vt:lpstr>
      <vt:lpstr>Полупроводники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Динамика</dc:title>
  <dc:creator>GNGud</dc:creator>
  <cp:lastModifiedBy>Galina</cp:lastModifiedBy>
  <cp:revision>58</cp:revision>
  <dcterms:created xsi:type="dcterms:W3CDTF">2014-12-21T03:00:57Z</dcterms:created>
  <dcterms:modified xsi:type="dcterms:W3CDTF">2015-03-15T01:42:06Z</dcterms:modified>
</cp:coreProperties>
</file>