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5430F-21F4-4297-831D-409320111256}" type="datetimeFigureOut">
              <a:rPr lang="ru-RU" smtClean="0"/>
              <a:t>17.08.2008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87D9-3C2C-4246-B6C7-7B03506AD0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Модернизационная политика в России: предпосылки и итоги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6578" y="285728"/>
            <a:ext cx="2114520" cy="785818"/>
          </a:xfrm>
        </p:spPr>
        <p:txBody>
          <a:bodyPr/>
          <a:lstStyle/>
          <a:p>
            <a:r>
              <a:rPr lang="ru-RU" dirty="0" smtClean="0"/>
              <a:t>Урок №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Наряду с образованием монополий в промышленности происходит концентрация банковского капитала.</a:t>
            </a:r>
            <a:endParaRPr lang="ru-RU" dirty="0"/>
          </a:p>
        </p:txBody>
      </p:sp>
      <p:pic>
        <p:nvPicPr>
          <p:cNvPr id="5122" name="Picture 2" descr="C:\Users\New\Pictures\б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4419600" cy="5143512"/>
          </a:xfrm>
          <a:prstGeom prst="rect">
            <a:avLst/>
          </a:prstGeom>
          <a:noFill/>
        </p:spPr>
      </p:pic>
      <p:pic>
        <p:nvPicPr>
          <p:cNvPr id="5123" name="Picture 3" descr="C:\Users\New\Pictures\б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785926"/>
            <a:ext cx="4714876" cy="50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кругу высших чиновников сложились 2 группировки – сторонники либеральных реформ (С.Ю. Витте) и сторонники консервативной политики (В.К. Плеве)</a:t>
            </a:r>
            <a:endParaRPr lang="ru-RU" sz="2400" dirty="0"/>
          </a:p>
        </p:txBody>
      </p:sp>
      <p:pic>
        <p:nvPicPr>
          <p:cNvPr id="6146" name="Picture 2" descr="C:\Users\New\Pictures\а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7"/>
            <a:ext cx="4214810" cy="5429264"/>
          </a:xfrm>
          <a:prstGeom prst="rect">
            <a:avLst/>
          </a:prstGeom>
          <a:noFill/>
        </p:spPr>
      </p:pic>
      <p:pic>
        <p:nvPicPr>
          <p:cNvPr id="6147" name="Picture 3" descr="C:\Users\New\Pictures\ъ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357298"/>
            <a:ext cx="4929190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Земства – выборные органы местного самоуправления в большинстве губерний России, ведавшие хозяйственными вопросами и народным образованием.</a:t>
            </a:r>
            <a:endParaRPr lang="ru-RU" sz="2800" dirty="0"/>
          </a:p>
        </p:txBody>
      </p:sp>
      <p:pic>
        <p:nvPicPr>
          <p:cNvPr id="7170" name="Picture 2" descr="C:\Users\New\Pictures\б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4714876" cy="5143512"/>
          </a:xfrm>
          <a:prstGeom prst="rect">
            <a:avLst/>
          </a:prstGeom>
          <a:noFill/>
        </p:spPr>
      </p:pic>
      <p:pic>
        <p:nvPicPr>
          <p:cNvPr id="7171" name="Picture 3" descr="C:\Users\New\Pictures\б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9000" y="1714488"/>
            <a:ext cx="4445000" cy="51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25728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Д/</a:t>
            </a:r>
            <a:r>
              <a:rPr lang="ru-RU" dirty="0" err="1" smtClean="0"/>
              <a:t>з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428604"/>
            <a:ext cx="8258204" cy="6143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П. 2, выучить термины к П. 1 и П. 2.</a:t>
            </a:r>
            <a:endParaRPr lang="ru-RU" dirty="0"/>
          </a:p>
        </p:txBody>
      </p:sp>
      <p:pic>
        <p:nvPicPr>
          <p:cNvPr id="8194" name="Picture 2" descr="C:\Users\New\Pictures\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373694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6243646"/>
            <a:ext cx="8258204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smtClean="0"/>
              <a:t>               Казанский </a:t>
            </a:r>
            <a:r>
              <a:rPr lang="ru-RU" sz="3200" dirty="0" smtClean="0"/>
              <a:t>вокзал в Москве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Сформировать представление о специфике </a:t>
            </a:r>
            <a:r>
              <a:rPr lang="ru-RU" dirty="0" err="1" smtClean="0"/>
              <a:t>модернизационных</a:t>
            </a:r>
            <a:r>
              <a:rPr lang="ru-RU" dirty="0" smtClean="0"/>
              <a:t> процессов в Российской империи, их влиянии на социально-политическую ситуацию</a:t>
            </a:r>
          </a:p>
          <a:p>
            <a:r>
              <a:rPr lang="ru-RU" dirty="0" smtClean="0"/>
              <a:t>Ключевые понятия и термины: модернизация, протекционизм, косвенные налоги, инвестиции, монополия, формы монополий (картель, синдикат), концентрация банковского капитала, земства, община, «зубатовщина»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урока: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Проверка домашнего  задания: фронтальный опрос по заданиям к п. 1.</a:t>
            </a:r>
          </a:p>
          <a:p>
            <a:r>
              <a:rPr lang="ru-RU" dirty="0" smtClean="0"/>
              <a:t>Изучение новой темы.</a:t>
            </a:r>
          </a:p>
          <a:p>
            <a:r>
              <a:rPr lang="ru-RU" dirty="0" smtClean="0"/>
              <a:t>Роль государства в модернизации России</a:t>
            </a:r>
          </a:p>
          <a:p>
            <a:r>
              <a:rPr lang="ru-RU" dirty="0" smtClean="0"/>
              <a:t>Формирование монополий</a:t>
            </a:r>
          </a:p>
          <a:p>
            <a:r>
              <a:rPr lang="ru-RU" dirty="0" smtClean="0"/>
              <a:t>Рост противоречий в российском обществе</a:t>
            </a:r>
          </a:p>
          <a:p>
            <a:r>
              <a:rPr lang="ru-RU" dirty="0" smtClean="0"/>
              <a:t>Рефлексия.</a:t>
            </a:r>
          </a:p>
          <a:p>
            <a:r>
              <a:rPr lang="ru-RU" dirty="0" smtClean="0"/>
              <a:t>Домашнее задание.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Модернизация- процесс перехода от традиционного (аграрного) общества к индустриальному, характеризующийся радикальным изменением всех сторон жизни общества</a:t>
            </a:r>
            <a:endParaRPr lang="ru-RU" sz="2400" dirty="0"/>
          </a:p>
        </p:txBody>
      </p:sp>
      <p:pic>
        <p:nvPicPr>
          <p:cNvPr id="1026" name="Picture 2" descr="C:\Users\New\Pictures\пьпрбпрьбп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4643438" cy="5072074"/>
          </a:xfrm>
          <a:prstGeom prst="rect">
            <a:avLst/>
          </a:prstGeom>
          <a:noFill/>
        </p:spPr>
      </p:pic>
      <p:pic>
        <p:nvPicPr>
          <p:cNvPr id="1027" name="Picture 3" descr="C:\Users\New\Pictures\б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785926"/>
            <a:ext cx="4500562" cy="50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Типы модернизации: «первичная» и «догоняющая». Россия конца </a:t>
            </a:r>
            <a:r>
              <a:rPr lang="en-US" sz="3200" dirty="0" smtClean="0"/>
              <a:t>XIX-</a:t>
            </a:r>
            <a:r>
              <a:rPr lang="ru-RU" sz="3200" dirty="0" smtClean="0"/>
              <a:t>начала </a:t>
            </a:r>
            <a:r>
              <a:rPr lang="en-US" sz="3200" dirty="0" smtClean="0"/>
              <a:t>XX</a:t>
            </a:r>
            <a:r>
              <a:rPr lang="ru-RU" sz="3200" dirty="0" smtClean="0"/>
              <a:t> вв. - страна догоняющей модернизации.</a:t>
            </a:r>
            <a:endParaRPr lang="ru-RU" sz="3200" dirty="0"/>
          </a:p>
        </p:txBody>
      </p:sp>
      <p:pic>
        <p:nvPicPr>
          <p:cNvPr id="2050" name="Picture 2" descr="C:\Users\New\Pictures\бг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4643438" cy="5214950"/>
          </a:xfrm>
          <a:prstGeom prst="rect">
            <a:avLst/>
          </a:prstGeom>
          <a:noFill/>
        </p:spPr>
      </p:pic>
      <p:pic>
        <p:nvPicPr>
          <p:cNvPr id="2051" name="Picture 3" descr="C:\Users\New\Pictures\еоке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643050"/>
            <a:ext cx="4500562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ew\Pictures\рыкеек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357562"/>
            <a:ext cx="4432300" cy="3500438"/>
          </a:xfrm>
          <a:prstGeom prst="rect">
            <a:avLst/>
          </a:prstGeom>
          <a:noFill/>
        </p:spPr>
      </p:pic>
      <p:pic>
        <p:nvPicPr>
          <p:cNvPr id="3075" name="Picture 3" descr="C:\Users\New\Pictures\ев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357562"/>
            <a:ext cx="4714876" cy="3500438"/>
          </a:xfrm>
          <a:prstGeom prst="rect">
            <a:avLst/>
          </a:prstGeom>
          <a:noFill/>
        </p:spPr>
      </p:pic>
      <p:pic>
        <p:nvPicPr>
          <p:cNvPr id="3076" name="Picture 4" descr="C:\Users\New\Pictures\пвьлпрб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445000" cy="33575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286861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Протекционизм – политика,</a:t>
            </a:r>
            <a:r>
              <a:rPr lang="ru-RU" sz="2400" dirty="0" smtClean="0"/>
              <a:t> цель которой состоит в </a:t>
            </a:r>
            <a:r>
              <a:rPr lang="ru-RU" sz="2400" dirty="0" smtClean="0"/>
              <a:t> ограничении ввоза определённых видов товаров из-за границы за счёт повышения пошлин на ввозимую продукцию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Инвестиции – долгосрочные вложения капитала в какую-либо отрасль экономики.</a:t>
            </a:r>
            <a:endParaRPr lang="ru-RU" sz="3600" dirty="0"/>
          </a:p>
        </p:txBody>
      </p:sp>
      <p:pic>
        <p:nvPicPr>
          <p:cNvPr id="4098" name="Picture 2" descr="C:\Users\New\Pictures\ф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4500562" cy="4857784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6429396"/>
            <a:ext cx="2786082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+mj-lt"/>
                <a:ea typeface="+mj-ea"/>
                <a:cs typeface="+mj-cs"/>
              </a:rPr>
              <a:t>С.Ю. Витте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 descr="C:\Users\New\Pictures\я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643050"/>
            <a:ext cx="4643438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Доля иностранного капитала в </a:t>
            </a:r>
            <a:r>
              <a:rPr lang="ru-RU" sz="3200" dirty="0" smtClean="0"/>
              <a:t>сово</a:t>
            </a:r>
            <a:r>
              <a:rPr lang="ru-RU" sz="3200" dirty="0" smtClean="0"/>
              <a:t>купном торгово-промышленном и кредитном капитале в России, %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                          43%</a:t>
            </a:r>
          </a:p>
          <a:p>
            <a:endParaRPr lang="ru-RU" dirty="0"/>
          </a:p>
          <a:p>
            <a:r>
              <a:rPr lang="ru-RU" dirty="0" smtClean="0"/>
              <a:t>           25%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1889 г.                                1914 г.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00438"/>
            <a:ext cx="2357454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2143116"/>
            <a:ext cx="2428892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Монополия – объединение промышленников, контролирующее выпуск определённых видов продукции, способное диктовать цены рынку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Формы монополий</a:t>
            </a:r>
          </a:p>
          <a:p>
            <a:pPr algn="ctr"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Картель                       Синдикат                      Трест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«</a:t>
            </a:r>
            <a:r>
              <a:rPr lang="ru-RU" dirty="0" err="1" smtClean="0"/>
              <a:t>Продамет</a:t>
            </a:r>
            <a:r>
              <a:rPr lang="ru-RU" dirty="0" smtClean="0"/>
              <a:t>», «</a:t>
            </a:r>
            <a:r>
              <a:rPr lang="ru-RU" dirty="0" err="1" smtClean="0"/>
              <a:t>Трубопродажа</a:t>
            </a:r>
            <a:r>
              <a:rPr lang="ru-RU" dirty="0" smtClean="0"/>
              <a:t>» </a:t>
            </a:r>
          </a:p>
          <a:p>
            <a:pPr>
              <a:buNone/>
            </a:pPr>
            <a:r>
              <a:rPr lang="ru-RU" dirty="0" smtClean="0"/>
              <a:t>Первые            «</a:t>
            </a:r>
            <a:r>
              <a:rPr lang="ru-RU" dirty="0" err="1" smtClean="0"/>
              <a:t>Продуголь</a:t>
            </a:r>
            <a:r>
              <a:rPr lang="ru-RU" dirty="0" smtClean="0"/>
              <a:t>», «Медь», «</a:t>
            </a:r>
            <a:r>
              <a:rPr lang="ru-RU" dirty="0" err="1" smtClean="0"/>
              <a:t>Продаруд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монополии      «Кровля» и «</a:t>
            </a:r>
            <a:r>
              <a:rPr lang="ru-RU" dirty="0" err="1" smtClean="0"/>
              <a:t>Бр</a:t>
            </a:r>
            <a:r>
              <a:rPr lang="ru-RU" dirty="0" smtClean="0"/>
              <a:t>. Нобель»     </a:t>
            </a:r>
          </a:p>
          <a:p>
            <a:pPr>
              <a:buNone/>
            </a:pPr>
            <a:r>
              <a:rPr lang="ru-RU" dirty="0" smtClean="0"/>
              <a:t>в России            «</a:t>
            </a:r>
            <a:r>
              <a:rPr lang="ru-RU" dirty="0" err="1" smtClean="0"/>
              <a:t>Продвагон</a:t>
            </a:r>
            <a:r>
              <a:rPr lang="ru-RU" dirty="0" smtClean="0"/>
              <a:t>», «</a:t>
            </a:r>
            <a:r>
              <a:rPr lang="ru-RU" dirty="0" err="1" smtClean="0"/>
              <a:t>Продпаровоз</a:t>
            </a:r>
            <a:r>
              <a:rPr lang="ru-RU" dirty="0" smtClean="0"/>
              <a:t>»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285852" y="2143116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107653" y="253602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15008" y="2071678"/>
            <a:ext cx="185738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1928794" y="4143380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928794" y="4643446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928794" y="5214950"/>
            <a:ext cx="92869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928794" y="5357826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333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Модернизационная политика в России: предпосылки и итоги</vt:lpstr>
      <vt:lpstr>Цели урока:</vt:lpstr>
      <vt:lpstr>План урока:  </vt:lpstr>
      <vt:lpstr>Модернизация- процесс перехода от традиционного (аграрного) общества к индустриальному, характеризующийся радикальным изменением всех сторон жизни общества</vt:lpstr>
      <vt:lpstr>Типы модернизации: «первичная» и «догоняющая». Россия конца XIX-начала XX вв. - страна догоняющей модернизации.</vt:lpstr>
      <vt:lpstr>Протекционизм – политика, цель которой состоит в  ограничении ввоза определённых видов товаров из-за границы за счёт повышения пошлин на ввозимую продукцию</vt:lpstr>
      <vt:lpstr>Инвестиции – долгосрочные вложения капитала в какую-либо отрасль экономики.</vt:lpstr>
      <vt:lpstr>Доля иностранного капитала в совокупном торгово-промышленном и кредитном капитале в России, %</vt:lpstr>
      <vt:lpstr>Монополия – объединение промышленников, контролирующее выпуск определённых видов продукции, способное диктовать цены рынку</vt:lpstr>
      <vt:lpstr>Наряду с образованием монополий в промышленности происходит концентрация банковского капитала.</vt:lpstr>
      <vt:lpstr>В кругу высших чиновников сложились 2 группировки – сторонники либеральных реформ (С.Ю. Витте) и сторонники консервативной политики (В.К. Плеве)</vt:lpstr>
      <vt:lpstr>Земства – выборные органы местного самоуправления в большинстве губерний России, ведавшие хозяйственными вопросами и народным образованием.</vt:lpstr>
      <vt:lpstr>Д/з: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Модернизационная политика в России: предпосылки и итоги</dc:title>
  <dc:creator>New</dc:creator>
  <cp:lastModifiedBy>New</cp:lastModifiedBy>
  <cp:revision>13</cp:revision>
  <dcterms:created xsi:type="dcterms:W3CDTF">2008-08-17T07:10:36Z</dcterms:created>
  <dcterms:modified xsi:type="dcterms:W3CDTF">2008-08-17T09:13:24Z</dcterms:modified>
</cp:coreProperties>
</file>