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268" r:id="rId4"/>
    <p:sldId id="270" r:id="rId5"/>
    <p:sldId id="271" r:id="rId6"/>
    <p:sldId id="274" r:id="rId7"/>
    <p:sldId id="277" r:id="rId8"/>
    <p:sldId id="275" r:id="rId9"/>
    <p:sldId id="279" r:id="rId10"/>
    <p:sldId id="278" r:id="rId11"/>
    <p:sldId id="281" r:id="rId12"/>
    <p:sldId id="280" r:id="rId13"/>
    <p:sldId id="282" r:id="rId14"/>
    <p:sldId id="284" r:id="rId15"/>
  </p:sldIdLst>
  <p:sldSz cx="6858000" cy="9144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3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171BE-6E9B-4F54-9B1B-F461EFE66E5C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EDF2E-B9B1-4070-B35A-61D404C31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EDF2E-B9B1-4070-B35A-61D404C312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175-A829-42BD-BBC5-ADDD36620A38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4B6A-E3B4-403B-AA01-65244BDA1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175-A829-42BD-BBC5-ADDD36620A38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4B6A-E3B4-403B-AA01-65244BDA1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175-A829-42BD-BBC5-ADDD36620A38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4B6A-E3B4-403B-AA01-65244BDA1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175-A829-42BD-BBC5-ADDD36620A38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4B6A-E3B4-403B-AA01-65244BDA1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175-A829-42BD-BBC5-ADDD36620A38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4B6A-E3B4-403B-AA01-65244BDA1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175-A829-42BD-BBC5-ADDD36620A38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4B6A-E3B4-403B-AA01-65244BDA1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175-A829-42BD-BBC5-ADDD36620A38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4B6A-E3B4-403B-AA01-65244BDA1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175-A829-42BD-BBC5-ADDD36620A38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4B6A-E3B4-403B-AA01-65244BDA1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175-A829-42BD-BBC5-ADDD36620A38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4B6A-E3B4-403B-AA01-65244BDA1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175-A829-42BD-BBC5-ADDD36620A38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4B6A-E3B4-403B-AA01-65244BDA1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2175-A829-42BD-BBC5-ADDD36620A38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4B6A-E3B4-403B-AA01-65244BDA1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2175-A829-42BD-BBC5-ADDD36620A38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E4B6A-E3B4-403B-AA01-65244BDA1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7;&#1091;&#1092;&#1072;&#1088;\Music\&#1082;&#1072;&#1091;&#1089;&#1072;&#1088;&#1080;&#1103;\Beethoven%20(&#1051;&#1102;&#1076;&#1074;&#1080;&#1075;%20&#1074;&#1072;&#1085;%20&#1041;&#1077;&#1090;&#1093;&#1086;&#1074;&#1077;&#1085;)%20-%20'&#1051;&#1091;&#1085;&#1085;&#1099;&#1081;%20&#1089;&#1074;&#1077;&#1090;'%20&#1057;&#1086;&#1085;&#1072;&#1090;&#1072;%20&#1089;&#1086;&#1095;.%2027%202-&#1076;&#1080;&#1077;&#1079;%20&#1084;&#1080;&#1085;&#1086;&#1088;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712" y="5652120"/>
            <a:ext cx="5520680" cy="2336800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_BosaNovaSh" pitchFamily="82" charset="-52"/>
              </a:rPr>
              <a:t>Х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_BosaNovaSh" pitchFamily="82" charset="-52"/>
              </a:rPr>
              <a:t>орошая книга </a:t>
            </a:r>
          </a:p>
          <a:p>
            <a:pPr algn="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_BosaNovaSh" pitchFamily="82" charset="-52"/>
              </a:rPr>
              <a:t>мой спутник, мой друг;</a:t>
            </a:r>
          </a:p>
          <a:p>
            <a:pPr algn="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a_BosaNovaSh" pitchFamily="82" charset="-52"/>
              </a:rPr>
              <a:t> с тобой интересным бывает досуг…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a_BosaNovaSh" pitchFamily="82" charset="-52"/>
            </a:endParaRPr>
          </a:p>
        </p:txBody>
      </p:sp>
      <p:pic>
        <p:nvPicPr>
          <p:cNvPr id="4" name="Рисунок 3" descr="iссссссссссссс.jpg"/>
          <p:cNvPicPr>
            <a:picLocks noChangeAspect="1"/>
          </p:cNvPicPr>
          <p:nvPr/>
        </p:nvPicPr>
        <p:blipFill>
          <a:blip r:embed="rId5" cstate="print"/>
          <a:srcRect l="2694"/>
          <a:stretch>
            <a:fillRect/>
          </a:stretch>
        </p:blipFill>
        <p:spPr>
          <a:xfrm>
            <a:off x="404664" y="755576"/>
            <a:ext cx="6453336" cy="4481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658152">
            <a:off x="1253632" y="1481923"/>
            <a:ext cx="38969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_BosaNovaSh" pitchFamily="82" charset="-52"/>
              </a:rPr>
              <a:t>Буктрейлер</a:t>
            </a:r>
            <a:r>
              <a:rPr lang="ru-RU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_BosaNovaSh" pitchFamily="82" charset="-52"/>
              </a:rPr>
              <a:t> </a:t>
            </a:r>
          </a:p>
          <a:p>
            <a:pPr algn="ctr"/>
            <a:r>
              <a:rPr lang="ru-RU" sz="36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_BosaNovaSh" pitchFamily="82" charset="-52"/>
              </a:rPr>
              <a:t>для учеников начальной школы</a:t>
            </a:r>
            <a:endParaRPr lang="ru-RU" sz="36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_BosaNovaSh" pitchFamily="82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648" y="251520"/>
            <a:ext cx="6336704" cy="8640960"/>
          </a:xfrm>
          <a:prstGeom prst="roundRect">
            <a:avLst>
              <a:gd name="adj" fmla="val 19388"/>
            </a:avLst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Beethoven (Людвиг ван Бетховен) - 'Лунный свет' Соната соч. 27 2-диез минор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08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102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Grav" pitchFamily="82" charset="-52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672" y="2627784"/>
            <a:ext cx="57606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_CampusGrav" pitchFamily="82" charset="-52"/>
              </a:rPr>
              <a:t>А как сложилась дальнейшая судьба этого мальчика?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_CampusGrav" pitchFamily="82" charset="-52"/>
              </a:rPr>
              <a:t>Может он стал министром?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_CampusGrav" pitchFamily="82" charset="-52"/>
              </a:rPr>
              <a:t>А может быть президентом?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_CampusGrav" pitchFamily="82" charset="-52"/>
              </a:rPr>
              <a:t>Может стал он знаменитым путешественником?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_CampusGrav" pitchFamily="82" charset="-52"/>
              </a:rPr>
              <a:t>Или открывал новые планеты и звезды?</a:t>
            </a:r>
            <a:endParaRPr lang="ru-RU" sz="3200" dirty="0">
              <a:solidFill>
                <a:srgbClr val="002060"/>
              </a:solidFill>
              <a:latin typeface="a_CampusGrav" pitchFamily="82" charset="-52"/>
            </a:endParaRPr>
          </a:p>
        </p:txBody>
      </p:sp>
      <p:pic>
        <p:nvPicPr>
          <p:cNvPr id="4098" name="Picture 2" descr="http://im2-tub-ru.yandex.net/i?id=81174752-6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4864" y="329338"/>
            <a:ext cx="2088232" cy="20601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2832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102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Grav" pitchFamily="82" charset="-52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664" y="539552"/>
            <a:ext cx="604867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_CampusGrav" pitchFamily="82" charset="-52"/>
              </a:rPr>
              <a:t>Вот на все эти и другие вопросы ты можешь найти ответ, прочитав любимую книгу твоих прабабушек и прадедушек,  бабушек и дедушек,  и миллионов других почитателей его мыслей и творений в книге:</a:t>
            </a:r>
            <a:endParaRPr lang="ru-RU" sz="4000" dirty="0">
              <a:solidFill>
                <a:srgbClr val="002060"/>
              </a:solidFill>
              <a:latin typeface="a_CampusGrav" pitchFamily="82" charset="-52"/>
            </a:endParaRPr>
          </a:p>
        </p:txBody>
      </p:sp>
    </p:spTree>
    <p:custDataLst>
      <p:tags r:id="rId1"/>
    </p:custDataLst>
  </p:cSld>
  <p:clrMapOvr>
    <a:masterClrMapping/>
  </p:clrMapOvr>
  <p:transition spd="slow" advTm="1224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102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Grav" pitchFamily="82" charset="-52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3" descr="1 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2656" y="270907"/>
            <a:ext cx="6297614" cy="8477557"/>
          </a:xfr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 advTm="797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102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Grav" pitchFamily="82" charset="-52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42900" y="611560"/>
            <a:ext cx="6172200" cy="8136903"/>
          </a:xfrm>
        </p:spPr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  <a:t>Автор книги</a:t>
            </a: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: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Ульянова Анна Ильинична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a_CampusGrav" pitchFamily="82" charset="-52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  <a:t>Название книги</a:t>
            </a: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: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«Детские и школьные годы Ильича». Воспоминания.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a_CampusGrav" pitchFamily="82" charset="-52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  <a:t>Рисунки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Ю. Ракутина.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a_CampusGrav" pitchFamily="82" charset="-52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  <a:t>Издательство</a:t>
            </a: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«детская литература»,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1979 год</a:t>
            </a:r>
          </a:p>
          <a:p>
            <a:pPr>
              <a:buNone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1675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102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Grav" pitchFamily="82" charset="-52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42900" y="2195736"/>
            <a:ext cx="6172200" cy="6552977"/>
          </a:xfrm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 Буктрейлер 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подготовила 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педагог-библиотекарь 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МБОУ «ИСОШ»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Лаишевского района Республики Татарстан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a_CampusGrav" pitchFamily="82" charset="-52"/>
            </a:endParaRPr>
          </a:p>
          <a:p>
            <a:pPr algn="ctr">
              <a:buClr>
                <a:srgbClr val="C00000"/>
              </a:buClr>
              <a:buNone/>
            </a:pPr>
            <a: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  <a:t>Гаянова Каусария Гаязовна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  <a:latin typeface="a_CampusGrav" pitchFamily="82" charset="-52"/>
            </a:endParaRPr>
          </a:p>
          <a:p>
            <a:pPr algn="ctr">
              <a:buClr>
                <a:srgbClr val="C00000"/>
              </a:buClr>
              <a:buNone/>
            </a:pPr>
            <a:r>
              <a:rPr lang="ru-RU" dirty="0">
                <a:solidFill>
                  <a:srgbClr val="002060"/>
                </a:solidFill>
                <a:latin typeface="a_CampusGrav" pitchFamily="82" charset="-52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Именьково, </a:t>
            </a:r>
          </a:p>
          <a:p>
            <a:pPr algn="ctr">
              <a:buClr>
                <a:srgbClr val="C00000"/>
              </a:buClr>
              <a:buNone/>
            </a:pP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м</a:t>
            </a:r>
            <a:r>
              <a:rPr lang="ru-RU" sz="2400" dirty="0" smtClean="0">
                <a:solidFill>
                  <a:srgbClr val="002060"/>
                </a:solidFill>
                <a:latin typeface="a_CampusGrav" pitchFamily="82" charset="-52"/>
              </a:rPr>
              <a:t>ай</a:t>
            </a:r>
            <a:r>
              <a:rPr lang="ru-RU" dirty="0" smtClean="0">
                <a:solidFill>
                  <a:srgbClr val="002060"/>
                </a:solidFill>
                <a:latin typeface="a_CampusGrav" pitchFamily="82" charset="-52"/>
              </a:rPr>
              <a:t>. 2013</a:t>
            </a:r>
            <a:r>
              <a:rPr lang="ru-RU" sz="2400" dirty="0" smtClean="0">
                <a:solidFill>
                  <a:srgbClr val="002060"/>
                </a:solidFill>
                <a:latin typeface="a_CampusGrav" pitchFamily="82" charset="-52"/>
              </a:rPr>
              <a:t>г.</a:t>
            </a:r>
          </a:p>
          <a:p>
            <a:endParaRPr lang="ru-RU" dirty="0">
              <a:solidFill>
                <a:srgbClr val="002060"/>
              </a:solidFill>
              <a:latin typeface="a_CampusGrav" pitchFamily="82" charset="-52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_CampusGrav" pitchFamily="82" charset="-52"/>
                <a:ea typeface="+mj-ea"/>
                <a:cs typeface="+mj-cs"/>
              </a:rPr>
              <a:t>До новых встреч!</a:t>
            </a:r>
          </a:p>
        </p:txBody>
      </p:sp>
    </p:spTree>
    <p:custDataLst>
      <p:tags r:id="rId1"/>
    </p:custDataLst>
  </p:cSld>
  <p:clrMapOvr>
    <a:masterClrMapping/>
  </p:clrMapOvr>
  <p:transition spd="slow" advTm="2189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8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8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8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8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8" presetClass="entr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26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  <a:t>Когда-то </a:t>
            </a:r>
            <a:b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</a:br>
            <a: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  <a:t>этого мальчика </a:t>
            </a:r>
            <a:b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</a:br>
            <a: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  <a:t>знал весь мир…</a:t>
            </a:r>
            <a:endParaRPr lang="ru-RU" dirty="0">
              <a:solidFill>
                <a:srgbClr val="C00000"/>
              </a:solidFill>
              <a:latin typeface="a_CampusGrav" pitchFamily="82" charset="-52"/>
            </a:endParaRPr>
          </a:p>
        </p:txBody>
      </p:sp>
      <p:pic>
        <p:nvPicPr>
          <p:cNvPr id="7" name="Содержимое 3" descr="1 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80" y="2428124"/>
            <a:ext cx="5976664" cy="6248332"/>
          </a:xfr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p:transition spd="slow" advTm="1251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542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Да, да…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Могу поспорить…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Его знали даже ваши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прадедушка и прабабушка,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Хорошо знали дедушка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 и бабушка…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А может быть знали и ваши родители?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Grav" pitchFamily="82" charset="-52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294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102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Его хорошо знала и </a:t>
            </a:r>
            <a: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  <a:t>я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…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Гордилась, что я родилась в октябре…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хотела учиться как </a:t>
            </a:r>
            <a: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  <a:t>ОН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…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хотела жить как </a:t>
            </a:r>
            <a:r>
              <a:rPr lang="ru-RU" dirty="0" smtClean="0">
                <a:solidFill>
                  <a:srgbClr val="C00000"/>
                </a:solidFill>
                <a:latin typeface="a_CampusGrav" pitchFamily="82" charset="-52"/>
              </a:rPr>
              <a:t>он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…</a:t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хотела так же любить свою родину и свой народ, как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>он…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Grav" pitchFamily="82" charset="-52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1344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102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Grav" pitchFamily="82" charset="-52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Содержимое 3" descr="2 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2696" y="1111615"/>
            <a:ext cx="5400600" cy="7500833"/>
          </a:xfr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620688" y="611560"/>
            <a:ext cx="5707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a_CampusGrav" pitchFamily="82" charset="-52"/>
              </a:rPr>
              <a:t>Вся семья вместе…</a:t>
            </a:r>
            <a:endParaRPr lang="ru-RU" sz="4400" dirty="0">
              <a:solidFill>
                <a:srgbClr val="002060"/>
              </a:solidFill>
              <a:latin typeface="a_CampusGrav" pitchFamily="82" charset="-52"/>
            </a:endParaRPr>
          </a:p>
        </p:txBody>
      </p:sp>
    </p:spTree>
    <p:custDataLst>
      <p:tags r:id="rId1"/>
    </p:custDataLst>
  </p:cSld>
  <p:clrMapOvr>
    <a:masterClrMapping/>
  </p:clrMapOvr>
  <p:transition spd="slow" advTm="1201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102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Grav" pitchFamily="82" charset="-52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51520"/>
            <a:ext cx="68580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_CampusGrav" pitchFamily="82" charset="-52"/>
                <a:ea typeface="+mj-ea"/>
                <a:cs typeface="+mj-cs"/>
              </a:rPr>
              <a:t>Дети росли в любви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_CampusGrav" pitchFamily="82" charset="-52"/>
                <a:ea typeface="+mj-ea"/>
                <a:cs typeface="+mj-cs"/>
              </a:rPr>
              <a:t>…</a:t>
            </a:r>
          </a:p>
        </p:txBody>
      </p:sp>
      <p:pic>
        <p:nvPicPr>
          <p:cNvPr id="6" name="Содержимое 3" descr="3 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1885" y="1763688"/>
            <a:ext cx="5645427" cy="7056784"/>
          </a:xfr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 advTm="1299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102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Grav" pitchFamily="82" charset="-52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Содержимое 3" descr="7 0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0648" y="3851920"/>
            <a:ext cx="3456384" cy="39604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Содержимое 3" descr="6 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29000" y="3779912"/>
            <a:ext cx="3053139" cy="38164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260648" y="766834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_CampusGrav" pitchFamily="82" charset="-52"/>
              </a:rPr>
              <a:t>Учился хорошо, гимназию 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_CampusGrav" pitchFamily="82" charset="-52"/>
              </a:rPr>
              <a:t>окончил с золотой медалью</a:t>
            </a:r>
            <a:endParaRPr lang="ru-RU" sz="3200" dirty="0">
              <a:solidFill>
                <a:srgbClr val="002060"/>
              </a:solidFill>
              <a:latin typeface="a_CampusGrav" pitchFamily="82" charset="-52"/>
            </a:endParaRPr>
          </a:p>
        </p:txBody>
      </p:sp>
      <p:pic>
        <p:nvPicPr>
          <p:cNvPr id="5121" name="Picture 1" descr="C:\Users\Зуфар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323527"/>
            <a:ext cx="6120680" cy="3783483"/>
          </a:xfrm>
          <a:prstGeom prst="rect">
            <a:avLst/>
          </a:prstGeom>
          <a:noFill/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 advTm="2885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102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Grav" pitchFamily="82" charset="-52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2900" y="366184"/>
            <a:ext cx="6172200" cy="3269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_CampusGrav" pitchFamily="82" charset="-52"/>
                <a:ea typeface="+mj-ea"/>
                <a:cs typeface="+mj-cs"/>
              </a:rPr>
              <a:t>Брат для него был примером во всем…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_CampusGrav" pitchFamily="82" charset="-52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_CampusGrav" pitchFamily="82" charset="-52"/>
                <a:ea typeface="+mj-ea"/>
                <a:cs typeface="+mj-cs"/>
              </a:rPr>
              <a:t>он делал все как брат…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_CampusGrav" pitchFamily="82" charset="-52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_CampusGrav" pitchFamily="82" charset="-52"/>
                <a:ea typeface="+mj-ea"/>
                <a:cs typeface="+mj-cs"/>
              </a:rPr>
              <a:t>он даже кушал нелюбимую кашу, потому что брат ее ел с аппетитом…</a:t>
            </a:r>
          </a:p>
        </p:txBody>
      </p:sp>
      <p:pic>
        <p:nvPicPr>
          <p:cNvPr id="6" name="Содержимое 3" descr="4 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28800" y="3779912"/>
            <a:ext cx="3792421" cy="4977553"/>
          </a:xfr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 advTm="1818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31027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  <a:t/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CampusGrav" pitchFamily="82" charset="-52"/>
              </a:rPr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CampusGrav" pitchFamily="82" charset="-52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70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2900" y="366184"/>
            <a:ext cx="6172200" cy="3125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_CampusGrav" pitchFamily="82" charset="-52"/>
                <a:ea typeface="+mj-ea"/>
                <a:cs typeface="+mj-cs"/>
              </a:rPr>
              <a:t>Но в этот раз он не согласился с его поведением, не разделил его поступок…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_CampusGrav" pitchFamily="82" charset="-52"/>
                <a:ea typeface="+mj-ea"/>
                <a:cs typeface="+mj-cs"/>
              </a:rPr>
            </a:b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_CampusGrav" pitchFamily="82" charset="-52"/>
                <a:ea typeface="+mj-ea"/>
                <a:cs typeface="+mj-cs"/>
              </a:rPr>
              <a:t>«Нет, мы пойдем не таким путем. Не таким путем надо идти,»----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_CampusGrav" pitchFamily="82" charset="-52"/>
                <a:ea typeface="+mj-ea"/>
                <a:cs typeface="+mj-cs"/>
              </a:rPr>
              <a:t>сказал он матери</a:t>
            </a:r>
          </a:p>
        </p:txBody>
      </p:sp>
      <p:pic>
        <p:nvPicPr>
          <p:cNvPr id="6" name="Содержимое 3" descr="5 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12776" y="3275856"/>
            <a:ext cx="4221321" cy="5478735"/>
          </a:xfr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 advTm="1887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4c67b83c2889c56435b30b42fef579b1caf2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8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6|2.5|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3|7.9|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189</Words>
  <Application>Microsoft Office PowerPoint</Application>
  <PresentationFormat>Экран (4:3)</PresentationFormat>
  <Paragraphs>54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Когда-то  этого мальчика  знал весь мир…</vt:lpstr>
      <vt:lpstr>Да, да…  Могу поспорить…  Его знали даже ваши прадедушка и прабабушка,  Хорошо знали дедушка  и бабушка…  А может быть знали и ваши родители?</vt:lpstr>
      <vt:lpstr>  Его хорошо знала и я…  Гордилась, что я родилась в октябре…  хотела учиться как ОН…  хотела жить как он…  хотела так же любить свою родину и свой народ, как он…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Зуфар</dc:creator>
  <cp:lastModifiedBy>Зуфар</cp:lastModifiedBy>
  <cp:revision>31</cp:revision>
  <dcterms:created xsi:type="dcterms:W3CDTF">2013-05-13T09:59:51Z</dcterms:created>
  <dcterms:modified xsi:type="dcterms:W3CDTF">2013-07-07T19:34:30Z</dcterms:modified>
</cp:coreProperties>
</file>