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8" r:id="rId2"/>
    <p:sldId id="259" r:id="rId3"/>
    <p:sldId id="265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 autoAdjust="0"/>
    <p:restoredTop sz="94660" autoAdjust="0"/>
  </p:normalViewPr>
  <p:slideViewPr>
    <p:cSldViewPr>
      <p:cViewPr>
        <p:scale>
          <a:sx n="70" d="100"/>
          <a:sy n="70" d="100"/>
        </p:scale>
        <p:origin x="-1086" y="-75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7338E-FED6-47A8-BF0F-5728B1AA2DED}" type="datetimeFigureOut">
              <a:rPr lang="ru-RU" smtClean="0"/>
              <a:pPr/>
              <a:t>14.05.2009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B04AC-A369-4335-BEF3-98F8992717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7338E-FED6-47A8-BF0F-5728B1AA2DED}" type="datetimeFigureOut">
              <a:rPr lang="ru-RU" smtClean="0"/>
              <a:pPr/>
              <a:t>14.05.2009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B04AC-A369-4335-BEF3-98F8992717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7338E-FED6-47A8-BF0F-5728B1AA2DED}" type="datetimeFigureOut">
              <a:rPr lang="ru-RU" smtClean="0"/>
              <a:pPr/>
              <a:t>14.05.2009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B04AC-A369-4335-BEF3-98F8992717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7338E-FED6-47A8-BF0F-5728B1AA2DED}" type="datetimeFigureOut">
              <a:rPr lang="ru-RU" smtClean="0"/>
              <a:pPr/>
              <a:t>14.05.2009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B04AC-A369-4335-BEF3-98F8992717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7338E-FED6-47A8-BF0F-5728B1AA2DED}" type="datetimeFigureOut">
              <a:rPr lang="ru-RU" smtClean="0"/>
              <a:pPr/>
              <a:t>14.05.2009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B04AC-A369-4335-BEF3-98F8992717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7338E-FED6-47A8-BF0F-5728B1AA2DED}" type="datetimeFigureOut">
              <a:rPr lang="ru-RU" smtClean="0"/>
              <a:pPr/>
              <a:t>14.05.2009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B04AC-A369-4335-BEF3-98F8992717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7338E-FED6-47A8-BF0F-5728B1AA2DED}" type="datetimeFigureOut">
              <a:rPr lang="ru-RU" smtClean="0"/>
              <a:pPr/>
              <a:t>14.05.2009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B04AC-A369-4335-BEF3-98F8992717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7338E-FED6-47A8-BF0F-5728B1AA2DED}" type="datetimeFigureOut">
              <a:rPr lang="ru-RU" smtClean="0"/>
              <a:pPr/>
              <a:t>14.05.2009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B04AC-A369-4335-BEF3-98F8992717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7338E-FED6-47A8-BF0F-5728B1AA2DED}" type="datetimeFigureOut">
              <a:rPr lang="ru-RU" smtClean="0"/>
              <a:pPr/>
              <a:t>14.05.2009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B04AC-A369-4335-BEF3-98F8992717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7338E-FED6-47A8-BF0F-5728B1AA2DED}" type="datetimeFigureOut">
              <a:rPr lang="ru-RU" smtClean="0"/>
              <a:pPr/>
              <a:t>14.05.2009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B04AC-A369-4335-BEF3-98F8992717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7338E-FED6-47A8-BF0F-5728B1AA2DED}" type="datetimeFigureOut">
              <a:rPr lang="ru-RU" smtClean="0"/>
              <a:pPr/>
              <a:t>14.05.2009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C2B04AC-A369-4335-BEF3-98F89927179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947338E-FED6-47A8-BF0F-5728B1AA2DED}" type="datetimeFigureOut">
              <a:rPr lang="ru-RU" smtClean="0"/>
              <a:pPr/>
              <a:t>14.05.2009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C2B04AC-A369-4335-BEF3-98F89927179E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2.jpeg"/><Relationship Id="rId4" Type="http://schemas.openxmlformats.org/officeDocument/2006/relationships/image" Target="../media/image2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7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       </a:t>
            </a:r>
            <a:endParaRPr lang="ru-RU" sz="72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38" y="3143248"/>
            <a:ext cx="7615262" cy="298291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              </a:t>
            </a:r>
          </a:p>
          <a:p>
            <a:pPr>
              <a:buNone/>
            </a:pPr>
            <a:r>
              <a:rPr lang="ru-RU" sz="2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            </a:t>
            </a:r>
            <a:endParaRPr lang="ru-RU" sz="2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pic>
        <p:nvPicPr>
          <p:cNvPr id="1026" name="Picture 2" descr="E:\природа\Шторм\0004435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85783" y="1071546"/>
            <a:ext cx="9501254" cy="6072660"/>
          </a:xfrm>
          <a:prstGeom prst="doubleWave">
            <a:avLst>
              <a:gd name="adj1" fmla="val 2344"/>
              <a:gd name="adj2" fmla="val 875"/>
            </a:avLst>
          </a:prstGeom>
          <a:ln>
            <a:noFill/>
          </a:ln>
          <a:effectLst>
            <a:softEdge rad="112500"/>
          </a:effectLst>
        </p:spPr>
      </p:pic>
      <p:pic>
        <p:nvPicPr>
          <p:cNvPr id="1027" name="Picture 3" descr="E:\природа\Шторм\0004448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144000" y="1785926"/>
            <a:ext cx="2724431" cy="1808778"/>
          </a:xfrm>
          <a:prstGeom prst="ellipse">
            <a:avLst/>
          </a:prstGeom>
          <a:ln>
            <a:noFill/>
          </a:ln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  <a:softEdge rad="11250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pic>
        <p:nvPicPr>
          <p:cNvPr id="1029" name="Picture 5" descr="E:\природа\Шторм\00044506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929850" y="4786322"/>
            <a:ext cx="2702449" cy="1794304"/>
          </a:xfrm>
          <a:prstGeom prst="ellipse">
            <a:avLst/>
          </a:prstGeom>
          <a:ln>
            <a:noFill/>
          </a:ln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  <a:softEdge rad="11250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pic>
        <p:nvPicPr>
          <p:cNvPr id="9" name="Picture 5" descr="E:\Животные\Медведи\00015609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9786974" y="-428652"/>
            <a:ext cx="2818982" cy="1785951"/>
          </a:xfrm>
          <a:prstGeom prst="ellipse">
            <a:avLst/>
          </a:prstGeom>
          <a:ln>
            <a:noFill/>
          </a:ln>
          <a:effectLst>
            <a:outerShdw blurRad="76200" dist="12700" dir="8100000" sy="-23000" kx="800400" algn="br" rotWithShape="0">
              <a:prstClr val="black">
                <a:alpha val="20000"/>
              </a:prstClr>
            </a:outerShdw>
            <a:softEdge rad="112500"/>
          </a:effectLst>
          <a:scene3d>
            <a:camera prst="orthographicFront"/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sp>
        <p:nvSpPr>
          <p:cNvPr id="12" name="Прямоугольник 11"/>
          <p:cNvSpPr/>
          <p:nvPr/>
        </p:nvSpPr>
        <p:spPr>
          <a:xfrm>
            <a:off x="3714744" y="4857760"/>
            <a:ext cx="4812984" cy="138499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buNone/>
            </a:pPr>
            <a:r>
              <a:rPr lang="ru-RU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Презентацию выполнила:</a:t>
            </a:r>
          </a:p>
          <a:p>
            <a:pPr algn="ctr">
              <a:buNone/>
            </a:pPr>
            <a:r>
              <a:rPr lang="ru-RU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Ученица 7 Б класса</a:t>
            </a:r>
          </a:p>
          <a:p>
            <a:pPr algn="ctr">
              <a:buNone/>
            </a:pPr>
            <a:r>
              <a:rPr lang="ru-RU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Строкина Анна</a:t>
            </a:r>
            <a:endParaRPr lang="ru-RU" sz="2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214546" y="1862728"/>
            <a:ext cx="500066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Антарктида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2050" name="Picture 2" descr="E:\Животные\Медведи\00015726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1430048" y="2428868"/>
            <a:ext cx="2071702" cy="2357454"/>
          </a:xfrm>
          <a:prstGeom prst="ellipse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  <a:softEdge rad="11250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0"/>
            <a:ext cx="8229600" cy="1143000"/>
          </a:xfrm>
        </p:spPr>
        <p:txBody>
          <a:bodyPr/>
          <a:lstStyle/>
          <a:p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   Открытие и исследование</a:t>
            </a:r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908" y="1214422"/>
            <a:ext cx="8858280" cy="200026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/>
              <a:t>        Антарктиду открыли значительно позже других материков.</a:t>
            </a:r>
          </a:p>
          <a:p>
            <a:pPr>
              <a:buNone/>
            </a:pPr>
            <a:r>
              <a:rPr lang="ru-RU" sz="2400" dirty="0" smtClean="0"/>
              <a:t>     </a:t>
            </a:r>
            <a:r>
              <a:rPr lang="en-US" sz="2400" dirty="0" smtClean="0"/>
              <a:t>	</a:t>
            </a:r>
            <a:r>
              <a:rPr lang="ru-RU" sz="2400" dirty="0" smtClean="0"/>
              <a:t>Во </a:t>
            </a:r>
            <a:r>
              <a:rPr lang="ru-RU" sz="2400" dirty="0" smtClean="0"/>
              <a:t>второй половине </a:t>
            </a:r>
            <a:r>
              <a:rPr lang="en-US" sz="2400" dirty="0" smtClean="0"/>
              <a:t>XVIII</a:t>
            </a:r>
            <a:r>
              <a:rPr lang="ru-RU" sz="2400" dirty="0" smtClean="0"/>
              <a:t>в. На поиски южного материка отправилась английская экспедиция, которую возглавлял Джеймс Кук</a:t>
            </a:r>
            <a:r>
              <a:rPr lang="ru-RU" sz="2400" dirty="0" smtClean="0"/>
              <a:t>.      </a:t>
            </a:r>
            <a:endParaRPr lang="ru-RU" sz="2400" dirty="0" smtClean="0"/>
          </a:p>
        </p:txBody>
      </p:sp>
      <p:pic>
        <p:nvPicPr>
          <p:cNvPr id="4098" name="Picture 2" descr="E:\Животные\Птицы\0001748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3429000"/>
            <a:ext cx="4194156" cy="300294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3">
                <a:lumMod val="40000"/>
                <a:lumOff val="60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" name="Прямоугольник 4"/>
          <p:cNvSpPr/>
          <p:nvPr/>
        </p:nvSpPr>
        <p:spPr>
          <a:xfrm>
            <a:off x="4643470" y="2798762"/>
            <a:ext cx="45720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2400" dirty="0" smtClean="0"/>
              <a:t>Он не раз пересекал Южный полярный круг, но пробиться сквозь льды к материку так и не смог. Он пришел к выводу, что «земли, которые могут находиться на юге, никогда не будут исследованы…эта страна обречена природой на вечный холод».</a:t>
            </a: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0"/>
            <a:ext cx="8229600" cy="1143000"/>
          </a:xfrm>
        </p:spPr>
        <p:txBody>
          <a:bodyPr/>
          <a:lstStyle/>
          <a:p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   Открытие и исследование</a:t>
            </a:r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1214422"/>
            <a:ext cx="8229600" cy="521497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400" dirty="0" smtClean="0"/>
              <a:t>14-16 декабря 1911 г. норвежец </a:t>
            </a:r>
            <a:r>
              <a:rPr lang="ru-RU" sz="2400" dirty="0" err="1" smtClean="0"/>
              <a:t>Руаль</a:t>
            </a:r>
            <a:r>
              <a:rPr lang="ru-RU" sz="2400" dirty="0" smtClean="0"/>
              <a:t> Амундсен, а месяцем позже-18 января 1912 г. – англичанин Роберт Скотт достигли южного полюса. Это было величайшее географическое открытие. Ученые получили первые сведения о внутренних районах материка. Но достались они дорогой ценой.</a:t>
            </a:r>
          </a:p>
          <a:p>
            <a:pPr algn="ctr">
              <a:buNone/>
            </a:pPr>
            <a:r>
              <a:rPr lang="ru-RU" sz="2400" dirty="0" smtClean="0"/>
              <a:t>        Экспедиция Скотта погибла, и в память об отважных исследованиях на месте ее гибели поставили крест с замечательными словами:</a:t>
            </a:r>
          </a:p>
          <a:p>
            <a:pPr algn="ctr">
              <a:buNone/>
            </a:pPr>
            <a:r>
              <a:rPr lang="ru-RU" sz="2400" dirty="0" smtClean="0"/>
              <a:t>                                               Бороться и искать,</a:t>
            </a:r>
          </a:p>
          <a:p>
            <a:pPr algn="ctr">
              <a:buNone/>
            </a:pPr>
            <a:r>
              <a:rPr lang="ru-RU" sz="2400" dirty="0" smtClean="0"/>
              <a:t>                                                Найти и не сдаваться…</a:t>
            </a:r>
            <a:endParaRPr lang="ru-RU" sz="2400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938962"/>
          </a:xfrm>
        </p:spPr>
        <p:txBody>
          <a:bodyPr>
            <a:normAutofit fontScale="90000"/>
          </a:bodyPr>
          <a:lstStyle/>
          <a:p>
            <a:r>
              <a:rPr lang="ru-RU" sz="7300" dirty="0" smtClean="0"/>
              <a:t>       </a:t>
            </a:r>
            <a:r>
              <a:rPr lang="ru-RU" sz="4000" dirty="0" smtClean="0">
                <a:solidFill>
                  <a:schemeClr val="bg2">
                    <a:lumMod val="50000"/>
                  </a:schemeClr>
                </a:solidFill>
              </a:rPr>
              <a:t>Современные исследования</a:t>
            </a:r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714612" y="857232"/>
            <a:ext cx="37147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chemeClr val="bg2">
                    <a:lumMod val="50000"/>
                  </a:schemeClr>
                </a:solidFill>
              </a:rPr>
              <a:t>  Антарктиды</a:t>
            </a:r>
            <a:endParaRPr lang="ru-RU" sz="40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71472" y="1500174"/>
            <a:ext cx="800105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В первой половине</a:t>
            </a:r>
            <a:r>
              <a:rPr lang="en-US" dirty="0" smtClean="0"/>
              <a:t>  XX</a:t>
            </a:r>
            <a:r>
              <a:rPr lang="ru-RU" dirty="0" smtClean="0"/>
              <a:t> в.  США, Великобритания, Австралия, Норвегия и другие государства организовали специальные экспедиции по изучению Антарктиды. Изучалось преимущественно побережье, внутренние  же  области  материка оставались  </a:t>
            </a:r>
            <a:r>
              <a:rPr lang="ru-RU" dirty="0" err="1" smtClean="0"/>
              <a:t>оставались</a:t>
            </a:r>
            <a:r>
              <a:rPr lang="ru-RU" dirty="0" smtClean="0"/>
              <a:t>  малоизвестными.</a:t>
            </a:r>
          </a:p>
          <a:p>
            <a:pPr algn="ctr"/>
            <a:r>
              <a:rPr lang="ru-RU" dirty="0" smtClean="0"/>
              <a:t>Систематические исследования начались</a:t>
            </a:r>
            <a:r>
              <a:rPr lang="en-US" dirty="0" smtClean="0"/>
              <a:t>  c 1955 </a:t>
            </a:r>
            <a:r>
              <a:rPr lang="ru-RU" dirty="0" smtClean="0"/>
              <a:t>г. в период подготовки к Международному геофизическому году (МГГ), длившемуся с 1957 по 1958 г. Одиннадцать стран мира договорились совместно изучать антарктический материк и обмениваться информацией.</a:t>
            </a:r>
          </a:p>
          <a:p>
            <a:pPr algn="ctr"/>
            <a:r>
              <a:rPr lang="ru-RU" dirty="0" smtClean="0"/>
              <a:t>Научное сотрудничество 11 государств мира в 1959 г. официально закреплено в Международном договоре об Антарктиде, который и определил направление работы по исследованию  антарктического материка. Одно из ведущих мест в этой работе принадлежало советским исследователям, которые использовали богатый практический опыт в изучении и освоении Арктики.</a:t>
            </a:r>
            <a:endParaRPr lang="ru-RU" dirty="0"/>
          </a:p>
        </p:txBody>
      </p:sp>
      <p:pic>
        <p:nvPicPr>
          <p:cNvPr id="3074" name="Picture 2" descr="E:\Животные\Птицы\0001689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5214950"/>
            <a:ext cx="2230290" cy="1512880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3075" name="Picture 3" descr="E:\Животные\Птицы\00016976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57950" y="5214950"/>
            <a:ext cx="2214578" cy="1468696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3076" name="Picture 4" descr="E:\Животные\Птицы\00017034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71868" y="5500702"/>
            <a:ext cx="1928826" cy="1357298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357166"/>
            <a:ext cx="8229600" cy="4389120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ru-RU" dirty="0" smtClean="0"/>
              <a:t>Руководителями первой советской антарктической экспедиции был Михаил Михайлович Сомов, второй – Алексей Федорович Трешников – опытные полярники и ученые.</a:t>
            </a:r>
          </a:p>
          <a:p>
            <a:pPr algn="ctr">
              <a:buNone/>
            </a:pPr>
            <a:r>
              <a:rPr lang="ru-RU" dirty="0" smtClean="0"/>
              <a:t>За время исследований собран большой научный материал, издано много трудов, создан первый отечественный атлас Антарктиды, по которому можно получить сведения о всех компонентах природы материка. Сотни имен русских исследователей увековечены на ее карте.</a:t>
            </a:r>
          </a:p>
          <a:p>
            <a:pPr algn="ctr">
              <a:buNone/>
            </a:pPr>
            <a:r>
              <a:rPr lang="ru-RU" dirty="0" smtClean="0"/>
              <a:t>Интерес к изучению Антарктиды непрерывно повышается. В ее исследование включаются все новые страны. Благодаря четко организованному международному сотрудничеству и напряженному труду ученых раскрыты многие тайны Антарктиды.  </a:t>
            </a:r>
            <a:endParaRPr lang="ru-RU" dirty="0"/>
          </a:p>
        </p:txBody>
      </p:sp>
      <p:pic>
        <p:nvPicPr>
          <p:cNvPr id="1026" name="Picture 2" descr="E:\Животные\Медведи\0001567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43372" y="4286256"/>
            <a:ext cx="3724178" cy="2414577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1029" name="Picture 5" descr="E:\Животные\Медведи\0001572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00100" y="4357694"/>
            <a:ext cx="3500462" cy="2341744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285728"/>
            <a:ext cx="7158030" cy="114300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Климат</a:t>
            </a:r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57224" y="1357298"/>
            <a:ext cx="7300906" cy="4071966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ru-RU" dirty="0" smtClean="0"/>
              <a:t>    Почти вся Антарктида находится в антарктическом климатическом поясе. Антарктический воздух отличается удивительной прозрачностью и сухостью. Особенно суров климат во внутренних частях материка. Среднесуточная температура там даже летом не поднимается выше -30 С, а зимой бывает ниже -70 С. Южное полушарие значительно холоднее Северного. </a:t>
            </a:r>
          </a:p>
          <a:p>
            <a:pPr algn="ctr">
              <a:buNone/>
            </a:pPr>
            <a:r>
              <a:rPr lang="ru-RU" dirty="0" smtClean="0"/>
              <a:t>В летнее время Антарктида получает солнечного тепла больше, чем экваториальная область Земли. Но 90% этого материка ледяная и снежная поверхность материка, подобно гигантскому зеркалу, отражает в космос. Лето очень короткое. На побережье значительно теплее , летом температура поднимается до 0 С. Атмосферные осадки выпадают почти исключительно в виде снега.</a:t>
            </a:r>
          </a:p>
          <a:p>
            <a:pPr>
              <a:buNone/>
            </a:pPr>
            <a:r>
              <a:rPr lang="ru-RU" dirty="0" smtClean="0"/>
              <a:t> </a:t>
            </a:r>
          </a:p>
        </p:txBody>
      </p:sp>
      <p:pic>
        <p:nvPicPr>
          <p:cNvPr id="4" name="Picture 4" descr="E:\природа\Шторм\0004449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5143512"/>
            <a:ext cx="2857520" cy="1571636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5" name="Picture 7" descr="E:\Животные\Медведи\00015618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86050" y="4929198"/>
            <a:ext cx="3571900" cy="1928802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6" name="Picture 3" descr="E:\Животные\Медведи\00015598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572132" y="5000612"/>
            <a:ext cx="3104272" cy="1857388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2468880"/>
            <a:ext cx="8229600" cy="438912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dirty="0" smtClean="0"/>
              <a:t>Вблизи побережья полярниками обнаружены необычные участки с озерами, совершенно свободные ото льда, а летом и от снега, окруженные ледником, получившие название антарктических оазисов. Площадь таких оазисов от нескольких десятков до нескольких сотен квадратных километров.</a:t>
            </a:r>
          </a:p>
          <a:p>
            <a:pPr algn="ctr">
              <a:buNone/>
            </a:pPr>
            <a:r>
              <a:rPr lang="ru-RU" dirty="0" smtClean="0"/>
              <a:t>Вследствие большой разницы температур и атмосферного давления над внутренними областями Антарктиды и над омывающими океанами в приморской полосе с материка .</a:t>
            </a:r>
            <a:endParaRPr lang="ru-RU" dirty="0"/>
          </a:p>
        </p:txBody>
      </p:sp>
      <p:pic>
        <p:nvPicPr>
          <p:cNvPr id="4" name="Picture 4" descr="E:\Животные\Медведи\0001560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142852"/>
            <a:ext cx="3470531" cy="2143116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5" name="Picture 3" descr="E:\Животные\Медведи\00015598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72066" y="142852"/>
            <a:ext cx="3500462" cy="2214126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6" name="Picture 6" descr="E:\Животные\Медведи\0001561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00364" y="785794"/>
            <a:ext cx="2643206" cy="1734604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ru-RU" dirty="0"/>
          </a:p>
        </p:txBody>
      </p:sp>
      <p:pic>
        <p:nvPicPr>
          <p:cNvPr id="5123" name="Picture 3" descr="E:\Животные\Птицы\00017765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429124" y="285728"/>
            <a:ext cx="3275617" cy="4389437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124" name="Picture 4" descr="E:\Животные\Птицы\00017969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0"/>
            <a:ext cx="2786082" cy="4717143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125" name="Picture 5" descr="E:\Животные\Птицы\00017976.jpg"/>
          <p:cNvPicPr>
            <a:picLocks noChangeAspect="1" noChangeArrowheads="1"/>
          </p:cNvPicPr>
          <p:nvPr/>
        </p:nvPicPr>
        <p:blipFill>
          <a:blip r:embed="rId4"/>
          <a:srcRect t="2273" r="2840"/>
          <a:stretch>
            <a:fillRect/>
          </a:stretch>
        </p:blipFill>
        <p:spPr bwMode="auto">
          <a:xfrm>
            <a:off x="571472" y="3357562"/>
            <a:ext cx="4071966" cy="3071814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126" name="Picture 6" descr="E:\Животные\Птицы\00018110.jpg"/>
          <p:cNvPicPr>
            <a:picLocks noChangeAspect="1" noChangeArrowheads="1"/>
          </p:cNvPicPr>
          <p:nvPr/>
        </p:nvPicPr>
        <p:blipFill>
          <a:blip r:embed="rId5"/>
          <a:srcRect l="1896"/>
          <a:stretch>
            <a:fillRect/>
          </a:stretch>
        </p:blipFill>
        <p:spPr bwMode="auto">
          <a:xfrm>
            <a:off x="5214942" y="4071942"/>
            <a:ext cx="3695699" cy="250033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2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219</TotalTime>
  <Words>541</Words>
  <Application>Microsoft Office PowerPoint</Application>
  <PresentationFormat>Экран (4:3)</PresentationFormat>
  <Paragraphs>33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Поток</vt:lpstr>
      <vt:lpstr>         </vt:lpstr>
      <vt:lpstr>   Открытие и исследование</vt:lpstr>
      <vt:lpstr>   Открытие и исследование</vt:lpstr>
      <vt:lpstr>       Современные исследования</vt:lpstr>
      <vt:lpstr> </vt:lpstr>
      <vt:lpstr>Климат</vt:lpstr>
      <vt:lpstr> </vt:lpstr>
      <vt:lpstr> </vt:lpstr>
    </vt:vector>
  </TitlesOfParts>
  <Company>Your Company Name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25</cp:revision>
  <dcterms:created xsi:type="dcterms:W3CDTF">2009-02-26T11:43:20Z</dcterms:created>
  <dcterms:modified xsi:type="dcterms:W3CDTF">2009-05-14T10:37:55Z</dcterms:modified>
</cp:coreProperties>
</file>