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82" r:id="rId20"/>
    <p:sldId id="279" r:id="rId21"/>
    <p:sldId id="281" r:id="rId22"/>
    <p:sldId id="280" r:id="rId23"/>
    <p:sldId id="272" r:id="rId24"/>
    <p:sldId id="273" r:id="rId25"/>
    <p:sldId id="274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8F1A-4468-4B8B-BD0A-3279A834F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6E612-E2FF-450C-ABF9-7ADFAA825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E5CD-F3B0-46F8-A940-7F3A24B8A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5BDF-6014-41A7-A1C3-6594A248D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7EB7-5BEC-4D6A-93FA-9935AB21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439F6-8779-4EF1-A762-BCBAFB7B1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1269-D3F0-445B-8738-C8DE5802D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DFF3-BF41-45E6-B5F8-A72155E35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3681-61C7-4374-83E1-DDF947004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7F08-EC29-4F3E-BE3A-91D752EB7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A493-F106-4016-88E4-C2382E258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9F9AD8-C68B-42F2-948E-002C266B4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2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2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122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2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2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22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23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3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24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24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6" y="324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6" y="174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5" y="889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8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5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5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5" y="134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5125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7.xml"/><Relationship Id="rId7" Type="http://schemas.openxmlformats.org/officeDocument/2006/relationships/slide" Target="slide3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10" Type="http://schemas.openxmlformats.org/officeDocument/2006/relationships/slide" Target="slide34.xml"/><Relationship Id="rId4" Type="http://schemas.openxmlformats.org/officeDocument/2006/relationships/slide" Target="slide28.xml"/><Relationship Id="rId9" Type="http://schemas.openxmlformats.org/officeDocument/2006/relationships/slide" Target="slide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773238"/>
            <a:ext cx="6400800" cy="22733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Графический интерфейс </a:t>
            </a:r>
            <a:br>
              <a:rPr lang="ru-RU" dirty="0" smtClean="0"/>
            </a:br>
            <a:r>
              <a:rPr lang="en-US" dirty="0" smtClean="0"/>
              <a:t>Windows</a:t>
            </a: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67513" y="5776913"/>
            <a:ext cx="2376487" cy="1081087"/>
          </a:xfrm>
        </p:spPr>
        <p:txBody>
          <a:bodyPr/>
          <a:lstStyle/>
          <a:p>
            <a:pPr eaLnBrk="1" hangingPunct="1"/>
            <a:endParaRPr lang="ru-RU" sz="1600" smtClean="0"/>
          </a:p>
        </p:txBody>
      </p:sp>
      <p:sp>
        <p:nvSpPr>
          <p:cNvPr id="307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6381750"/>
            <a:ext cx="1441450" cy="4762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pPr eaLnBrk="1" hangingPunct="1"/>
            <a:r>
              <a:rPr lang="ru-RU" sz="4000" smtClean="0"/>
              <a:t>Пуск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050"/>
            <a:ext cx="7342188" cy="4578350"/>
          </a:xfrm>
        </p:spPr>
        <p:txBody>
          <a:bodyPr/>
          <a:lstStyle/>
          <a:p>
            <a:pPr eaLnBrk="1" hangingPunct="1"/>
            <a:r>
              <a:rPr lang="ru-RU" smtClean="0"/>
              <a:t>В нижней части экрана расположена панель задач, на которой находиться кнопка Пуск, кнопка выполняемых задач и открытых папок и индикаторы часы. Кнопка пуск позволяет вызывать Главное меню.</a:t>
            </a: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5949950"/>
            <a:ext cx="1873250" cy="574675"/>
          </a:xfrm>
          <a:prstGeom prst="actionButtonBlank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Панель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1" build="p"/>
      <p:bldP spid="12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870700" cy="692150"/>
          </a:xfrm>
        </p:spPr>
        <p:txBody>
          <a:bodyPr/>
          <a:lstStyle/>
          <a:p>
            <a:pPr eaLnBrk="1" hangingPunct="1"/>
            <a:r>
              <a:rPr lang="ru-RU" sz="4000" smtClean="0"/>
              <a:t>Главное меню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126288" cy="4505325"/>
          </a:xfrm>
        </p:spPr>
        <p:txBody>
          <a:bodyPr/>
          <a:lstStyle/>
          <a:p>
            <a:pPr eaLnBrk="1" hangingPunct="1"/>
            <a:r>
              <a:rPr lang="ru-RU" smtClean="0"/>
              <a:t>Обеспечивает доступ практически ко всем ресурсам системны и содержит команды запуска приложений, настройки системы, поиска файлов и документов, доступа к справочной системе и др.</a:t>
            </a:r>
          </a:p>
        </p:txBody>
      </p:sp>
      <p:sp>
        <p:nvSpPr>
          <p:cNvPr id="133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5949950"/>
            <a:ext cx="1727200" cy="574675"/>
          </a:xfrm>
          <a:prstGeom prst="actionButtonBlank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Панель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pPr eaLnBrk="1" hangingPunct="1"/>
            <a:r>
              <a:rPr lang="ru-RU" sz="4000" smtClean="0"/>
              <a:t>Часы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199313" cy="4433887"/>
          </a:xfrm>
        </p:spPr>
        <p:txBody>
          <a:bodyPr/>
          <a:lstStyle/>
          <a:p>
            <a:pPr eaLnBrk="1" hangingPunct="1"/>
            <a:r>
              <a:rPr lang="ru-RU" smtClean="0"/>
              <a:t>В крайней части Панели задач находиться Часы.</a:t>
            </a:r>
          </a:p>
        </p:txBody>
      </p:sp>
      <p:sp>
        <p:nvSpPr>
          <p:cNvPr id="143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5876925"/>
            <a:ext cx="2016125" cy="647700"/>
          </a:xfrm>
          <a:prstGeom prst="actionButtonBlank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Панель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pPr eaLnBrk="1" hangingPunct="1"/>
            <a:r>
              <a:rPr lang="en-US" sz="4000" smtClean="0"/>
              <a:t>Ru/En</a:t>
            </a:r>
            <a:endParaRPr lang="ru-RU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7631112" cy="4578350"/>
          </a:xfrm>
        </p:spPr>
        <p:txBody>
          <a:bodyPr/>
          <a:lstStyle/>
          <a:p>
            <a:pPr eaLnBrk="1" hangingPunct="1"/>
            <a:r>
              <a:rPr lang="ru-RU" smtClean="0"/>
              <a:t>Левым щелканьем мыши можно раскрыть индикатор и переключиться на английскую раскладку, а правым – открыть диалоговую панель Свойства и выбрать требуемое сочетание нажатия клавиш на клавиатуре для переключения раскладок.</a:t>
            </a: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6688" y="5876925"/>
            <a:ext cx="1871662" cy="647700"/>
          </a:xfrm>
          <a:prstGeom prst="actionButtonBlank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Панель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38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5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pPr eaLnBrk="1" hangingPunct="1"/>
            <a:r>
              <a:rPr lang="ru-RU" sz="4000" smtClean="0"/>
              <a:t>Окна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7696200" cy="4505325"/>
          </a:xfrm>
        </p:spPr>
        <p:txBody>
          <a:bodyPr/>
          <a:lstStyle/>
          <a:p>
            <a:pPr eaLnBrk="1" hangingPunct="1"/>
            <a:r>
              <a:rPr lang="ru-RU" smtClean="0"/>
              <a:t>Важнейшим элементом графического интерфейса </a:t>
            </a:r>
            <a:r>
              <a:rPr lang="en-US" smtClean="0"/>
              <a:t>Windows</a:t>
            </a:r>
            <a:r>
              <a:rPr lang="ru-RU" smtClean="0"/>
              <a:t> является окна. Существуют два основных типа окон – </a:t>
            </a:r>
            <a:r>
              <a:rPr lang="ru-RU" smtClean="0">
                <a:hlinkClick r:id="rId2" action="ppaction://hlinksldjump"/>
              </a:rPr>
              <a:t>окна приложений </a:t>
            </a:r>
            <a:r>
              <a:rPr lang="ru-RU" smtClean="0"/>
              <a:t>и </a:t>
            </a:r>
            <a:r>
              <a:rPr lang="ru-RU" smtClean="0">
                <a:hlinkClick r:id="rId3" action="ppaction://hlinksldjump"/>
              </a:rPr>
              <a:t>окна документов</a:t>
            </a:r>
            <a:r>
              <a:rPr lang="ru-RU" smtClean="0"/>
              <a:t>.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16388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5805488"/>
            <a:ext cx="1800225" cy="792162"/>
          </a:xfrm>
          <a:prstGeom prst="actionButtonBlank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Меню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pPr eaLnBrk="1" hangingPunct="1"/>
            <a:r>
              <a:rPr lang="ru-RU" sz="4000" smtClean="0"/>
              <a:t>Окна приложений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696200" cy="4433887"/>
          </a:xfrm>
        </p:spPr>
        <p:txBody>
          <a:bodyPr/>
          <a:lstStyle/>
          <a:p>
            <a:pPr eaLnBrk="1" hangingPunct="1"/>
            <a:r>
              <a:rPr lang="ru-RU" smtClean="0">
                <a:hlinkClick r:id="rId2" action="ppaction://hlinksldjump"/>
              </a:rPr>
              <a:t>Рабочая область</a:t>
            </a:r>
            <a:endParaRPr lang="ru-RU" smtClean="0"/>
          </a:p>
          <a:p>
            <a:pPr eaLnBrk="1" hangingPunct="1"/>
            <a:r>
              <a:rPr lang="ru-RU" smtClean="0">
                <a:hlinkClick r:id="rId3" action="ppaction://hlinksldjump"/>
              </a:rPr>
              <a:t>Границы</a:t>
            </a:r>
            <a:endParaRPr lang="ru-RU" smtClean="0"/>
          </a:p>
          <a:p>
            <a:pPr eaLnBrk="1" hangingPunct="1"/>
            <a:r>
              <a:rPr lang="ru-RU" smtClean="0">
                <a:hlinkClick r:id="rId4" action="ppaction://hlinksldjump"/>
              </a:rPr>
              <a:t>Заголовок</a:t>
            </a:r>
            <a:endParaRPr lang="ru-RU" smtClean="0"/>
          </a:p>
          <a:p>
            <a:pPr eaLnBrk="1" hangingPunct="1"/>
            <a:r>
              <a:rPr lang="ru-RU" smtClean="0">
                <a:hlinkClick r:id="rId5" action="ppaction://hlinksldjump"/>
              </a:rPr>
              <a:t>Строка горизонтального меню</a:t>
            </a:r>
            <a:endParaRPr lang="ru-RU" smtClean="0"/>
          </a:p>
          <a:p>
            <a:pPr eaLnBrk="1" hangingPunct="1"/>
            <a:r>
              <a:rPr lang="ru-RU" smtClean="0">
                <a:hlinkClick r:id="rId5" action="ppaction://hlinksldjump"/>
              </a:rPr>
              <a:t>Панель инструментов</a:t>
            </a:r>
            <a:endParaRPr lang="ru-RU" smtClean="0"/>
          </a:p>
          <a:p>
            <a:pPr eaLnBrk="1" hangingPunct="1"/>
            <a:r>
              <a:rPr lang="ru-RU" smtClean="0">
                <a:hlinkClick r:id="rId6" action="ppaction://hlinksldjump"/>
              </a:rPr>
              <a:t>Кнопки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7412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88125" y="5876925"/>
            <a:ext cx="1655763" cy="647700"/>
          </a:xfrm>
          <a:prstGeom prst="actionButtonBlank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Окна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ru-RU" smtClean="0"/>
              <a:t>Рабочая область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96975"/>
            <a:ext cx="2428875" cy="4289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Внутренняя часть окна, содержит вложенные папки или окна документов.</a:t>
            </a:r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6092825"/>
            <a:ext cx="2160588" cy="5762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Окна приложений</a:t>
            </a:r>
          </a:p>
        </p:txBody>
      </p:sp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341438"/>
            <a:ext cx="56134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6870700" cy="755650"/>
          </a:xfrm>
        </p:spPr>
        <p:txBody>
          <a:bodyPr/>
          <a:lstStyle/>
          <a:p>
            <a:r>
              <a:rPr lang="ru-RU" sz="4000" smtClean="0"/>
              <a:t>Границы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00125"/>
            <a:ext cx="2233613" cy="4505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Рамка, ограничивающая окно с четырех сторон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Размеры окна можно изменять, перемещая границу мышью. </a:t>
            </a:r>
          </a:p>
        </p:txBody>
      </p:sp>
      <p:sp>
        <p:nvSpPr>
          <p:cNvPr id="194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6092825"/>
            <a:ext cx="2232025" cy="5762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Окна приложений</a:t>
            </a:r>
          </a:p>
        </p:txBody>
      </p:sp>
      <p:pic>
        <p:nvPicPr>
          <p:cNvPr id="19461" name="Picture 6" descr="C:\Documents and Settings\Ученик\Рабочий стол\у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000125"/>
            <a:ext cx="618648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ru-RU" sz="4000" smtClean="0"/>
              <a:t>Заголовок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71563"/>
            <a:ext cx="2879725" cy="4144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Строка непосредственно под верхней границей окна, содержащая название окна.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6165850"/>
            <a:ext cx="2160587" cy="5032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Окна приложений</a:t>
            </a:r>
          </a:p>
        </p:txBody>
      </p:sp>
      <p:pic>
        <p:nvPicPr>
          <p:cNvPr id="20485" name="Picture 5" descr="C:\Documents and Settings\Ученик\Рабочий стол\ф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214438"/>
            <a:ext cx="54229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59113" y="1196975"/>
            <a:ext cx="1081087" cy="2873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483" grpId="0" build="p"/>
      <p:bldP spid="20484" grpId="0" animBg="1"/>
      <p:bldP spid="204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r>
              <a:rPr lang="ru-RU" sz="4000" smtClean="0"/>
              <a:t>Значок системного меню.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00125"/>
            <a:ext cx="2571750" cy="4433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Кнопка слева в строке заголовка открывает меню перемещения и изменения  размеров окна.</a:t>
            </a:r>
          </a:p>
        </p:txBody>
      </p:sp>
      <p:sp>
        <p:nvSpPr>
          <p:cNvPr id="215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6165850"/>
            <a:ext cx="2160587" cy="5032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Окна приложений</a:t>
            </a:r>
          </a:p>
        </p:txBody>
      </p:sp>
      <p:pic>
        <p:nvPicPr>
          <p:cNvPr id="21509" name="Picture 5" descr="C:\Documents and Settings\Ученик\Рабочий стол\з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285875"/>
            <a:ext cx="5578475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 flipV="1">
            <a:off x="2555875" y="1268413"/>
            <a:ext cx="215900" cy="2889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8" grpId="0" animBg="1"/>
      <p:bldP spid="215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smtClean="0"/>
              <a:t>Определение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696200" cy="4505325"/>
          </a:xfrm>
        </p:spPr>
        <p:txBody>
          <a:bodyPr/>
          <a:lstStyle/>
          <a:p>
            <a:pPr eaLnBrk="1" hangingPunct="1"/>
            <a:r>
              <a:rPr lang="ru-RU" smtClean="0"/>
              <a:t>Графический интерфейс позволяет осуществлять взаимодействие человека с компьютером в форме диалога с использованием окон, меню и элементов управления(диалоговых панель, кнопок  так далее).</a:t>
            </a:r>
          </a:p>
        </p:txBody>
      </p:sp>
      <p:sp>
        <p:nvSpPr>
          <p:cNvPr id="410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77050" y="6092825"/>
            <a:ext cx="1008063" cy="5048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619250" y="6092825"/>
            <a:ext cx="936625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 animBg="1"/>
      <p:bldP spid="4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r>
              <a:rPr lang="ru-RU" smtClean="0"/>
              <a:t>Панель инструментов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2376488" cy="4289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Располагается под строкой меню, представляет собой набор кнопок, обеспечивает быстрый доступ к некоторым командам.</a:t>
            </a: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6165850"/>
            <a:ext cx="2160587" cy="5032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Окна приложений</a:t>
            </a:r>
          </a:p>
        </p:txBody>
      </p:sp>
      <p:pic>
        <p:nvPicPr>
          <p:cNvPr id="22533" name="Picture 5" descr="C:\Documents and Settings\Ученик\Рабочий стол\н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357313"/>
            <a:ext cx="5405437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627313" y="1700213"/>
            <a:ext cx="2665412" cy="3603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2" grpId="0" animBg="1"/>
      <p:bldP spid="225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16013"/>
          </a:xfrm>
        </p:spPr>
        <p:txBody>
          <a:bodyPr/>
          <a:lstStyle/>
          <a:p>
            <a:r>
              <a:rPr lang="ru-RU" sz="4000" smtClean="0"/>
              <a:t>Строка горизонтального меню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2808287" cy="4360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Располагается непосредственно под заголовком, содержит пункты меню, обеспечивает доступ к командам.</a:t>
            </a:r>
          </a:p>
        </p:txBody>
      </p:sp>
      <p:sp>
        <p:nvSpPr>
          <p:cNvPr id="235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6237288"/>
            <a:ext cx="2232025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Окна приложений</a:t>
            </a:r>
          </a:p>
        </p:txBody>
      </p:sp>
      <p:pic>
        <p:nvPicPr>
          <p:cNvPr id="23557" name="Picture 5" descr="C:\Documents and Settings\Ученик\Рабочий стол\ь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285875"/>
            <a:ext cx="5792788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843213" y="1484313"/>
            <a:ext cx="2592387" cy="2889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56" grpId="0" animBg="1"/>
      <p:bldP spid="235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r>
              <a:rPr lang="ru-RU" sz="4000" smtClean="0"/>
              <a:t>Кнопки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2160588" cy="4578350"/>
          </a:xfrm>
        </p:spPr>
        <p:txBody>
          <a:bodyPr/>
          <a:lstStyle/>
          <a:p>
            <a:r>
              <a:rPr lang="ru-RU" sz="2800" smtClean="0"/>
              <a:t>Свернуть/Восстановить, Закрыть расположены в верхней правой части окна.</a:t>
            </a:r>
          </a:p>
        </p:txBody>
      </p:sp>
      <p:sp>
        <p:nvSpPr>
          <p:cNvPr id="3481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6165850"/>
            <a:ext cx="2160587" cy="5032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Окна приложений</a:t>
            </a:r>
          </a:p>
        </p:txBody>
      </p:sp>
      <p:pic>
        <p:nvPicPr>
          <p:cNvPr id="24581" name="Picture 5" descr="C:\Documents and Settings\Ученик\Рабочий стол\г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214438"/>
            <a:ext cx="5538788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451725" y="1196975"/>
            <a:ext cx="649288" cy="2873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  <p:bldP spid="245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pPr eaLnBrk="1" hangingPunct="1"/>
            <a:r>
              <a:rPr lang="ru-RU" sz="4000" smtClean="0"/>
              <a:t>Окна документов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6962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Окна документов предназначены для работы с документам и «живут» внутри окон приложений. Можно раскрывать, сворачивать, перемещать или изменять размеры этих окон, однако они всегда остаются в пределах окна своего приложения. Окна документов имеют те же кнопки управления, что и окна приложения.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Окно документа всегда содержит зону заголовка и часть полосы прокрутки и линейки. Открытое окно документа может находиться в активном либо пассивном состоянии. Если окно находиться в пассивном состояние(зон заголовка не выделана цветом), то, щелкнув по любой его части мышью, она станет в активное состояние).</a:t>
            </a:r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5876925"/>
            <a:ext cx="1655763" cy="647700"/>
          </a:xfrm>
          <a:prstGeom prst="actionButtonBlank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Окна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smtClean="0"/>
              <a:t>Меню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3492500" cy="51847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Меню является одним из основных элементов графического интерфейса и представляет собой перечень команд. Выбор пункта приводит к выполнению определенной команды. Если за командой меню следует многоточие, то ее выбор приведет к появлению диалоговой панели, которая позволяет пользователю получить или ввести дополнительную информацию.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052513"/>
            <a:ext cx="523081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80288" y="6021388"/>
            <a:ext cx="792162" cy="61118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266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pPr eaLnBrk="1" hangingPunct="1"/>
            <a:r>
              <a:rPr lang="ru-RU" sz="4000" smtClean="0"/>
              <a:t>Диалоговая панель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696200" cy="4433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2" action="ppaction://hlinksldjump"/>
              </a:rPr>
              <a:t>Вкладки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3" action="ppaction://hlinksldjump"/>
              </a:rPr>
              <a:t>Командные кнопки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4" action="ppaction://hlinksldjump"/>
              </a:rPr>
              <a:t>Списки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5" action="ppaction://hlinksldjump"/>
              </a:rPr>
              <a:t>Флажки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6" action="ppaction://hlinksldjump"/>
              </a:rPr>
              <a:t>Счетчик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7" action="ppaction://hlinksldjump"/>
              </a:rPr>
              <a:t>Ползунки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8" action="ppaction://hlinksldjump"/>
              </a:rPr>
              <a:t>Переключатели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9" action="ppaction://hlinksldjump"/>
              </a:rPr>
              <a:t>Текстовые поля</a:t>
            </a:r>
            <a:endParaRPr lang="ru-RU" smtClean="0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987675" y="644525"/>
            <a:ext cx="2319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Элементы:</a:t>
            </a:r>
          </a:p>
        </p:txBody>
      </p:sp>
      <p:sp>
        <p:nvSpPr>
          <p:cNvPr id="27653" name="AutoShape 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6165850"/>
            <a:ext cx="647700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908175" y="6092825"/>
            <a:ext cx="647700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/>
      <p:bldP spid="27653" grpId="0" animBg="1"/>
      <p:bldP spid="276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ru-RU" smtClean="0"/>
              <a:t>Вкладки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2230438" cy="4319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Диалоговые панели могут включать в себя  несколько «страниц», которые называются вкладками. 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6165850"/>
            <a:ext cx="2232025" cy="431800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Диалоговая панель</a:t>
            </a:r>
          </a:p>
        </p:txBody>
      </p:sp>
      <p:pic>
        <p:nvPicPr>
          <p:cNvPr id="286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125538"/>
            <a:ext cx="61928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339975" y="1773238"/>
            <a:ext cx="4752975" cy="2873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6" grpId="0" animBg="1"/>
      <p:bldP spid="286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ru-RU" sz="4000" smtClean="0"/>
              <a:t>Командные кнопки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2662237" cy="4505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Нажатие на кнопку (щелчок) обеспечивает выполнение того или иного действия, надпись на кнопке  поясняет её значение.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39939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0425" y="6165850"/>
            <a:ext cx="2232025" cy="431800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Диалоговая панель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981075"/>
            <a:ext cx="583247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348038" y="4437063"/>
            <a:ext cx="719137" cy="2159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ru-RU" sz="4000" smtClean="0"/>
              <a:t>Списки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2517775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Список представляет собой набор предлагаемых на выбор значений. Раскрывающийся список выглядит как текстовое поле, снабжённое кнопкой с направленной вниз стрелочкой.</a:t>
            </a:r>
          </a:p>
        </p:txBody>
      </p:sp>
      <p:sp>
        <p:nvSpPr>
          <p:cNvPr id="4096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0788" y="6021388"/>
            <a:ext cx="2303462" cy="431800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Диалоговая панель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998538"/>
            <a:ext cx="61214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2987675" y="1700213"/>
            <a:ext cx="5113338" cy="19446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ru-RU" smtClean="0"/>
              <a:t>Флажки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3309938" cy="4505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Флажок обеспечивает присваивание  какому-либо параметру определённого значения. Они могут располагаться, как группами, так и по одиночке. Флажок имеет форму квадратика; когда флажок установлен, в нём присутствует «галочка».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5876925"/>
            <a:ext cx="2374900" cy="431800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Диалоговая панель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341438"/>
            <a:ext cx="4381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/>
          <a:lstStyle/>
          <a:p>
            <a:pPr eaLnBrk="1" hangingPunct="1"/>
            <a:r>
              <a:rPr lang="ru-RU" sz="4000" smtClean="0"/>
              <a:t>Рабочий стол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49275"/>
            <a:ext cx="7272337" cy="6048375"/>
          </a:xfrm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 flipH="1" flipV="1">
            <a:off x="1214438" y="928688"/>
            <a:ext cx="1557337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 flipV="1">
            <a:off x="1143000" y="1500188"/>
            <a:ext cx="1268413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 flipV="1">
            <a:off x="1214438" y="2143125"/>
            <a:ext cx="1196975" cy="709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6948488" y="5589588"/>
            <a:ext cx="623887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5867400" y="5300663"/>
            <a:ext cx="1077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3" action="ppaction://hlinksldjump"/>
              </a:rPr>
              <a:t>Корзина</a:t>
            </a:r>
            <a:endParaRPr lang="ru-RU"/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2967038" y="1870075"/>
            <a:ext cx="2295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Сетевое окружение</a:t>
            </a:r>
            <a:endParaRPr lang="ru-RU"/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2484438" y="1484313"/>
            <a:ext cx="1973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Мой компьютер</a:t>
            </a:r>
            <a:endParaRPr lang="ru-RU"/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2751138" y="862013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6" action="ppaction://hlinksldjump"/>
              </a:rPr>
              <a:t>Мои документы</a:t>
            </a:r>
            <a:endParaRPr lang="ru-RU"/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2392363" y="2660650"/>
            <a:ext cx="938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7" action="ppaction://hlinksldjump"/>
              </a:rPr>
              <a:t>Значок</a:t>
            </a:r>
            <a:endParaRPr lang="ru-RU"/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2428875" y="4286250"/>
            <a:ext cx="1036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7" action="ppaction://hlinksldjump"/>
              </a:rPr>
              <a:t>Ярлыки</a:t>
            </a:r>
            <a:endParaRPr lang="ru-RU"/>
          </a:p>
        </p:txBody>
      </p:sp>
      <p:sp>
        <p:nvSpPr>
          <p:cNvPr id="5134" name="AutoShape 1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720725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0825" y="0"/>
            <a:ext cx="865188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Line 6"/>
          <p:cNvSpPr>
            <a:spLocks noChangeShapeType="1"/>
          </p:cNvSpPr>
          <p:nvPr/>
        </p:nvSpPr>
        <p:spPr bwMode="auto">
          <a:xfrm flipH="1" flipV="1">
            <a:off x="1714500" y="2000250"/>
            <a:ext cx="1273175" cy="60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750888" y="4535488"/>
            <a:ext cx="2928937" cy="15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1857375" y="3357563"/>
            <a:ext cx="357188" cy="15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1357313" y="4071938"/>
            <a:ext cx="857250" cy="15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1214438" y="4572000"/>
            <a:ext cx="1000125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1357313" y="5357813"/>
            <a:ext cx="857250" cy="15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1285875" y="5857875"/>
            <a:ext cx="928688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35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3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250"/>
                            </p:stCondLst>
                            <p:childTnLst>
                              <p:par>
                                <p:cTn id="1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250"/>
                            </p:stCondLst>
                            <p:childTnLst>
                              <p:par>
                                <p:cTn id="1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50"/>
                            </p:stCondLst>
                            <p:childTnLst>
                              <p:par>
                                <p:cTn id="1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550"/>
                            </p:stCondLst>
                            <p:childTnLst>
                              <p:par>
                                <p:cTn id="18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animBg="1"/>
      <p:bldP spid="5125" grpId="0" animBg="1"/>
      <p:bldP spid="5126" grpId="0" animBg="1"/>
      <p:bldP spid="5127" grpId="0" animBg="1"/>
      <p:bldP spid="5128" grpId="0"/>
      <p:bldP spid="5129" grpId="0"/>
      <p:bldP spid="5130" grpId="0"/>
      <p:bldP spid="5132" grpId="0"/>
      <p:bldP spid="5133" grpId="0"/>
      <p:bldP spid="5134" grpId="0" animBg="1"/>
      <p:bldP spid="5135" grpId="0" animBg="1"/>
      <p:bldP spid="51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ru-RU" sz="4000" smtClean="0"/>
              <a:t>Счетчик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3500437" cy="4700587"/>
          </a:xfrm>
        </p:spPr>
        <p:txBody>
          <a:bodyPr/>
          <a:lstStyle/>
          <a:p>
            <a:r>
              <a:rPr lang="ru-RU" sz="2800" smtClean="0"/>
              <a:t>Счётчик представляет собой пару стрелок, которые позволяют увеличивать или уменьшать значение  в связанном с ними поле.</a:t>
            </a: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6237288"/>
            <a:ext cx="2447925" cy="431800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Диалоговая панель</a:t>
            </a: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071563"/>
            <a:ext cx="38195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1"/>
      <p:bldP spid="32771" grpId="0" build="p"/>
      <p:bldP spid="327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r>
              <a:rPr lang="ru-RU" sz="4000" smtClean="0"/>
              <a:t>Ползунки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3309938" cy="4217987"/>
          </a:xfrm>
        </p:spPr>
        <p:txBody>
          <a:bodyPr/>
          <a:lstStyle/>
          <a:p>
            <a:r>
              <a:rPr lang="ru-RU" smtClean="0"/>
              <a:t>Позволяют плавно изменять значение какого-либо параметра. </a:t>
            </a:r>
          </a:p>
          <a:p>
            <a:endParaRPr lang="ru-RU" smtClean="0"/>
          </a:p>
        </p:txBody>
      </p:sp>
      <p:sp>
        <p:nvSpPr>
          <p:cNvPr id="337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6237288"/>
            <a:ext cx="2232025" cy="431800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Диалоговая панель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412875"/>
            <a:ext cx="4381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  <p:bldP spid="337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r>
              <a:rPr lang="ru-RU" sz="4000" smtClean="0"/>
              <a:t>Переключатели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4392613" cy="4649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Переключатели служат для  выбора одного из взаимоисключающих вариантов, варианты выбора представлены в форме маленьких белых кружков. Выбранный вариант обозначается кружком с точкой внутри.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348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4888" y="6237288"/>
            <a:ext cx="2232025" cy="431800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Диалоговая панель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981075"/>
            <a:ext cx="28860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ru-RU" sz="4000" smtClean="0"/>
              <a:t>Текстовые поля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2663825" cy="417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Текстовое поле называется иногда полем редактирования и позволяет ввести какую-либо текстовую информацию.</a:t>
            </a:r>
          </a:p>
        </p:txBody>
      </p:sp>
      <p:sp>
        <p:nvSpPr>
          <p:cNvPr id="358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6165850"/>
            <a:ext cx="2376487" cy="431800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Диалоговая панель</a:t>
            </a:r>
          </a:p>
        </p:txBody>
      </p:sp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981075"/>
            <a:ext cx="5761038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r>
              <a:rPr lang="ru-RU" sz="4000" smtClean="0"/>
              <a:t>Контекстное меню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3816350" cy="4751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Объектно-ориентированный </a:t>
            </a:r>
            <a:endParaRPr lang="en-US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 </a:t>
            </a:r>
            <a:r>
              <a:rPr lang="ru-RU" sz="2400" smtClean="0"/>
              <a:t>подход, используемый в операционной системе </a:t>
            </a:r>
            <a:r>
              <a:rPr lang="en-US" sz="2400" smtClean="0"/>
              <a:t>Windows</a:t>
            </a:r>
            <a:r>
              <a:rPr lang="ru-RU" sz="2400" smtClean="0"/>
              <a:t>, позволяет рассматривать диски, папки и файлы как объекты. Все эти объекты имеют определённые свойства, и над ними могут проводиться определённые операции.</a:t>
            </a: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7813" y="6092825"/>
            <a:ext cx="647700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6165850"/>
            <a:ext cx="792163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908050"/>
            <a:ext cx="54721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5508625" y="2565400"/>
            <a:ext cx="2879725" cy="25193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8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3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8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36868" grpId="0" animBg="1"/>
      <p:bldP spid="36870" grpId="0" animBg="1"/>
      <p:bldP spid="3687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341438"/>
            <a:ext cx="6870700" cy="3454400"/>
          </a:xfrm>
        </p:spPr>
        <p:txBody>
          <a:bodyPr/>
          <a:lstStyle/>
          <a:p>
            <a:r>
              <a:rPr lang="ru-RU" sz="7200" smtClean="0">
                <a:latin typeface="Arial" charset="0"/>
              </a:rPr>
              <a:t>Конец.</a:t>
            </a:r>
            <a:br>
              <a:rPr lang="ru-RU" sz="7200" smtClean="0">
                <a:latin typeface="Arial" charset="0"/>
              </a:rPr>
            </a:br>
            <a:r>
              <a:rPr lang="ru-RU" sz="7200" smtClean="0">
                <a:latin typeface="Arial" charset="0"/>
              </a:rPr>
              <a:t>Спасибо за внимание.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9324975" y="1989138"/>
            <a:ext cx="150813" cy="3657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7892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619250" y="6092825"/>
            <a:ext cx="649288" cy="504825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pPr eaLnBrk="1" hangingPunct="1"/>
            <a:r>
              <a:rPr lang="ru-RU" sz="4000" smtClean="0"/>
              <a:t>Мой компьютер</a:t>
            </a:r>
          </a:p>
        </p:txBody>
      </p:sp>
      <p:sp>
        <p:nvSpPr>
          <p:cNvPr id="6147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331913" y="1196975"/>
            <a:ext cx="7050087" cy="4248150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ru-RU" sz="2800" smtClean="0"/>
              <a:t>Значок Мой компьютер на рабочем столе представляет собой папку, содержащую значки всех доступных дисковых накопителей (жесткий диск, гибкий диск и др.), а также Панель управления, папку Принтеры и в некоторых случаях другие папки.</a:t>
            </a:r>
          </a:p>
        </p:txBody>
      </p:sp>
      <p:sp>
        <p:nvSpPr>
          <p:cNvPr id="61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0425" y="5876925"/>
            <a:ext cx="2160588" cy="647700"/>
          </a:xfrm>
          <a:prstGeom prst="actionButtonBlank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Рабочий стол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15446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6870700" cy="684213"/>
          </a:xfrm>
        </p:spPr>
        <p:txBody>
          <a:bodyPr/>
          <a:lstStyle/>
          <a:p>
            <a:pPr eaLnBrk="1" hangingPunct="1"/>
            <a:r>
              <a:rPr lang="ru-RU" sz="4000" smtClean="0"/>
              <a:t>Мои документы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052513"/>
            <a:ext cx="6186487" cy="4433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Папка Мои документы – это личная папка пользователя, в которой принято, хотя вовсе необязательно, хранить созданные документы, фотографии, видеоролики и прочее – то есть ваши личные файлы пользователя. Попасть в эту папку можно: из меню Пуск, из папки Мой компьютер или с рабочего стола.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88125" y="5876925"/>
            <a:ext cx="1871663" cy="647700"/>
          </a:xfrm>
          <a:prstGeom prst="actionButtonBlank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Рабочий стол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52513"/>
            <a:ext cx="139223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/>
          <a:lstStyle/>
          <a:p>
            <a:pPr eaLnBrk="1" hangingPunct="1"/>
            <a:r>
              <a:rPr lang="ru-RU" sz="4000" smtClean="0"/>
              <a:t>Сетевое окружение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052513"/>
            <a:ext cx="5832475" cy="4681537"/>
          </a:xfrm>
        </p:spPr>
        <p:txBody>
          <a:bodyPr/>
          <a:lstStyle/>
          <a:p>
            <a:r>
              <a:rPr lang="ru-RU" smtClean="0"/>
              <a:t>Это значок содержащий ссылки на компьютеры рабочей группы и всей сети.</a:t>
            </a:r>
          </a:p>
          <a:p>
            <a:pPr eaLnBrk="1" hangingPunct="1"/>
            <a:endParaRPr lang="ru-RU" smtClean="0"/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56325" y="5949950"/>
            <a:ext cx="2087563" cy="647700"/>
          </a:xfrm>
          <a:prstGeom prst="actionButtonBlank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Рабочий стол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52513"/>
            <a:ext cx="1439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pPr eaLnBrk="1" hangingPunct="1"/>
            <a:r>
              <a:rPr lang="ru-RU" sz="4000" smtClean="0"/>
              <a:t>Корзина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908050"/>
            <a:ext cx="6113462" cy="4578350"/>
          </a:xfrm>
        </p:spPr>
        <p:txBody>
          <a:bodyPr/>
          <a:lstStyle/>
          <a:p>
            <a:r>
              <a:rPr lang="ru-RU" smtClean="0"/>
              <a:t>Папка корзина временно хранит удаленные данные.При необходимости можно восстановить данные, и так их удалить. </a:t>
            </a:r>
          </a:p>
          <a:p>
            <a:pPr eaLnBrk="1" hangingPunct="1"/>
            <a:endParaRPr lang="ru-RU" smtClean="0"/>
          </a:p>
        </p:txBody>
      </p:sp>
      <p:sp>
        <p:nvSpPr>
          <p:cNvPr id="9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6688" y="5949950"/>
            <a:ext cx="1943100" cy="647700"/>
          </a:xfrm>
          <a:prstGeom prst="actionButtonBlank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Рабочий стол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36613"/>
            <a:ext cx="12842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pPr eaLnBrk="1" hangingPunct="1"/>
            <a:r>
              <a:rPr lang="ru-RU" sz="4000" smtClean="0"/>
              <a:t>Ярлыки</a:t>
            </a:r>
            <a:r>
              <a:rPr lang="ru-RU" sz="4000" smtClean="0">
                <a:latin typeface="Arial" charset="0"/>
              </a:rPr>
              <a:t>/Значки.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908050"/>
            <a:ext cx="6048375" cy="457835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Ярлыки(с маленькой стрелочкой в нижнем левом углу) и значки обеспечивают(с помощью двойного щелчка)быстрый доступ к дискам, папкам, документам, приложениям и устройствам.</a:t>
            </a:r>
          </a:p>
        </p:txBody>
      </p:sp>
      <p:sp>
        <p:nvSpPr>
          <p:cNvPr id="102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5949950"/>
            <a:ext cx="2016125" cy="576263"/>
          </a:xfrm>
          <a:prstGeom prst="actionButtonBlank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Рабочий стол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1439862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205038"/>
            <a:ext cx="1042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573463"/>
            <a:ext cx="13128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2"/>
          <p:cNvSpPr>
            <a:spLocks noChangeArrowheads="1"/>
          </p:cNvSpPr>
          <p:nvPr/>
        </p:nvSpPr>
        <p:spPr bwMode="auto">
          <a:xfrm>
            <a:off x="5805488" y="3005138"/>
            <a:ext cx="322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pPr eaLnBrk="1" hangingPunct="1"/>
            <a:r>
              <a:rPr lang="ru-RU" sz="4000" smtClean="0"/>
              <a:t>Панель задач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908050"/>
            <a:ext cx="4608513" cy="28813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25701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229225"/>
            <a:ext cx="8424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7164388" y="4797425"/>
            <a:ext cx="647700" cy="5032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6659563" y="4437063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 action="ppaction://hlinksldjump"/>
              </a:rPr>
              <a:t>Ru/En</a:t>
            </a:r>
            <a:endParaRPr lang="ru-RU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8101013" y="4868863"/>
            <a:ext cx="21590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7667625" y="4508500"/>
            <a:ext cx="74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sldjump"/>
              </a:rPr>
              <a:t>Часы</a:t>
            </a:r>
            <a:endParaRPr lang="ru-RU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>
            <a:off x="755650" y="4508500"/>
            <a:ext cx="2736850" cy="7921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 flipH="1" flipV="1">
            <a:off x="2195513" y="4221163"/>
            <a:ext cx="1728787" cy="863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3492500" y="4292600"/>
            <a:ext cx="74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6" action="ppaction://hlinksldjump"/>
              </a:rPr>
              <a:t>Пуск</a:t>
            </a:r>
            <a:endParaRPr lang="ru-RU"/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3975100" y="4894263"/>
            <a:ext cx="1792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7" action="ppaction://hlinksldjump"/>
              </a:rPr>
              <a:t>Главное меню</a:t>
            </a:r>
            <a:endParaRPr lang="ru-RU"/>
          </a:p>
        </p:txBody>
      </p:sp>
      <p:sp>
        <p:nvSpPr>
          <p:cNvPr id="11278" name="AutoShape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949950"/>
            <a:ext cx="1150938" cy="6477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0" grpId="0" animBg="1"/>
      <p:bldP spid="11271" grpId="0"/>
      <p:bldP spid="11272" grpId="0" animBg="1"/>
      <p:bldP spid="11273" grpId="0"/>
      <p:bldP spid="11274" grpId="0" animBg="1"/>
      <p:bldP spid="11275" grpId="0" animBg="1"/>
      <p:bldP spid="11276" grpId="0"/>
      <p:bldP spid="11277" grpId="0"/>
      <p:bldP spid="11278" grpId="0" animBg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472</TotalTime>
  <Words>753</Words>
  <Application>Microsoft Office PowerPoint</Application>
  <PresentationFormat>Экран (4:3)</PresentationFormat>
  <Paragraphs>120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Comic Sans MS</vt:lpstr>
      <vt:lpstr>Arial</vt:lpstr>
      <vt:lpstr>Calibri</vt:lpstr>
      <vt:lpstr>Пастель</vt:lpstr>
      <vt:lpstr>Пастель</vt:lpstr>
      <vt:lpstr>Графический интерфейс  Windows</vt:lpstr>
      <vt:lpstr>Определение</vt:lpstr>
      <vt:lpstr>Рабочий стол</vt:lpstr>
      <vt:lpstr>Мой компьютер</vt:lpstr>
      <vt:lpstr>Мои документы</vt:lpstr>
      <vt:lpstr>Сетевое окружение</vt:lpstr>
      <vt:lpstr>Корзина</vt:lpstr>
      <vt:lpstr>Ярлыки/Значки.</vt:lpstr>
      <vt:lpstr>Панель задач </vt:lpstr>
      <vt:lpstr>Пуск</vt:lpstr>
      <vt:lpstr>Главное меню</vt:lpstr>
      <vt:lpstr>Часы</vt:lpstr>
      <vt:lpstr>Ru/En</vt:lpstr>
      <vt:lpstr>Окна</vt:lpstr>
      <vt:lpstr>Окна приложений </vt:lpstr>
      <vt:lpstr>Рабочая область</vt:lpstr>
      <vt:lpstr>Границы</vt:lpstr>
      <vt:lpstr>Заголовок</vt:lpstr>
      <vt:lpstr>Значок системного меню.</vt:lpstr>
      <vt:lpstr>Панель инструментов</vt:lpstr>
      <vt:lpstr>Строка горизонтального меню</vt:lpstr>
      <vt:lpstr>Кнопки</vt:lpstr>
      <vt:lpstr>Окна документов</vt:lpstr>
      <vt:lpstr>Меню</vt:lpstr>
      <vt:lpstr>Диалоговая панель</vt:lpstr>
      <vt:lpstr>Вкладки</vt:lpstr>
      <vt:lpstr>Командные кнопки</vt:lpstr>
      <vt:lpstr>Списки</vt:lpstr>
      <vt:lpstr>Флажки</vt:lpstr>
      <vt:lpstr>Счетчик</vt:lpstr>
      <vt:lpstr>Ползунки</vt:lpstr>
      <vt:lpstr>Переключатели</vt:lpstr>
      <vt:lpstr>Текстовые поля</vt:lpstr>
      <vt:lpstr>Контекстное меню</vt:lpstr>
      <vt:lpstr>Конец. Спасибо за внимание.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интерфейс  Windows</dc:title>
  <dc:creator>User</dc:creator>
  <cp:lastModifiedBy>Admin</cp:lastModifiedBy>
  <cp:revision>25</cp:revision>
  <dcterms:created xsi:type="dcterms:W3CDTF">2008-09-19T17:54:13Z</dcterms:created>
  <dcterms:modified xsi:type="dcterms:W3CDTF">2013-07-08T11:30:53Z</dcterms:modified>
</cp:coreProperties>
</file>