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79" r:id="rId5"/>
    <p:sldId id="258" r:id="rId6"/>
    <p:sldId id="259" r:id="rId7"/>
    <p:sldId id="262" r:id="rId8"/>
    <p:sldId id="278" r:id="rId9"/>
    <p:sldId id="265" r:id="rId10"/>
    <p:sldId id="267" r:id="rId11"/>
    <p:sldId id="269" r:id="rId12"/>
    <p:sldId id="260" r:id="rId13"/>
    <p:sldId id="272" r:id="rId14"/>
    <p:sldId id="283" r:id="rId15"/>
    <p:sldId id="270" r:id="rId16"/>
    <p:sldId id="271" r:id="rId17"/>
    <p:sldId id="273" r:id="rId18"/>
    <p:sldId id="274" r:id="rId19"/>
    <p:sldId id="275" r:id="rId20"/>
    <p:sldId id="282" r:id="rId21"/>
    <p:sldId id="277" r:id="rId22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896"/>
    <a:srgbClr val="F6F1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2D520-BE6A-4757-9EE0-C07C82E84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4FBB0-4BBE-4658-9133-D9F53BA88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BE47C-BEE0-4995-B20B-95971C44E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96D40-739D-4EB2-91CE-78335B473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20E9-4305-446C-8C9C-C819C63C2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2956-095E-4591-8A82-A2D69B137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C3883-DB97-48DE-B8DC-1E35893C3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D0BF-3040-4FB4-9061-FA5C42C1F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AFAF-575B-46F6-9BF7-11B87914C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E228-0608-46DE-BD39-5EFD387B0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23C60-2F36-4D66-8E4C-555ECF8D3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6DACA-9871-492C-B754-B08828E4F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7D8BD-3ADC-41CC-A873-525358355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bg1"/>
            </a:gs>
            <a:gs pos="100000">
              <a:schemeClr val="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03F74B-7536-4DEC-B823-3B61E821C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metod-kopilka.ru/pics/kg9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500" b="1" smtClean="0"/>
              <a:t>Тема урока: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Масштаб изображения.</a:t>
            </a:r>
            <a:br>
              <a:rPr lang="ru-RU" b="1" smtClean="0"/>
            </a:br>
            <a:r>
              <a:rPr lang="ru-RU" b="1" smtClean="0"/>
              <a:t>Что такое пиксель?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6000750"/>
            <a:ext cx="6643687" cy="625475"/>
          </a:xfrm>
        </p:spPr>
        <p:txBody>
          <a:bodyPr/>
          <a:lstStyle/>
          <a:p>
            <a:pPr eaLnBrk="1" hangingPunct="1"/>
            <a:r>
              <a:rPr lang="ru-RU" sz="1800" smtClean="0"/>
              <a:t>Учитель информатики и ИКТ: </a:t>
            </a:r>
            <a:r>
              <a:rPr lang="ru-RU" sz="1800" i="1" smtClean="0"/>
              <a:t>Шишигина Елена Муратовна</a:t>
            </a:r>
          </a:p>
        </p:txBody>
      </p:sp>
      <p:pic>
        <p:nvPicPr>
          <p:cNvPr id="2052" name="Picture 4" descr="Ярлык программы Paint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759700" y="333375"/>
            <a:ext cx="1031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AG00011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2575" y="4076700"/>
            <a:ext cx="21399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 l="537" t="5846" r="94565" b="56313"/>
          <a:stretch>
            <a:fillRect/>
          </a:stretch>
        </p:blipFill>
        <p:spPr bwMode="auto">
          <a:xfrm>
            <a:off x="1692275" y="404813"/>
            <a:ext cx="1039813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3203575" y="404813"/>
            <a:ext cx="2663825" cy="863600"/>
          </a:xfrm>
          <a:prstGeom prst="wedgeRoundRectCallout">
            <a:avLst>
              <a:gd name="adj1" fmla="val -70264"/>
              <a:gd name="adj2" fmla="val 89704"/>
              <a:gd name="adj3" fmla="val 16667"/>
            </a:avLst>
          </a:prstGeom>
          <a:solidFill>
            <a:srgbClr val="F6F1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Инструмент </a:t>
            </a:r>
            <a:r>
              <a:rPr lang="ru-RU" sz="2400" b="1" i="1"/>
              <a:t>Масштаб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700338" y="1844675"/>
            <a:ext cx="574675" cy="3744913"/>
          </a:xfrm>
          <a:prstGeom prst="curvedLeftArrow">
            <a:avLst>
              <a:gd name="adj1" fmla="val 49629"/>
              <a:gd name="adj2" fmla="val 179960"/>
              <a:gd name="adj3" fmla="val 33333"/>
            </a:avLst>
          </a:prstGeom>
          <a:solidFill>
            <a:srgbClr val="FAF8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3779838" y="4652963"/>
            <a:ext cx="3313112" cy="1368425"/>
          </a:xfrm>
          <a:prstGeom prst="wedgeRoundRectCallout">
            <a:avLst>
              <a:gd name="adj1" fmla="val -88718"/>
              <a:gd name="adj2" fmla="val 32366"/>
              <a:gd name="adj3" fmla="val 16667"/>
            </a:avLst>
          </a:prstGeom>
          <a:solidFill>
            <a:srgbClr val="F6F1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Панель настройки инструмента </a:t>
            </a:r>
            <a:r>
              <a:rPr lang="ru-RU" sz="2400" b="1" i="1"/>
              <a:t>Масштаб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140200" y="1773238"/>
            <a:ext cx="4824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Чтобы увидеть в деталях компьютерный рисунок, используют </a:t>
            </a:r>
            <a:r>
              <a:rPr lang="ru-RU" sz="2800" i="1"/>
              <a:t>инструмент </a:t>
            </a:r>
            <a:r>
              <a:rPr lang="ru-RU" sz="2800" b="1" i="1"/>
              <a:t>Масштаб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291513" cy="2232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Когда вы рассматриваете и редактируете рисунок в крупном масштабе, удобно отделить пиксели друг от друга. Для этого надо выбрать команду меню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  </a:t>
            </a:r>
            <a:r>
              <a:rPr lang="ru-RU" sz="2800" b="1" i="1" smtClean="0"/>
              <a:t>Вид / Масштаб / Показать сетку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r="45831" b="52483"/>
          <a:stretch>
            <a:fillRect/>
          </a:stretch>
        </p:blipFill>
        <p:spPr>
          <a:xfrm>
            <a:off x="3059113" y="2752725"/>
            <a:ext cx="5688012" cy="4105275"/>
          </a:xfrm>
          <a:noFill/>
        </p:spPr>
      </p:pic>
      <p:sp>
        <p:nvSpPr>
          <p:cNvPr id="22535" name="AutoShape 7"/>
          <p:cNvSpPr>
            <a:spLocks noChangeArrowheads="1"/>
          </p:cNvSpPr>
          <p:nvPr/>
        </p:nvSpPr>
        <p:spPr bwMode="auto">
          <a:xfrm flipV="1">
            <a:off x="2051050" y="2565400"/>
            <a:ext cx="9366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828 h 21600"/>
              <a:gd name="T14" fmla="*/ 19198 w 21600"/>
              <a:gd name="T15" fmla="*/ 83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14" y="0"/>
                </a:lnTo>
                <a:lnTo>
                  <a:pt x="15114" y="3828"/>
                </a:lnTo>
                <a:lnTo>
                  <a:pt x="12427" y="3828"/>
                </a:lnTo>
                <a:cubicBezTo>
                  <a:pt x="5564" y="3828"/>
                  <a:pt x="0" y="7557"/>
                  <a:pt x="0" y="12158"/>
                </a:cubicBezTo>
                <a:lnTo>
                  <a:pt x="0" y="21600"/>
                </a:lnTo>
                <a:lnTo>
                  <a:pt x="4602" y="21600"/>
                </a:lnTo>
                <a:lnTo>
                  <a:pt x="4602" y="12158"/>
                </a:lnTo>
                <a:cubicBezTo>
                  <a:pt x="4602" y="10044"/>
                  <a:pt x="8105" y="8330"/>
                  <a:pt x="12427" y="8330"/>
                </a:cubicBezTo>
                <a:lnTo>
                  <a:pt x="15114" y="8330"/>
                </a:lnTo>
                <a:lnTo>
                  <a:pt x="15114" y="12158"/>
                </a:lnTo>
                <a:close/>
              </a:path>
            </a:pathLst>
          </a:custGeom>
          <a:solidFill>
            <a:srgbClr val="FAF8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 l="6445" t="6683" r="55908" b="37196"/>
          <a:stretch>
            <a:fillRect/>
          </a:stretch>
        </p:blipFill>
        <p:spPr bwMode="auto">
          <a:xfrm>
            <a:off x="4643438" y="1916113"/>
            <a:ext cx="367188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 l="25635" t="31293" r="65511" b="57878"/>
          <a:stretch>
            <a:fillRect/>
          </a:stretch>
        </p:blipFill>
        <p:spPr bwMode="auto">
          <a:xfrm>
            <a:off x="1476375" y="3284538"/>
            <a:ext cx="863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50825" y="836613"/>
            <a:ext cx="822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/>
              <a:t>   Рабочее поле станет похоже на клеточный лист, где каждая клеточка будет обозначать один пиксель.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2843213" y="3213100"/>
            <a:ext cx="1295400" cy="8636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AF8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 r="-945" b="7683"/>
          <a:stretch>
            <a:fillRect/>
          </a:stretch>
        </p:blipFill>
        <p:spPr bwMode="auto">
          <a:xfrm>
            <a:off x="1042988" y="1557338"/>
            <a:ext cx="7380287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0" y="26035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Если вы хотите одновременно видеть изображение созданного размера и в увеличенном виде, используйте команду </a:t>
            </a:r>
            <a:r>
              <a:rPr lang="ru-RU" sz="2400" b="1" i="1"/>
              <a:t>Вид / Масштаб / Показать эскиз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2195513" y="1700213"/>
            <a:ext cx="5399087" cy="22320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Физкульт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минутка</a:t>
            </a:r>
          </a:p>
        </p:txBody>
      </p:sp>
      <p:pic>
        <p:nvPicPr>
          <p:cNvPr id="15363" name="Picture 5" descr="AG00016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0686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AG00019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3357563"/>
            <a:ext cx="140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AG00028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500438"/>
            <a:ext cx="11715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J00761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4508500"/>
            <a:ext cx="11731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J007619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4652963"/>
            <a:ext cx="114458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Чтобы </a:t>
            </a:r>
            <a:r>
              <a:rPr lang="ru-RU" sz="4000" i="1" smtClean="0"/>
              <a:t>увеличить</a:t>
            </a:r>
            <a:r>
              <a:rPr lang="ru-RU" sz="4000" smtClean="0"/>
              <a:t> масштаб изображения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7283450" cy="2620962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ru-RU" sz="2800" smtClean="0"/>
              <a:t>Выбрать инструмент </a:t>
            </a:r>
            <a:r>
              <a:rPr lang="ru-RU" sz="2800" b="1" i="1" smtClean="0"/>
              <a:t>Масштаб</a:t>
            </a:r>
            <a:r>
              <a:rPr lang="ru-RU" sz="2800" smtClean="0"/>
              <a:t> – указатель мыши принимает вид </a:t>
            </a:r>
            <a:r>
              <a:rPr lang="ru-RU" sz="2800" i="1" smtClean="0"/>
              <a:t>увеличительного стекла в рамке</a:t>
            </a:r>
            <a:r>
              <a:rPr lang="ru-RU" sz="2800" smtClean="0"/>
              <a:t>;</a:t>
            </a:r>
          </a:p>
          <a:p>
            <a:pPr eaLnBrk="1" hangingPunct="1">
              <a:spcBef>
                <a:spcPct val="60000"/>
              </a:spcBef>
            </a:pPr>
            <a:r>
              <a:rPr lang="ru-RU" sz="2800" smtClean="0"/>
              <a:t>Сделать клик левой кнопкой мыши в нужной части рисунка.</a:t>
            </a:r>
          </a:p>
        </p:txBody>
      </p:sp>
      <p:pic>
        <p:nvPicPr>
          <p:cNvPr id="23560" name="Picture 8" descr="Панель инструментов Paint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53412" t="26921" r="11276" b="62505"/>
          <a:stretch>
            <a:fillRect/>
          </a:stretch>
        </p:blipFill>
        <p:spPr>
          <a:xfrm>
            <a:off x="7740650" y="1484313"/>
            <a:ext cx="979488" cy="935037"/>
          </a:xfrm>
          <a:noFill/>
        </p:spPr>
      </p:pic>
      <p:sp>
        <p:nvSpPr>
          <p:cNvPr id="16389" name="Rectangle 13"/>
          <p:cNvSpPr>
            <a:spLocks noChangeArrowheads="1"/>
          </p:cNvSpPr>
          <p:nvPr/>
        </p:nvSpPr>
        <p:spPr bwMode="auto">
          <a:xfrm>
            <a:off x="7740650" y="1484313"/>
            <a:ext cx="1008063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Чтобы </a:t>
            </a:r>
            <a:r>
              <a:rPr lang="ru-RU" sz="4000" i="1" smtClean="0"/>
              <a:t>уменьшить</a:t>
            </a:r>
            <a:r>
              <a:rPr lang="ru-RU" sz="4000" smtClean="0"/>
              <a:t> масштаб изображения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133600"/>
            <a:ext cx="6994525" cy="3197225"/>
          </a:xfrm>
        </p:spPr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ru-RU" sz="2800" smtClean="0"/>
              <a:t>Выбрать инструмент </a:t>
            </a:r>
            <a:r>
              <a:rPr lang="ru-RU" sz="2800" b="1" i="1" smtClean="0"/>
              <a:t>Масштаб</a:t>
            </a:r>
            <a:r>
              <a:rPr lang="ru-RU" sz="2800" smtClean="0"/>
              <a:t> – указатель мыши принимает вид </a:t>
            </a:r>
            <a:r>
              <a:rPr lang="ru-RU" sz="2800" i="1" smtClean="0"/>
              <a:t>увеличительного стекла без рамки;</a:t>
            </a:r>
          </a:p>
          <a:p>
            <a:pPr eaLnBrk="1" hangingPunct="1">
              <a:spcBef>
                <a:spcPct val="55000"/>
              </a:spcBef>
            </a:pPr>
            <a:r>
              <a:rPr lang="ru-RU" sz="2800" smtClean="0"/>
              <a:t>Сделать на рисунке клик левой кнопкой мыши.</a:t>
            </a:r>
          </a:p>
        </p:txBody>
      </p:sp>
      <p:pic>
        <p:nvPicPr>
          <p:cNvPr id="27657" name="Picture 9" descr="Панель инструментов Paint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53412" t="26921" r="11276" b="62505"/>
          <a:stretch>
            <a:fillRect/>
          </a:stretch>
        </p:blipFill>
        <p:spPr>
          <a:xfrm>
            <a:off x="7451725" y="1557338"/>
            <a:ext cx="998538" cy="1081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Практическое задание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b="1" i="1" smtClean="0"/>
              <a:t>Задание 1</a:t>
            </a:r>
          </a:p>
          <a:p>
            <a:pPr marL="609600" indent="-609600" eaLnBrk="1" hangingPunct="1"/>
            <a:r>
              <a:rPr lang="ru-RU" smtClean="0"/>
              <a:t>Откройте программу </a:t>
            </a:r>
            <a:r>
              <a:rPr lang="en-US" smtClean="0"/>
              <a:t>Paint</a:t>
            </a:r>
          </a:p>
          <a:p>
            <a:pPr marL="609600" indent="-609600" eaLnBrk="1" hangingPunct="1"/>
            <a:r>
              <a:rPr lang="ru-RU" smtClean="0"/>
              <a:t>Используя панель настройки увеличьте масштаб изображения в 8 раз (8х)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mtClean="0"/>
              <a:t>Практическая работа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5572125" cy="4019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smtClean="0"/>
              <a:t>Задание 2</a:t>
            </a:r>
          </a:p>
          <a:p>
            <a:pPr eaLnBrk="1" hangingPunct="1"/>
            <a:r>
              <a:rPr lang="ru-RU" sz="2800" smtClean="0"/>
              <a:t>Выберите команду </a:t>
            </a:r>
            <a:r>
              <a:rPr lang="ru-RU" sz="2800" b="1" i="1" smtClean="0"/>
              <a:t>Вид / Масштаб / Показать сетку</a:t>
            </a:r>
            <a:r>
              <a:rPr lang="ru-RU" sz="2800" smtClean="0"/>
              <a:t> </a:t>
            </a:r>
          </a:p>
          <a:p>
            <a:pPr eaLnBrk="1" hangingPunct="1"/>
            <a:r>
              <a:rPr lang="ru-RU" sz="2800" smtClean="0"/>
              <a:t>Выберите команду </a:t>
            </a:r>
            <a:r>
              <a:rPr lang="ru-RU" sz="2800" b="1" i="1" smtClean="0"/>
              <a:t>Вид / Масштаб / Показать  эскиз</a:t>
            </a:r>
            <a:r>
              <a:rPr lang="ru-RU" sz="2800" smtClean="0"/>
              <a:t> </a:t>
            </a:r>
          </a:p>
          <a:p>
            <a:pPr eaLnBrk="1" hangingPunct="1"/>
            <a:r>
              <a:rPr lang="ru-RU" sz="2800" smtClean="0"/>
              <a:t>Нарисуйте акулу, как показано на рисунке.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6445" t="6683" r="55908" b="37196"/>
          <a:stretch>
            <a:fillRect/>
          </a:stretch>
        </p:blipFill>
        <p:spPr>
          <a:xfrm>
            <a:off x="5572125" y="1125538"/>
            <a:ext cx="3398838" cy="3757612"/>
          </a:xfrm>
          <a:noFill/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50825" y="4581525"/>
            <a:ext cx="482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/>
              <a:t>Рекомендации</a:t>
            </a:r>
          </a:p>
          <a:p>
            <a:pPr>
              <a:spcBef>
                <a:spcPct val="50000"/>
              </a:spcBef>
            </a:pPr>
            <a:r>
              <a:rPr lang="ru-RU" sz="2400"/>
              <a:t>Внимательно читайте задание.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250825" y="5734050"/>
            <a:ext cx="889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При выполнении практической работы чётко следуйте указаниям инструкционной карты.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16843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r>
              <a:rPr lang="ru-RU" sz="5000" smtClean="0"/>
              <a:t>Ответить на вопросы по теме</a:t>
            </a:r>
          </a:p>
          <a:p>
            <a:pPr eaLnBrk="1" hangingPunct="1"/>
            <a:r>
              <a:rPr lang="ru-RU" sz="5000" smtClean="0"/>
              <a:t>Выучить основные положения</a:t>
            </a:r>
          </a:p>
        </p:txBody>
      </p:sp>
      <p:pic>
        <p:nvPicPr>
          <p:cNvPr id="20484" name="Picture 4" descr="AG00218_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80288" y="1052513"/>
            <a:ext cx="1181100" cy="904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63938" y="260350"/>
            <a:ext cx="5338762" cy="2189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Да, путь познания не гладок,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И знаем мы со школьных лет -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Загадок больше, чем разгадок.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И поискам предела нет.</a:t>
            </a:r>
          </a:p>
        </p:txBody>
      </p:sp>
      <p:pic>
        <p:nvPicPr>
          <p:cNvPr id="3075" name="Picture 4" descr="AG00317_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3573463"/>
            <a:ext cx="1851025" cy="2376487"/>
          </a:xfrm>
          <a:noFill/>
        </p:spPr>
      </p:pic>
      <p:pic>
        <p:nvPicPr>
          <p:cNvPr id="3076" name="Picture 7" descr="07pe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017588"/>
            <a:ext cx="1450975" cy="1328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90" name="Group 58"/>
          <p:cNvGraphicFramePr>
            <a:graphicFrameLocks noGrp="1"/>
          </p:cNvGraphicFramePr>
          <p:nvPr/>
        </p:nvGraphicFramePr>
        <p:xfrm>
          <a:off x="684213" y="2420938"/>
          <a:ext cx="7416800" cy="2498725"/>
        </p:xfrm>
        <a:graphic>
          <a:graphicData uri="http://schemas.openxmlformats.org/drawingml/2006/table">
            <a:tbl>
              <a:tblPr/>
              <a:tblGrid>
                <a:gridCol w="5759450"/>
                <a:gridCol w="16573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Я всё знаю, могу объяснить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Я всё знаю, понял, но не уверен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Всё знаю, но не объясню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У меня остались вопросы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3" name="WordArt 59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5975350" cy="1484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Подведём итоги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 rot="-1076964">
            <a:off x="1804988" y="1951038"/>
            <a:ext cx="6121400" cy="14382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работу!</a:t>
            </a:r>
          </a:p>
        </p:txBody>
      </p:sp>
      <p:pic>
        <p:nvPicPr>
          <p:cNvPr id="22531" name="Picture 3" descr="BD2065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571875"/>
            <a:ext cx="29575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 урока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ru-RU" i="1" smtClean="0"/>
              <a:t>познакомиться с инструментом </a:t>
            </a:r>
            <a:r>
              <a:rPr lang="ru-RU" b="1" i="1" smtClean="0"/>
              <a:t>Масштаб</a:t>
            </a:r>
            <a:r>
              <a:rPr lang="ru-RU" i="1" smtClean="0"/>
              <a:t> и способами его настройки;</a:t>
            </a:r>
          </a:p>
          <a:p>
            <a:pPr eaLnBrk="1" hangingPunct="1">
              <a:spcBef>
                <a:spcPct val="60000"/>
              </a:spcBef>
            </a:pPr>
            <a:r>
              <a:rPr lang="ru-RU" i="1" smtClean="0"/>
              <a:t>узнать что такое пиксель;</a:t>
            </a:r>
          </a:p>
          <a:p>
            <a:pPr eaLnBrk="1" hangingPunct="1">
              <a:spcBef>
                <a:spcPct val="60000"/>
              </a:spcBef>
            </a:pPr>
            <a:r>
              <a:rPr lang="ru-RU" i="1" smtClean="0"/>
              <a:t>научиться создавать изображение по пикселям.</a:t>
            </a:r>
          </a:p>
          <a:p>
            <a:pPr eaLnBrk="1" hangingPunct="1"/>
            <a:endParaRPr lang="ru-RU" i="1" smtClean="0"/>
          </a:p>
        </p:txBody>
      </p:sp>
      <p:pic>
        <p:nvPicPr>
          <p:cNvPr id="4100" name="Picture 6" descr="AG00042_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7405688" y="4941888"/>
            <a:ext cx="1419225" cy="1606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/>
          <a:srcRect r="537" b="3125"/>
          <a:stretch>
            <a:fillRect/>
          </a:stretch>
        </p:blipFill>
        <p:spPr bwMode="auto">
          <a:xfrm>
            <a:off x="1331913" y="981075"/>
            <a:ext cx="6677025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7308850" y="836613"/>
            <a:ext cx="865188" cy="5746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3851275" y="260350"/>
            <a:ext cx="2808288" cy="433388"/>
          </a:xfrm>
          <a:prstGeom prst="wedgeRoundRectCallout">
            <a:avLst>
              <a:gd name="adj1" fmla="val -75551"/>
              <a:gd name="adj2" fmla="val 1349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Строка заголовка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179388" y="333375"/>
            <a:ext cx="1223962" cy="719138"/>
          </a:xfrm>
          <a:prstGeom prst="wedgeRoundRectCallout">
            <a:avLst>
              <a:gd name="adj1" fmla="val 51296"/>
              <a:gd name="adj2" fmla="val 7031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Строка меню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0" y="3429000"/>
            <a:ext cx="1928813" cy="865188"/>
          </a:xfrm>
          <a:prstGeom prst="wedgeRoundRectCallout">
            <a:avLst>
              <a:gd name="adj1" fmla="val 31958"/>
              <a:gd name="adj2" fmla="val -1288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Панель инструментов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179388" y="6092825"/>
            <a:ext cx="1944687" cy="431800"/>
          </a:xfrm>
          <a:prstGeom prst="wedgeRoundRectCallout">
            <a:avLst>
              <a:gd name="adj1" fmla="val 49671"/>
              <a:gd name="adj2" fmla="val -19191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Палитра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6804025" y="6237288"/>
            <a:ext cx="2160588" cy="360362"/>
          </a:xfrm>
          <a:prstGeom prst="wedgeRoundRectCallout">
            <a:avLst>
              <a:gd name="adj1" fmla="val 6282"/>
              <a:gd name="adj2" fmla="val -4680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6588125" y="6237288"/>
            <a:ext cx="2555875" cy="431800"/>
          </a:xfrm>
          <a:prstGeom prst="wedgeRoundRectCallout">
            <a:avLst>
              <a:gd name="adj1" fmla="val -13912"/>
              <a:gd name="adj2" fmla="val -2742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Полосы прокрутки</a:t>
            </a: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3563938" y="2852738"/>
            <a:ext cx="2303462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Рабочее поле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3200" b="1" smtClean="0"/>
              <a:t>С помощью каких приборов можно детально рассмотреть какой-нибудь предмет?</a:t>
            </a:r>
          </a:p>
        </p:txBody>
      </p:sp>
      <p:pic>
        <p:nvPicPr>
          <p:cNvPr id="4100" name="Picture 4" descr="j0301076"/>
          <p:cNvPicPr>
            <a:picLocks noChangeAspect="1" noChangeArrowheads="1"/>
          </p:cNvPicPr>
          <p:nvPr/>
        </p:nvPicPr>
        <p:blipFill>
          <a:blip r:embed="rId2"/>
          <a:srcRect l="-4489" t="40306"/>
          <a:stretch>
            <a:fillRect/>
          </a:stretch>
        </p:blipFill>
        <p:spPr bwMode="auto">
          <a:xfrm>
            <a:off x="5364163" y="1268413"/>
            <a:ext cx="3362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j03052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284538"/>
            <a:ext cx="1900237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5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8563" y="1687513"/>
            <a:ext cx="1573212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248150" y="3860800"/>
            <a:ext cx="46450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В этих приборах используются увеличительные стёкла.</a:t>
            </a:r>
          </a:p>
        </p:txBody>
      </p:sp>
      <p:pic>
        <p:nvPicPr>
          <p:cNvPr id="4104" name="Picture 8" descr="Панель инструментов Paint"/>
          <p:cNvPicPr>
            <a:picLocks noChangeAspect="1" noChangeArrowheads="1"/>
          </p:cNvPicPr>
          <p:nvPr/>
        </p:nvPicPr>
        <p:blipFill>
          <a:blip r:embed="rId5"/>
          <a:srcRect l="53412" t="26921" r="11276" b="62505"/>
          <a:stretch>
            <a:fillRect/>
          </a:stretch>
        </p:blipFill>
        <p:spPr bwMode="auto">
          <a:xfrm rot="-2360768">
            <a:off x="3833813" y="2454275"/>
            <a:ext cx="7699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404813"/>
            <a:ext cx="4968875" cy="2808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</a:t>
            </a:r>
            <a:r>
              <a:rPr lang="ru-RU" sz="2800" smtClean="0"/>
              <a:t>Учёные-биологи изучают строение живых организмов под микроскопом, чтобы узнать, из каких элементов они состоят.</a:t>
            </a:r>
          </a:p>
        </p:txBody>
      </p:sp>
      <p:pic>
        <p:nvPicPr>
          <p:cNvPr id="7171" name="Picture 7" descr="j0305257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16688" y="404813"/>
            <a:ext cx="1658937" cy="2665412"/>
          </a:xfrm>
          <a:noFill/>
        </p:spPr>
      </p:pic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323850" y="4365625"/>
            <a:ext cx="38893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/>
              <a:t>   Астрономы смотрят на далёкие звёзды через телескопы.</a:t>
            </a:r>
          </a:p>
        </p:txBody>
      </p:sp>
      <p:pic>
        <p:nvPicPr>
          <p:cNvPr id="7173" name="Picture 14" descr="j0301076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 l="-4489" t="40306"/>
          <a:stretch>
            <a:fillRect/>
          </a:stretch>
        </p:blipFill>
        <p:spPr>
          <a:xfrm rot="20835975">
            <a:off x="5003800" y="4581525"/>
            <a:ext cx="3067050" cy="1828800"/>
          </a:xfrm>
          <a:noFill/>
        </p:spPr>
      </p:pic>
      <p:pic>
        <p:nvPicPr>
          <p:cNvPr id="7174" name="Picture 16" descr="flarete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3716338"/>
            <a:ext cx="12239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7" descr="AG00432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151328">
            <a:off x="7524750" y="3933825"/>
            <a:ext cx="1133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Из чего состоит изображение на экране?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31242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sz="2800" smtClean="0"/>
              <a:t>Любое изображение на экране монитора состоит из </a:t>
            </a:r>
            <a:r>
              <a:rPr lang="ru-RU" sz="2800" i="1" smtClean="0"/>
              <a:t>маленьких светящихся точек.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smtClean="0"/>
              <a:t>Они настолько малы, что их трудно различить невооружённым взглядом.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smtClean="0"/>
              <a:t>На экране точки </a:t>
            </a:r>
            <a:r>
              <a:rPr lang="ru-RU" sz="2800" i="1" smtClean="0"/>
              <a:t>сливаются в единое изображение.</a:t>
            </a:r>
          </a:p>
        </p:txBody>
      </p:sp>
      <p:pic>
        <p:nvPicPr>
          <p:cNvPr id="8196" name="Picture 4" descr="Рисунок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3967163"/>
            <a:ext cx="5153025" cy="2581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7409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921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Основой изображения, созданного в среде графического редактора </a:t>
            </a:r>
            <a:r>
              <a:rPr lang="en-US" sz="4000" smtClean="0"/>
              <a:t>Paint</a:t>
            </a:r>
            <a:r>
              <a:rPr lang="ru-RU" sz="4000" smtClean="0"/>
              <a:t> является </a:t>
            </a:r>
          </a:p>
        </p:txBody>
      </p:sp>
      <p:sp>
        <p:nvSpPr>
          <p:cNvPr id="17411" name="Shape 17410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365125" indent="-282575" algn="ctr" eaLnBrk="1" hangingPunct="1">
              <a:lnSpc>
                <a:spcPct val="90000"/>
              </a:lnSpc>
              <a:buFontTx/>
              <a:buNone/>
            </a:pPr>
            <a:r>
              <a:rPr lang="ru-RU" sz="8800" smtClean="0"/>
              <a:t>точка</a:t>
            </a:r>
          </a:p>
        </p:txBody>
      </p:sp>
      <p:sp>
        <p:nvSpPr>
          <p:cNvPr id="17412" name="TextBox 17411"/>
          <p:cNvSpPr txBox="1">
            <a:spLocks noChangeArrowheads="1"/>
          </p:cNvSpPr>
          <p:nvPr/>
        </p:nvSpPr>
        <p:spPr bwMode="auto">
          <a:xfrm>
            <a:off x="1258888" y="3357563"/>
            <a:ext cx="6883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минимальный элемент рисунка</a:t>
            </a:r>
          </a:p>
        </p:txBody>
      </p:sp>
      <p:sp>
        <p:nvSpPr>
          <p:cNvPr id="17413" name="TextBox 17412"/>
          <p:cNvSpPr txBox="1">
            <a:spLocks noChangeArrowheads="1"/>
          </p:cNvSpPr>
          <p:nvPr/>
        </p:nvSpPr>
        <p:spPr bwMode="auto">
          <a:xfrm>
            <a:off x="2222500" y="4292600"/>
            <a:ext cx="487045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/>
              <a:t>picture element</a:t>
            </a:r>
            <a:endParaRPr lang="ru-RU" sz="5400"/>
          </a:p>
        </p:txBody>
      </p:sp>
      <p:sp>
        <p:nvSpPr>
          <p:cNvPr id="38920" name="WordArt 8"/>
          <p:cNvSpPr>
            <a:spLocks noChangeArrowheads="1" noChangeShapeType="1" noTextEdit="1"/>
          </p:cNvSpPr>
          <p:nvPr/>
        </p:nvSpPr>
        <p:spPr bwMode="auto">
          <a:xfrm>
            <a:off x="2700338" y="5516563"/>
            <a:ext cx="42481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пиксель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/>
      <p:bldP spid="17413" grpId="0"/>
      <p:bldP spid="389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 l="30771" t="42790" r="35651" b="26367"/>
          <a:stretch>
            <a:fillRect/>
          </a:stretch>
        </p:blipFill>
        <p:spPr bwMode="auto">
          <a:xfrm>
            <a:off x="4787900" y="404813"/>
            <a:ext cx="41402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Панель инструментов Paint"/>
          <p:cNvPicPr>
            <a:picLocks noChangeAspect="1" noChangeArrowheads="1"/>
          </p:cNvPicPr>
          <p:nvPr/>
        </p:nvPicPr>
        <p:blipFill>
          <a:blip r:embed="rId3"/>
          <a:srcRect l="53412" t="26921" r="11276" b="62505"/>
          <a:stretch>
            <a:fillRect/>
          </a:stretch>
        </p:blipFill>
        <p:spPr bwMode="auto">
          <a:xfrm rot="-2360768">
            <a:off x="5580063" y="765175"/>
            <a:ext cx="5778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79388" y="1125538"/>
            <a:ext cx="46815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На рисунке видно, что изображение состоит </a:t>
            </a:r>
            <a:r>
              <a:rPr lang="ru-RU" sz="2800" i="1"/>
              <a:t>из маленьких квадратных точек разного цвета.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50825" y="3500438"/>
            <a:ext cx="8208963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Эти точки являются минимальными частями рисунка и называются </a:t>
            </a:r>
            <a:r>
              <a:rPr lang="ru-RU" sz="2800" b="1" i="1"/>
              <a:t>пикселями</a:t>
            </a:r>
            <a:r>
              <a:rPr lang="ru-RU" sz="2800"/>
              <a:t>.</a:t>
            </a:r>
          </a:p>
          <a:p>
            <a:pPr>
              <a:spcBef>
                <a:spcPct val="50000"/>
              </a:spcBef>
            </a:pPr>
            <a:r>
              <a:rPr lang="ru-RU" sz="2800"/>
              <a:t>Если рисунок увеличить, можно изменить каждый пиксель по отдельности, используя инструменты графического редактора.</a:t>
            </a:r>
          </a:p>
          <a:p>
            <a:pPr>
              <a:spcBef>
                <a:spcPct val="50000"/>
              </a:spcBef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454</Words>
  <Application>Microsoft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Оформление по умолчанию</vt:lpstr>
      <vt:lpstr>Тема урока: Масштаб изображения. Что такое пиксель?</vt:lpstr>
      <vt:lpstr>Слайд 2</vt:lpstr>
      <vt:lpstr>Цели урока</vt:lpstr>
      <vt:lpstr>Слайд 4</vt:lpstr>
      <vt:lpstr>С помощью каких приборов можно детально рассмотреть какой-нибудь предмет?</vt:lpstr>
      <vt:lpstr>Слайд 6</vt:lpstr>
      <vt:lpstr>Из чего состоит изображение на экране?</vt:lpstr>
      <vt:lpstr>Основой изображения, созданного в среде графического редактора Paint является </vt:lpstr>
      <vt:lpstr>Слайд 9</vt:lpstr>
      <vt:lpstr>Слайд 10</vt:lpstr>
      <vt:lpstr>Слайд 11</vt:lpstr>
      <vt:lpstr>Слайд 12</vt:lpstr>
      <vt:lpstr>Слайд 13</vt:lpstr>
      <vt:lpstr>Слайд 14</vt:lpstr>
      <vt:lpstr>Чтобы увеличить масштаб изображения</vt:lpstr>
      <vt:lpstr>Чтобы уменьшить масштаб изображения</vt:lpstr>
      <vt:lpstr>Практическое задание</vt:lpstr>
      <vt:lpstr>Практическая работа</vt:lpstr>
      <vt:lpstr>Домашнее задание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пиксель</dc:title>
  <dc:creator>Я</dc:creator>
  <cp:lastModifiedBy>Учитель</cp:lastModifiedBy>
  <cp:revision>30</cp:revision>
  <dcterms:created xsi:type="dcterms:W3CDTF">2010-01-23T18:01:18Z</dcterms:created>
  <dcterms:modified xsi:type="dcterms:W3CDTF">2013-08-02T10:06:16Z</dcterms:modified>
</cp:coreProperties>
</file>