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373DE75-914E-4E6F-9959-FB7B015A5CA1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E498-1A36-4557-A784-C5F3BF848C5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9B9E-E754-4643-92FE-E8AC12EF979F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E3493E-C2E2-4DFF-8AC9-C419E9E3B71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918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7693DE2-7B24-4C5C-8A34-5170E712858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12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3E36-B0DF-485D-9344-DFA95437005A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5FC8D8-C28E-49A0-882E-1C3CEC43651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4E68-C7AA-4B0C-A1BE-DBD74F5A082C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64A1-B995-4FF9-9713-CF6A5BA9BA3C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9179-A51C-47A6-8FAD-874488366C7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8FC1-0028-43D5-AE99-7351CDEAD4B1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2DB4-40DB-4048-812B-680CCCDE722E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8740B94-AA64-40C8-BB9B-CD7596D38CC3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855099-7A87-4969-B258-68F10C87FEBB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1042988" y="692150"/>
            <a:ext cx="7345362" cy="4751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2" name="Freeform 20"/>
          <p:cNvSpPr>
            <a:spLocks/>
          </p:cNvSpPr>
          <p:nvPr/>
        </p:nvSpPr>
        <p:spPr bwMode="auto">
          <a:xfrm>
            <a:off x="6430963" y="1371601"/>
            <a:ext cx="1798637" cy="5297760"/>
          </a:xfrm>
          <a:custGeom>
            <a:avLst/>
            <a:gdLst>
              <a:gd name="T0" fmla="*/ 10 w 1133"/>
              <a:gd name="T1" fmla="*/ 3514 h 3514"/>
              <a:gd name="T2" fmla="*/ 10 w 1133"/>
              <a:gd name="T3" fmla="*/ 2285 h 3514"/>
              <a:gd name="T4" fmla="*/ 0 w 1133"/>
              <a:gd name="T5" fmla="*/ 758 h 3514"/>
              <a:gd name="T6" fmla="*/ 1085 w 1133"/>
              <a:gd name="T7" fmla="*/ 19 h 3514"/>
              <a:gd name="T8" fmla="*/ 1123 w 1133"/>
              <a:gd name="T9" fmla="*/ 0 h 3514"/>
              <a:gd name="T10" fmla="*/ 1133 w 1133"/>
              <a:gd name="T11" fmla="*/ 1459 h 3514"/>
              <a:gd name="T12" fmla="*/ 1123 w 1133"/>
              <a:gd name="T13" fmla="*/ 3504 h 3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33" h="3514">
                <a:moveTo>
                  <a:pt x="10" y="3514"/>
                </a:moveTo>
                <a:lnTo>
                  <a:pt x="10" y="2285"/>
                </a:lnTo>
                <a:lnTo>
                  <a:pt x="0" y="758"/>
                </a:lnTo>
                <a:lnTo>
                  <a:pt x="1085" y="19"/>
                </a:lnTo>
                <a:lnTo>
                  <a:pt x="1123" y="0"/>
                </a:lnTo>
                <a:lnTo>
                  <a:pt x="1133" y="1459"/>
                </a:lnTo>
                <a:lnTo>
                  <a:pt x="1123" y="3504"/>
                </a:ln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8693" name="Rectangle 2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noFill/>
          <a:ln/>
        </p:spPr>
        <p:txBody>
          <a:bodyPr>
            <a:normAutofit fontScale="90000"/>
          </a:bodyPr>
          <a:lstStyle/>
          <a:p>
            <a:r>
              <a:rPr lang="ru-RU" sz="5400" dirty="0">
                <a:solidFill>
                  <a:srgbClr val="C00000"/>
                </a:solidFill>
                <a:latin typeface="Times New Roman" pitchFamily="18" charset="0"/>
              </a:rPr>
              <a:t>З</a:t>
            </a: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</a:rPr>
              <a:t>адача </a:t>
            </a:r>
            <a:r>
              <a:rPr lang="ru-RU" sz="5400" dirty="0">
                <a:solidFill>
                  <a:srgbClr val="C00000"/>
                </a:solidFill>
                <a:latin typeface="Times New Roman" pitchFamily="18" charset="0"/>
              </a:rPr>
              <a:t>№1 </a:t>
            </a:r>
          </a:p>
        </p:txBody>
      </p:sp>
      <p:sp>
        <p:nvSpPr>
          <p:cNvPr id="28694" name="Freeform 22"/>
          <p:cNvSpPr>
            <a:spLocks/>
          </p:cNvSpPr>
          <p:nvPr/>
        </p:nvSpPr>
        <p:spPr bwMode="auto">
          <a:xfrm>
            <a:off x="6429375" y="2598738"/>
            <a:ext cx="45719" cy="4070623"/>
          </a:xfrm>
          <a:custGeom>
            <a:avLst/>
            <a:gdLst>
              <a:gd name="T0" fmla="*/ 0 w 19"/>
              <a:gd name="T1" fmla="*/ 0 h 2697"/>
              <a:gd name="T2" fmla="*/ 19 w 19"/>
              <a:gd name="T3" fmla="*/ 2697 h 269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9" h="2697">
                <a:moveTo>
                  <a:pt x="0" y="0"/>
                </a:moveTo>
                <a:lnTo>
                  <a:pt x="19" y="2697"/>
                </a:lnTo>
              </a:path>
            </a:pathLst>
          </a:custGeom>
          <a:noFill/>
          <a:ln w="38100">
            <a:solidFill>
              <a:srgbClr val="C0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695" name="Text Box 23"/>
              <p:cNvSpPr txBox="1">
                <a:spLocks noChangeArrowheads="1"/>
              </p:cNvSpPr>
              <p:nvPr/>
            </p:nvSpPr>
            <p:spPr bwMode="auto">
              <a:xfrm>
                <a:off x="179388" y="1052513"/>
                <a:ext cx="5146675" cy="26776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800" dirty="0" smtClean="0">
                    <a:solidFill>
                      <a:srgbClr val="002060"/>
                    </a:solidFill>
                    <a:latin typeface="Times New Roman" pitchFamily="18" charset="0"/>
                  </a:rPr>
                  <a:t>Дана: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800" dirty="0">
                    <a:solidFill>
                      <a:srgbClr val="002060"/>
                    </a:solidFill>
                    <a:latin typeface="Times New Roman" pitchFamily="18" charset="0"/>
                  </a:rPr>
                  <a:t>Т</a:t>
                </a:r>
                <a:r>
                  <a:rPr lang="ru-RU" sz="2800" dirty="0" smtClean="0">
                    <a:solidFill>
                      <a:srgbClr val="002060"/>
                    </a:solidFill>
                    <a:latin typeface="Times New Roman" pitchFamily="18" charset="0"/>
                  </a:rPr>
                  <a:t>реугольная  призма ВСА</a:t>
                </a:r>
                <a:r>
                  <a:rPr lang="ru-RU" sz="2800" baseline="-25000" dirty="0" smtClean="0">
                    <a:solidFill>
                      <a:srgbClr val="002060"/>
                    </a:solidFill>
                    <a:latin typeface="Times New Roman" pitchFamily="18" charset="0"/>
                  </a:rPr>
                  <a:t>1</a:t>
                </a:r>
                <a:r>
                  <a:rPr lang="ru-RU" sz="2800" dirty="0" smtClean="0">
                    <a:solidFill>
                      <a:srgbClr val="002060"/>
                    </a:solidFill>
                    <a:latin typeface="Times New Roman" pitchFamily="18" charset="0"/>
                  </a:rPr>
                  <a:t>В</a:t>
                </a:r>
                <a:r>
                  <a:rPr lang="ru-RU" sz="2800" baseline="-25000" dirty="0" smtClean="0">
                    <a:solidFill>
                      <a:srgbClr val="002060"/>
                    </a:solidFill>
                    <a:latin typeface="Times New Roman" pitchFamily="18" charset="0"/>
                  </a:rPr>
                  <a:t>1</a:t>
                </a:r>
                <a:r>
                  <a:rPr lang="ru-RU" sz="2800" dirty="0" smtClean="0">
                    <a:solidFill>
                      <a:srgbClr val="002060"/>
                    </a:solidFill>
                    <a:latin typeface="Times New Roman" pitchFamily="18" charset="0"/>
                  </a:rPr>
                  <a:t>С</a:t>
                </a:r>
                <a:r>
                  <a:rPr lang="ru-RU" sz="2800" baseline="-25000" dirty="0" smtClean="0">
                    <a:solidFill>
                      <a:srgbClr val="002060"/>
                    </a:solidFill>
                    <a:latin typeface="Times New Roman" pitchFamily="18" charset="0"/>
                  </a:rPr>
                  <a:t>1</a:t>
                </a:r>
                <a:r>
                  <a:rPr lang="ru-RU" sz="2800" baseline="-25000" dirty="0">
                    <a:solidFill>
                      <a:srgbClr val="002060"/>
                    </a:solidFill>
                    <a:latin typeface="Times New Roman" pitchFamily="18" charset="0"/>
                  </a:rPr>
                  <a:t>.  </a:t>
                </a:r>
                <a:r>
                  <a:rPr lang="ru-RU" sz="2800" dirty="0">
                    <a:solidFill>
                      <a:srgbClr val="002060"/>
                    </a:solidFill>
                    <a:latin typeface="Times New Roman" pitchFamily="18" charset="0"/>
                  </a:rPr>
                  <a:t>  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800" dirty="0">
                    <a:solidFill>
                      <a:srgbClr val="002060"/>
                    </a:solidFill>
                    <a:latin typeface="Times New Roman" pitchFamily="18" charset="0"/>
                  </a:rPr>
                  <a:t>М </a:t>
                </a:r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𝜖</m:t>
                    </m:r>
                  </m:oMath>
                </a14:m>
                <a:r>
                  <a:rPr lang="ru-RU" sz="2800" dirty="0" smtClean="0">
                    <a:solidFill>
                      <a:srgbClr val="002060"/>
                    </a:solidFill>
                    <a:latin typeface="Times New Roman" pitchFamily="18" charset="0"/>
                  </a:rPr>
                  <a:t>АВ</a:t>
                </a:r>
                <a:r>
                  <a:rPr lang="ru-RU" sz="2800" dirty="0">
                    <a:solidFill>
                      <a:srgbClr val="002060"/>
                    </a:solidFill>
                    <a:latin typeface="Times New Roman" pitchFamily="18" charset="0"/>
                  </a:rPr>
                  <a:t>.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800" dirty="0" smtClean="0">
                    <a:solidFill>
                      <a:srgbClr val="002060"/>
                    </a:solidFill>
                    <a:latin typeface="Times New Roman" pitchFamily="18" charset="0"/>
                  </a:rPr>
                  <a:t>Построить: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800" dirty="0">
                    <a:solidFill>
                      <a:srgbClr val="002060"/>
                    </a:solidFill>
                    <a:latin typeface="Times New Roman" pitchFamily="18" charset="0"/>
                  </a:rPr>
                  <a:t>Т</a:t>
                </a:r>
                <a:r>
                  <a:rPr lang="ru-RU" sz="2800" dirty="0" smtClean="0">
                    <a:solidFill>
                      <a:srgbClr val="002060"/>
                    </a:solidFill>
                    <a:latin typeface="Times New Roman" pitchFamily="18" charset="0"/>
                  </a:rPr>
                  <a:t>очку  пересечения прямой  </a:t>
                </a:r>
                <a:r>
                  <a:rPr lang="ru-RU" sz="2800" dirty="0">
                    <a:solidFill>
                      <a:srgbClr val="002060"/>
                    </a:solidFill>
                    <a:latin typeface="Times New Roman" pitchFamily="18" charset="0"/>
                  </a:rPr>
                  <a:t>А</a:t>
                </a:r>
                <a:r>
                  <a:rPr lang="ru-RU" sz="2800" baseline="-25000" dirty="0">
                    <a:solidFill>
                      <a:srgbClr val="002060"/>
                    </a:solidFill>
                    <a:latin typeface="Times New Roman" pitchFamily="18" charset="0"/>
                  </a:rPr>
                  <a:t>1</a:t>
                </a:r>
                <a:r>
                  <a:rPr lang="ru-RU" sz="2800" dirty="0">
                    <a:solidFill>
                      <a:srgbClr val="002060"/>
                    </a:solidFill>
                    <a:latin typeface="Times New Roman" pitchFamily="18" charset="0"/>
                  </a:rPr>
                  <a:t>М  с  </a:t>
                </a:r>
                <a:r>
                  <a:rPr lang="ru-RU" sz="2800" dirty="0" smtClean="0">
                    <a:solidFill>
                      <a:srgbClr val="002060"/>
                    </a:solidFill>
                    <a:latin typeface="Times New Roman" pitchFamily="18" charset="0"/>
                  </a:rPr>
                  <a:t>плоскостью ВВ</a:t>
                </a:r>
                <a:r>
                  <a:rPr lang="ru-RU" sz="2800" baseline="-25000" dirty="0" smtClean="0">
                    <a:solidFill>
                      <a:srgbClr val="002060"/>
                    </a:solidFill>
                    <a:latin typeface="Times New Roman" pitchFamily="18" charset="0"/>
                  </a:rPr>
                  <a:t>1</a:t>
                </a:r>
                <a:r>
                  <a:rPr lang="ru-RU" sz="2800" dirty="0" smtClean="0">
                    <a:solidFill>
                      <a:srgbClr val="002060"/>
                    </a:solidFill>
                    <a:latin typeface="Times New Roman" pitchFamily="18" charset="0"/>
                  </a:rPr>
                  <a:t>С</a:t>
                </a:r>
                <a:r>
                  <a:rPr lang="ru-RU" sz="2800" baseline="-25000" dirty="0" smtClean="0">
                    <a:solidFill>
                      <a:srgbClr val="002060"/>
                    </a:solidFill>
                    <a:latin typeface="Times New Roman" pitchFamily="18" charset="0"/>
                  </a:rPr>
                  <a:t>1</a:t>
                </a:r>
                <a:r>
                  <a:rPr lang="ru-RU" sz="2800" dirty="0">
                    <a:solidFill>
                      <a:srgbClr val="002060"/>
                    </a:solidFill>
                    <a:latin typeface="Times New Roman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28695" name="Text 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388" y="1052513"/>
                <a:ext cx="5146675" cy="2677656"/>
              </a:xfrm>
              <a:prstGeom prst="rect">
                <a:avLst/>
              </a:prstGeom>
              <a:blipFill rotWithShape="1">
                <a:blip r:embed="rId2"/>
                <a:stretch>
                  <a:fillRect l="-2367" t="-2278" r="-355" b="-54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179388" y="20605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8697" name="Group 25"/>
          <p:cNvGrpSpPr>
            <a:grpSpLocks/>
          </p:cNvGrpSpPr>
          <p:nvPr/>
        </p:nvGrpSpPr>
        <p:grpSpPr bwMode="auto">
          <a:xfrm>
            <a:off x="5630863" y="719138"/>
            <a:ext cx="2571750" cy="4171950"/>
            <a:chOff x="3547" y="453"/>
            <a:chExt cx="1620" cy="2628"/>
          </a:xfrm>
        </p:grpSpPr>
        <p:sp>
          <p:nvSpPr>
            <p:cNvPr id="28698" name="AutoShape 26"/>
            <p:cNvSpPr>
              <a:spLocks noChangeArrowheads="1"/>
            </p:cNvSpPr>
            <p:nvPr/>
          </p:nvSpPr>
          <p:spPr bwMode="auto">
            <a:xfrm rot="-2101963">
              <a:off x="3693" y="453"/>
              <a:ext cx="1334" cy="877"/>
            </a:xfrm>
            <a:prstGeom prst="rtTriangl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8699" name="Line 27"/>
            <p:cNvSpPr>
              <a:spLocks noChangeShapeType="1"/>
            </p:cNvSpPr>
            <p:nvPr/>
          </p:nvSpPr>
          <p:spPr bwMode="auto">
            <a:xfrm>
              <a:off x="3560" y="935"/>
              <a:ext cx="0" cy="14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8700" name="Line 28"/>
            <p:cNvSpPr>
              <a:spLocks noChangeShapeType="1"/>
            </p:cNvSpPr>
            <p:nvPr/>
          </p:nvSpPr>
          <p:spPr bwMode="auto">
            <a:xfrm>
              <a:off x="4059" y="1616"/>
              <a:ext cx="0" cy="14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8701" name="Freeform 29"/>
            <p:cNvSpPr>
              <a:spLocks/>
            </p:cNvSpPr>
            <p:nvPr/>
          </p:nvSpPr>
          <p:spPr bwMode="auto">
            <a:xfrm>
              <a:off x="5166" y="869"/>
              <a:ext cx="1" cy="1444"/>
            </a:xfrm>
            <a:custGeom>
              <a:avLst/>
              <a:gdLst>
                <a:gd name="T0" fmla="*/ 0 w 1"/>
                <a:gd name="T1" fmla="*/ 0 h 1444"/>
                <a:gd name="T2" fmla="*/ 0 w 1"/>
                <a:gd name="T3" fmla="*/ 1444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444">
                  <a:moveTo>
                    <a:pt x="0" y="0"/>
                  </a:moveTo>
                  <a:lnTo>
                    <a:pt x="0" y="144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8702" name="Freeform 30"/>
            <p:cNvSpPr>
              <a:spLocks/>
            </p:cNvSpPr>
            <p:nvPr/>
          </p:nvSpPr>
          <p:spPr bwMode="auto">
            <a:xfrm>
              <a:off x="3547" y="2286"/>
              <a:ext cx="1610" cy="64"/>
            </a:xfrm>
            <a:custGeom>
              <a:avLst/>
              <a:gdLst>
                <a:gd name="T0" fmla="*/ 1610 w 1610"/>
                <a:gd name="T1" fmla="*/ 0 h 64"/>
                <a:gd name="T2" fmla="*/ 0 w 1610"/>
                <a:gd name="T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10" h="64">
                  <a:moveTo>
                    <a:pt x="1610" y="0"/>
                  </a:moveTo>
                  <a:lnTo>
                    <a:pt x="0" y="64"/>
                  </a:lnTo>
                </a:path>
              </a:pathLst>
            </a:custGeom>
            <a:noFill/>
            <a:ln w="38100" cap="flat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8703" name="Freeform 31"/>
            <p:cNvSpPr>
              <a:spLocks/>
            </p:cNvSpPr>
            <p:nvPr/>
          </p:nvSpPr>
          <p:spPr bwMode="auto">
            <a:xfrm>
              <a:off x="3566" y="2304"/>
              <a:ext cx="1591" cy="777"/>
            </a:xfrm>
            <a:custGeom>
              <a:avLst/>
              <a:gdLst>
                <a:gd name="T0" fmla="*/ 0 w 1591"/>
                <a:gd name="T1" fmla="*/ 55 h 777"/>
                <a:gd name="T2" fmla="*/ 493 w 1591"/>
                <a:gd name="T3" fmla="*/ 777 h 777"/>
                <a:gd name="T4" fmla="*/ 1591 w 1591"/>
                <a:gd name="T5" fmla="*/ 0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91" h="777">
                  <a:moveTo>
                    <a:pt x="0" y="55"/>
                  </a:moveTo>
                  <a:lnTo>
                    <a:pt x="493" y="777"/>
                  </a:lnTo>
                  <a:lnTo>
                    <a:pt x="1591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8704" name="Oval 32"/>
          <p:cNvSpPr>
            <a:spLocks noChangeArrowheads="1"/>
          </p:cNvSpPr>
          <p:nvPr/>
        </p:nvSpPr>
        <p:spPr bwMode="auto">
          <a:xfrm flipV="1">
            <a:off x="6227763" y="4581525"/>
            <a:ext cx="71437" cy="7461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5292725" y="37163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6372225" y="47974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8172450" y="9810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С</a:t>
            </a:r>
            <a:r>
              <a:rPr lang="ru-RU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8101013" y="364490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6443663" y="24923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В</a:t>
            </a:r>
            <a:r>
              <a:rPr lang="ru-RU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28710" name="Text Box 38"/>
          <p:cNvSpPr txBox="1">
            <a:spLocks noChangeArrowheads="1"/>
          </p:cNvSpPr>
          <p:nvPr/>
        </p:nvSpPr>
        <p:spPr bwMode="auto">
          <a:xfrm>
            <a:off x="5148263" y="1268413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А</a:t>
            </a:r>
            <a:r>
              <a:rPr lang="ru-RU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5795963" y="45085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М</a:t>
            </a:r>
          </a:p>
        </p:txBody>
      </p:sp>
      <p:sp>
        <p:nvSpPr>
          <p:cNvPr id="28712" name="Freeform 40"/>
          <p:cNvSpPr>
            <a:spLocks/>
          </p:cNvSpPr>
          <p:nvPr/>
        </p:nvSpPr>
        <p:spPr bwMode="auto">
          <a:xfrm>
            <a:off x="5675314" y="1481138"/>
            <a:ext cx="1027112" cy="5188223"/>
          </a:xfrm>
          <a:custGeom>
            <a:avLst/>
            <a:gdLst>
              <a:gd name="T0" fmla="*/ 0 w 649"/>
              <a:gd name="T1" fmla="*/ 0 h 3392"/>
              <a:gd name="T2" fmla="*/ 649 w 649"/>
              <a:gd name="T3" fmla="*/ 3382 h 3392"/>
              <a:gd name="T4" fmla="*/ 622 w 649"/>
              <a:gd name="T5" fmla="*/ 3392 h 3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9" h="3392">
                <a:moveTo>
                  <a:pt x="0" y="0"/>
                </a:moveTo>
                <a:lnTo>
                  <a:pt x="649" y="3382"/>
                </a:lnTo>
                <a:lnTo>
                  <a:pt x="622" y="3392"/>
                </a:lnTo>
              </a:path>
            </a:pathLst>
          </a:custGeom>
          <a:noFill/>
          <a:ln w="38100">
            <a:solidFill>
              <a:srgbClr val="C0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8713" name="Text Box 41"/>
          <p:cNvSpPr txBox="1">
            <a:spLocks noChangeArrowheads="1"/>
          </p:cNvSpPr>
          <p:nvPr/>
        </p:nvSpPr>
        <p:spPr bwMode="auto">
          <a:xfrm>
            <a:off x="267494" y="3873500"/>
            <a:ext cx="44085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</a:rPr>
              <a:t>1.Соединим 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</a:rPr>
              <a:t>точки 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</a:rPr>
              <a:t>А</a:t>
            </a:r>
            <a:r>
              <a:rPr lang="ru-RU" sz="2800" baseline="-25000" dirty="0" smtClean="0">
                <a:solidFill>
                  <a:srgbClr val="C00000"/>
                </a:solidFill>
                <a:latin typeface="Times New Roman" pitchFamily="18" charset="0"/>
              </a:rPr>
              <a:t>1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</a:rPr>
              <a:t>и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</a:rPr>
              <a:t>М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8714" name="Text Box 42"/>
          <p:cNvSpPr txBox="1">
            <a:spLocks noChangeArrowheads="1"/>
          </p:cNvSpPr>
          <p:nvPr/>
        </p:nvSpPr>
        <p:spPr bwMode="auto">
          <a:xfrm>
            <a:off x="303213" y="4537869"/>
            <a:ext cx="46163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</a:rPr>
              <a:t>2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</a:rPr>
              <a:t>.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</a:rPr>
              <a:t>Продолжим  прямую  В</a:t>
            </a:r>
            <a:r>
              <a:rPr lang="ru-RU" sz="2800" baseline="-25000" dirty="0">
                <a:solidFill>
                  <a:srgbClr val="C00000"/>
                </a:solidFill>
                <a:latin typeface="Times New Roman" pitchFamily="18" charset="0"/>
              </a:rPr>
              <a:t>1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</a:rPr>
              <a:t>В.</a:t>
            </a:r>
          </a:p>
        </p:txBody>
      </p:sp>
      <p:sp>
        <p:nvSpPr>
          <p:cNvPr id="28715" name="Oval 43"/>
          <p:cNvSpPr>
            <a:spLocks noChangeArrowheads="1"/>
          </p:cNvSpPr>
          <p:nvPr/>
        </p:nvSpPr>
        <p:spPr bwMode="auto">
          <a:xfrm>
            <a:off x="6372225" y="5445125"/>
            <a:ext cx="142875" cy="7778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8716" name="Text Box 44"/>
          <p:cNvSpPr txBox="1">
            <a:spLocks noChangeArrowheads="1"/>
          </p:cNvSpPr>
          <p:nvPr/>
        </p:nvSpPr>
        <p:spPr bwMode="auto">
          <a:xfrm>
            <a:off x="6516688" y="530066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К</a:t>
            </a:r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703202" y="5133975"/>
            <a:ext cx="3816350" cy="790575"/>
          </a:xfrm>
          <a:prstGeom prst="rect">
            <a:avLst/>
          </a:prstGeom>
          <a:solidFill>
            <a:srgbClr val="FAFFD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</a:rPr>
              <a:t>А</a:t>
            </a:r>
            <a:r>
              <a:rPr lang="ru-RU" sz="3600" b="1" baseline="-25000" dirty="0">
                <a:solidFill>
                  <a:srgbClr val="C00000"/>
                </a:solidFill>
                <a:latin typeface="Times New Roman" pitchFamily="18" charset="0"/>
              </a:rPr>
              <a:t>1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</a:rPr>
              <a:t>М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∩ ВВ</a:t>
            </a:r>
            <a:r>
              <a:rPr lang="ru-RU" sz="3600" b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b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К</a:t>
            </a:r>
          </a:p>
        </p:txBody>
      </p:sp>
    </p:spTree>
    <p:extLst>
      <p:ext uri="{BB962C8B-B14F-4D97-AF65-F5344CB8AC3E}">
        <p14:creationId xmlns:p14="http://schemas.microsoft.com/office/powerpoint/2010/main" val="332939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2" grpId="0" animBg="1"/>
      <p:bldP spid="28694" grpId="0" animBg="1"/>
      <p:bldP spid="28712" grpId="0" animBg="1"/>
      <p:bldP spid="28713" grpId="0"/>
      <p:bldP spid="28714" grpId="0"/>
      <p:bldP spid="28715" grpId="0" animBg="1"/>
      <p:bldP spid="28716" grpId="0"/>
      <p:bldP spid="287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-1076326" y="3946864"/>
            <a:ext cx="10406063" cy="2565400"/>
          </a:xfrm>
          <a:prstGeom prst="parallelogram">
            <a:avLst>
              <a:gd name="adj" fmla="val 101408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042988" y="11969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D</a:t>
            </a:r>
            <a:r>
              <a:rPr lang="en-US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203575" y="4581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68313" y="458152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827088" y="1484313"/>
            <a:ext cx="3168650" cy="3240087"/>
          </a:xfrm>
          <a:prstGeom prst="cube">
            <a:avLst>
              <a:gd name="adj" fmla="val 25000"/>
            </a:avLst>
          </a:prstGeom>
          <a:solidFill>
            <a:srgbClr val="FFCCFF">
              <a:alpha val="50000"/>
            </a:srgbClr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03" name="Freeform 11"/>
          <p:cNvSpPr>
            <a:spLocks/>
          </p:cNvSpPr>
          <p:nvPr/>
        </p:nvSpPr>
        <p:spPr bwMode="auto">
          <a:xfrm>
            <a:off x="1625600" y="1495425"/>
            <a:ext cx="14288" cy="2393950"/>
          </a:xfrm>
          <a:custGeom>
            <a:avLst/>
            <a:gdLst>
              <a:gd name="T0" fmla="*/ 0 w 9"/>
              <a:gd name="T1" fmla="*/ 0 h 1508"/>
              <a:gd name="T2" fmla="*/ 9 w 9"/>
              <a:gd name="T3" fmla="*/ 1508 h 15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" h="1508">
                <a:moveTo>
                  <a:pt x="0" y="0"/>
                </a:moveTo>
                <a:lnTo>
                  <a:pt x="9" y="1508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04" name="Freeform 12"/>
          <p:cNvSpPr>
            <a:spLocks/>
          </p:cNvSpPr>
          <p:nvPr/>
        </p:nvSpPr>
        <p:spPr bwMode="auto">
          <a:xfrm>
            <a:off x="1639888" y="3919538"/>
            <a:ext cx="2338387" cy="11112"/>
          </a:xfrm>
          <a:custGeom>
            <a:avLst/>
            <a:gdLst>
              <a:gd name="T0" fmla="*/ 0 w 1473"/>
              <a:gd name="T1" fmla="*/ 0 h 7"/>
              <a:gd name="T2" fmla="*/ 1473 w 1473"/>
              <a:gd name="T3" fmla="*/ 7 h 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73" h="7">
                <a:moveTo>
                  <a:pt x="0" y="0"/>
                </a:moveTo>
                <a:lnTo>
                  <a:pt x="1473" y="7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05" name="Freeform 13"/>
          <p:cNvSpPr>
            <a:spLocks/>
          </p:cNvSpPr>
          <p:nvPr/>
        </p:nvSpPr>
        <p:spPr bwMode="auto">
          <a:xfrm>
            <a:off x="844550" y="3933825"/>
            <a:ext cx="795338" cy="762000"/>
          </a:xfrm>
          <a:custGeom>
            <a:avLst/>
            <a:gdLst>
              <a:gd name="T0" fmla="*/ 0 w 501"/>
              <a:gd name="T1" fmla="*/ 480 h 480"/>
              <a:gd name="T2" fmla="*/ 501 w 501"/>
              <a:gd name="T3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01" h="480">
                <a:moveTo>
                  <a:pt x="0" y="480"/>
                </a:moveTo>
                <a:lnTo>
                  <a:pt x="501" y="0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187450" y="36449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D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924300" y="1341438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С</a:t>
            </a:r>
            <a:r>
              <a:rPr lang="ru-RU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924300" y="378936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203575" y="20605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В</a:t>
            </a:r>
            <a:r>
              <a:rPr lang="ru-RU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3132138" y="3429000"/>
            <a:ext cx="144462" cy="122238"/>
          </a:xfrm>
          <a:prstGeom prst="ellipse">
            <a:avLst/>
          </a:prstGeom>
          <a:solidFill>
            <a:srgbClr val="F71A0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3203575" y="29241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Р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323850" y="20605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А</a:t>
            </a:r>
            <a:r>
              <a:rPr lang="ru-RU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8214" name="Freeform 22"/>
          <p:cNvSpPr>
            <a:spLocks/>
          </p:cNvSpPr>
          <p:nvPr/>
        </p:nvSpPr>
        <p:spPr bwMode="auto">
          <a:xfrm>
            <a:off x="3184525" y="4708525"/>
            <a:ext cx="2927350" cy="1555750"/>
          </a:xfrm>
          <a:custGeom>
            <a:avLst/>
            <a:gdLst>
              <a:gd name="T0" fmla="*/ 0 w 1844"/>
              <a:gd name="T1" fmla="*/ 0 h 980"/>
              <a:gd name="T2" fmla="*/ 1844 w 1844"/>
              <a:gd name="T3" fmla="*/ 980 h 9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44" h="980">
                <a:moveTo>
                  <a:pt x="0" y="0"/>
                </a:moveTo>
                <a:lnTo>
                  <a:pt x="1844" y="98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16" name="Freeform 24"/>
          <p:cNvSpPr>
            <a:spLocks/>
          </p:cNvSpPr>
          <p:nvPr/>
        </p:nvSpPr>
        <p:spPr bwMode="auto">
          <a:xfrm>
            <a:off x="1630363" y="1477963"/>
            <a:ext cx="3749675" cy="4862512"/>
          </a:xfrm>
          <a:custGeom>
            <a:avLst/>
            <a:gdLst>
              <a:gd name="T0" fmla="*/ 0 w 2362"/>
              <a:gd name="T1" fmla="*/ 0 h 3063"/>
              <a:gd name="T2" fmla="*/ 2362 w 2362"/>
              <a:gd name="T3" fmla="*/ 3063 h 306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362" h="3063">
                <a:moveTo>
                  <a:pt x="0" y="0"/>
                </a:moveTo>
                <a:lnTo>
                  <a:pt x="2362" y="3063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17" name="Rectangle 25"/>
          <p:cNvSpPr>
            <a:spLocks noGrp="1" noChangeArrowheads="1"/>
          </p:cNvSpPr>
          <p:nvPr>
            <p:ph type="title"/>
          </p:nvPr>
        </p:nvSpPr>
        <p:spPr>
          <a:xfrm>
            <a:off x="436563" y="133061"/>
            <a:ext cx="8229600" cy="777875"/>
          </a:xfrm>
          <a:noFill/>
          <a:ln/>
        </p:spPr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</a:rPr>
              <a:t>З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</a:rPr>
              <a:t>адача 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</a:rPr>
              <a:t>№2</a:t>
            </a:r>
          </a:p>
        </p:txBody>
      </p:sp>
      <p:sp>
        <p:nvSpPr>
          <p:cNvPr id="8218" name="Freeform 26"/>
          <p:cNvSpPr>
            <a:spLocks/>
          </p:cNvSpPr>
          <p:nvPr/>
        </p:nvSpPr>
        <p:spPr bwMode="auto">
          <a:xfrm>
            <a:off x="1646238" y="3916363"/>
            <a:ext cx="1600200" cy="823912"/>
          </a:xfrm>
          <a:custGeom>
            <a:avLst/>
            <a:gdLst>
              <a:gd name="T0" fmla="*/ 0 w 1008"/>
              <a:gd name="T1" fmla="*/ 0 h 519"/>
              <a:gd name="T2" fmla="*/ 1008 w 1008"/>
              <a:gd name="T3" fmla="*/ 519 h 51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08" h="519">
                <a:moveTo>
                  <a:pt x="0" y="0"/>
                </a:moveTo>
                <a:lnTo>
                  <a:pt x="1008" y="519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19" name="Freeform 27"/>
          <p:cNvSpPr>
            <a:spLocks/>
          </p:cNvSpPr>
          <p:nvPr/>
        </p:nvSpPr>
        <p:spPr bwMode="auto">
          <a:xfrm>
            <a:off x="3200400" y="3505200"/>
            <a:ext cx="1584325" cy="2073275"/>
          </a:xfrm>
          <a:custGeom>
            <a:avLst/>
            <a:gdLst>
              <a:gd name="T0" fmla="*/ 0 w 998"/>
              <a:gd name="T1" fmla="*/ 0 h 1306"/>
              <a:gd name="T2" fmla="*/ 998 w 998"/>
              <a:gd name="T3" fmla="*/ 1306 h 130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98" h="1306">
                <a:moveTo>
                  <a:pt x="0" y="0"/>
                </a:moveTo>
                <a:lnTo>
                  <a:pt x="998" y="130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4572000" y="626417"/>
            <a:ext cx="36708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Дан  куб  АВС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А</a:t>
            </a:r>
            <a:r>
              <a:rPr lang="ru-RU" sz="24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В</a:t>
            </a:r>
            <a:r>
              <a:rPr lang="ru-RU" sz="24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С</a:t>
            </a:r>
            <a:r>
              <a:rPr lang="ru-RU" sz="24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ru-RU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221" name="Text Box 29"/>
              <p:cNvSpPr txBox="1">
                <a:spLocks noChangeArrowheads="1"/>
              </p:cNvSpPr>
              <p:nvPr/>
            </p:nvSpPr>
            <p:spPr bwMode="auto">
              <a:xfrm>
                <a:off x="4800745" y="1266825"/>
                <a:ext cx="1505733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3200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Р </a:t>
                </a:r>
                <a14:m>
                  <m:oMath xmlns:m="http://schemas.openxmlformats.org/officeDocument/2006/math">
                    <m:r>
                      <a:rPr lang="ru-RU" sz="32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𝜖</m:t>
                    </m:r>
                  </m:oMath>
                </a14:m>
                <a:r>
                  <a:rPr lang="ru-RU" sz="3200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r>
                  <a:rPr lang="ru-RU" sz="3200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ВВ</a:t>
                </a:r>
                <a:r>
                  <a:rPr lang="ru-RU" sz="3200" baseline="-25000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4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8221" name="Text 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00745" y="1266825"/>
                <a:ext cx="1505733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10526" t="-14583" r="-4049" b="-322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6615800" y="1283132"/>
            <a:ext cx="19789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itchFamily="18" charset="0"/>
              </a:rPr>
              <a:t>ВР = В</a:t>
            </a:r>
            <a:r>
              <a:rPr lang="ru-RU" sz="32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</a:rPr>
              <a:t>Р.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4229893" y="2031039"/>
            <a:ext cx="460228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CC0000"/>
                </a:solidFill>
                <a:latin typeface="Times New Roman" pitchFamily="18" charset="0"/>
              </a:rPr>
              <a:t>П</a:t>
            </a:r>
            <a:r>
              <a:rPr lang="ru-RU" sz="2400" dirty="0" smtClean="0">
                <a:solidFill>
                  <a:srgbClr val="CC0000"/>
                </a:solidFill>
                <a:latin typeface="Times New Roman" pitchFamily="18" charset="0"/>
              </a:rPr>
              <a:t>остроить  </a:t>
            </a:r>
            <a:r>
              <a:rPr lang="ru-RU" sz="2400" dirty="0">
                <a:solidFill>
                  <a:srgbClr val="CC0000"/>
                </a:solidFill>
                <a:latin typeface="Times New Roman" pitchFamily="18" charset="0"/>
              </a:rPr>
              <a:t>точку  </a:t>
            </a:r>
            <a:r>
              <a:rPr lang="ru-RU" sz="2400" dirty="0" smtClean="0">
                <a:solidFill>
                  <a:srgbClr val="CC0000"/>
                </a:solidFill>
                <a:latin typeface="Times New Roman" pitchFamily="18" charset="0"/>
              </a:rPr>
              <a:t>пересечения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ru-RU" sz="2400" dirty="0">
                <a:solidFill>
                  <a:srgbClr val="CC0000"/>
                </a:solidFill>
                <a:latin typeface="Times New Roman" pitchFamily="18" charset="0"/>
              </a:rPr>
              <a:t>плоскости  АВС  </a:t>
            </a:r>
            <a:r>
              <a:rPr lang="ru-RU" sz="2400" dirty="0" smtClean="0">
                <a:solidFill>
                  <a:srgbClr val="CC0000"/>
                </a:solidFill>
                <a:latin typeface="Times New Roman" pitchFamily="18" charset="0"/>
              </a:rPr>
              <a:t>с  </a:t>
            </a:r>
            <a:r>
              <a:rPr lang="ru-RU" sz="2400" dirty="0">
                <a:solidFill>
                  <a:srgbClr val="CC0000"/>
                </a:solidFill>
                <a:latin typeface="Times New Roman" pitchFamily="18" charset="0"/>
              </a:rPr>
              <a:t>прямой  </a:t>
            </a:r>
            <a:r>
              <a:rPr lang="en-US" sz="2400" dirty="0" smtClean="0">
                <a:solidFill>
                  <a:srgbClr val="CC0000"/>
                </a:solidFill>
                <a:latin typeface="Times New Roman" pitchFamily="18" charset="0"/>
              </a:rPr>
              <a:t>D</a:t>
            </a:r>
            <a:r>
              <a:rPr lang="en-US" sz="2400" baseline="-25000" dirty="0" smtClean="0">
                <a:solidFill>
                  <a:srgbClr val="CC0000"/>
                </a:solidFill>
                <a:latin typeface="Times New Roman" pitchFamily="18" charset="0"/>
              </a:rPr>
              <a:t>1</a:t>
            </a:r>
            <a:r>
              <a:rPr lang="en-US" sz="2400" dirty="0" smtClean="0">
                <a:solidFill>
                  <a:srgbClr val="CC0000"/>
                </a:solidFill>
                <a:latin typeface="Times New Roman" pitchFamily="18" charset="0"/>
              </a:rPr>
              <a:t>P</a:t>
            </a:r>
            <a:r>
              <a:rPr lang="ru-RU" sz="2400" dirty="0" smtClean="0">
                <a:solidFill>
                  <a:srgbClr val="CC0000"/>
                </a:solidFill>
                <a:latin typeface="Times New Roman" pitchFamily="18" charset="0"/>
              </a:rPr>
              <a:t>.</a:t>
            </a:r>
            <a:endParaRPr lang="ru-RU" sz="2400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8225" name="Oval 33"/>
          <p:cNvSpPr>
            <a:spLocks noChangeArrowheads="1"/>
          </p:cNvSpPr>
          <p:nvPr/>
        </p:nvSpPr>
        <p:spPr bwMode="auto">
          <a:xfrm>
            <a:off x="4716463" y="5516563"/>
            <a:ext cx="144462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4716463" y="515778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К</a:t>
            </a:r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3367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31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8230" name="Object 38"/>
          <p:cNvGraphicFramePr>
            <a:graphicFrameLocks noChangeAspect="1"/>
          </p:cNvGraphicFramePr>
          <p:nvPr/>
        </p:nvGraphicFramePr>
        <p:xfrm>
          <a:off x="5651500" y="4941888"/>
          <a:ext cx="5048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Формула" r:id="rId4" imgW="126725" imgH="126725" progId="Equation.3">
                  <p:embed/>
                </p:oleObj>
              </mc:Choice>
              <mc:Fallback>
                <p:oleObj name="Формула" r:id="rId4" imgW="126725" imgH="1267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4941888"/>
                        <a:ext cx="50482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3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8232" name="Object 40"/>
          <p:cNvGraphicFramePr>
            <a:graphicFrameLocks noChangeAspect="1"/>
          </p:cNvGraphicFramePr>
          <p:nvPr/>
        </p:nvGraphicFramePr>
        <p:xfrm>
          <a:off x="6156325" y="5300663"/>
          <a:ext cx="50323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6" imgW="126725" imgH="126725" progId="Equation.3">
                  <p:embed/>
                </p:oleObj>
              </mc:Choice>
              <mc:Fallback>
                <p:oleObj name="Формула" r:id="rId6" imgW="126725" imgH="1267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5300663"/>
                        <a:ext cx="503238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4594832" y="3877697"/>
            <a:ext cx="387240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Times New Roman" pitchFamily="18" charset="0"/>
              </a:rPr>
              <a:t>D</a:t>
            </a:r>
            <a:r>
              <a:rPr lang="ru-RU" sz="2400" b="1" baseline="-25000" dirty="0">
                <a:latin typeface="Times New Roman" pitchFamily="18" charset="0"/>
              </a:rPr>
              <a:t>1</a:t>
            </a:r>
            <a:r>
              <a:rPr lang="ru-RU" sz="2400" b="1" dirty="0">
                <a:latin typeface="Times New Roman" pitchFamily="18" charset="0"/>
              </a:rPr>
              <a:t>Р</a:t>
            </a:r>
            <a:r>
              <a:rPr lang="en-US" sz="2400" b="1" dirty="0">
                <a:latin typeface="Times New Roman" pitchFamily="18" charset="0"/>
              </a:rPr>
              <a:t>  u  DB</a:t>
            </a:r>
            <a:r>
              <a:rPr lang="ru-RU" sz="2400" b="1" dirty="0">
                <a:latin typeface="Times New Roman" pitchFamily="18" charset="0"/>
              </a:rPr>
              <a:t>  лежат  в  одной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Times New Roman" pitchFamily="18" charset="0"/>
              </a:rPr>
              <a:t>плоскости  </a:t>
            </a:r>
            <a:r>
              <a:rPr lang="en-US" sz="2400" b="1" dirty="0">
                <a:latin typeface="Times New Roman" pitchFamily="18" charset="0"/>
              </a:rPr>
              <a:t>D</a:t>
            </a:r>
            <a:r>
              <a:rPr lang="ru-RU" sz="2400" b="1" baseline="-25000" dirty="0">
                <a:latin typeface="Times New Roman" pitchFamily="18" charset="0"/>
              </a:rPr>
              <a:t>1</a:t>
            </a:r>
            <a:r>
              <a:rPr lang="en-US" sz="2400" b="1" dirty="0">
                <a:latin typeface="Times New Roman" pitchFamily="18" charset="0"/>
              </a:rPr>
              <a:t>DB</a:t>
            </a:r>
            <a:r>
              <a:rPr lang="ru-RU" sz="2400" b="1" dirty="0">
                <a:latin typeface="Times New Roman" pitchFamily="18" charset="0"/>
              </a:rPr>
              <a:t>. </a:t>
            </a:r>
            <a:endParaRPr lang="en-US" sz="2400" b="1" dirty="0"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Times New Roman" pitchFamily="18" charset="0"/>
              </a:rPr>
              <a:t>D</a:t>
            </a:r>
            <a:r>
              <a:rPr lang="en-US" sz="2400" b="1" baseline="-25000" dirty="0">
                <a:latin typeface="Times New Roman" pitchFamily="18" charset="0"/>
              </a:rPr>
              <a:t>1</a:t>
            </a:r>
            <a:r>
              <a:rPr lang="en-US" sz="2400" b="1" dirty="0">
                <a:latin typeface="Times New Roman" pitchFamily="18" charset="0"/>
              </a:rPr>
              <a:t>P</a:t>
            </a:r>
            <a:r>
              <a:rPr lang="ru-RU" sz="2400" b="1" dirty="0">
                <a:latin typeface="Times New Roman" pitchFamily="18" charset="0"/>
              </a:rPr>
              <a:t> ∩ </a:t>
            </a:r>
            <a:r>
              <a:rPr lang="en-US" sz="2400" b="1" dirty="0">
                <a:latin typeface="Times New Roman" pitchFamily="18" charset="0"/>
              </a:rPr>
              <a:t>DB = </a:t>
            </a:r>
            <a:r>
              <a:rPr lang="ru-RU" sz="2400" b="1" dirty="0">
                <a:latin typeface="Times New Roman" pitchFamily="18" charset="0"/>
              </a:rPr>
              <a:t>К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</a:rPr>
              <a:t>К      </a:t>
            </a:r>
            <a:r>
              <a:rPr lang="en-US" sz="2400" b="1" dirty="0" smtClean="0">
                <a:latin typeface="Times New Roman" pitchFamily="18" charset="0"/>
              </a:rPr>
              <a:t>DB</a:t>
            </a:r>
            <a:r>
              <a:rPr lang="ru-RU" sz="2400" b="1" dirty="0">
                <a:latin typeface="Times New Roman" pitchFamily="18" charset="0"/>
              </a:rPr>
              <a:t>,  значит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Times New Roman" pitchFamily="18" charset="0"/>
              </a:rPr>
              <a:t>К  </a:t>
            </a:r>
            <a:r>
              <a:rPr lang="ru-RU" sz="2400" b="1" dirty="0" smtClean="0">
                <a:latin typeface="Times New Roman" pitchFamily="18" charset="0"/>
              </a:rPr>
              <a:t>    АВС</a:t>
            </a:r>
            <a:r>
              <a:rPr lang="ru-RU" sz="2400" b="1" dirty="0">
                <a:latin typeface="Times New Roman" pitchFamily="18" charset="0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b="1" i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62480" y="5356452"/>
            <a:ext cx="45354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US" sz="3200" b="1" i="1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</a:rPr>
              <a:t>P 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∩ </a:t>
            </a: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АВС = К</a:t>
            </a:r>
            <a:endParaRPr lang="en-US" sz="32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25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20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2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20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6" grpId="1" animBg="1"/>
      <p:bldP spid="8199" grpId="0"/>
      <p:bldP spid="8200" grpId="0"/>
      <p:bldP spid="8201" grpId="0"/>
      <p:bldP spid="8203" grpId="0" animBg="1"/>
      <p:bldP spid="8204" grpId="0" animBg="1"/>
      <p:bldP spid="8205" grpId="0" animBg="1"/>
      <p:bldP spid="8206" grpId="0"/>
      <p:bldP spid="8207" grpId="0"/>
      <p:bldP spid="8208" grpId="0"/>
      <p:bldP spid="8209" grpId="0"/>
      <p:bldP spid="8210" grpId="0" animBg="1"/>
      <p:bldP spid="8211" grpId="0"/>
      <p:bldP spid="8212" grpId="0"/>
      <p:bldP spid="8214" grpId="0" animBg="1"/>
      <p:bldP spid="8216" grpId="0" animBg="1"/>
      <p:bldP spid="8218" grpId="0" animBg="1"/>
      <p:bldP spid="8219" grpId="0" animBg="1"/>
      <p:bldP spid="8225" grpId="0" animBg="1"/>
      <p:bldP spid="8226" grpId="0"/>
      <p:bldP spid="8236" grpId="0"/>
      <p:bldP spid="82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042988" y="11969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D</a:t>
            </a:r>
            <a:r>
              <a:rPr lang="en-US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203575" y="4581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68313" y="458152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827088" y="1484313"/>
            <a:ext cx="3168650" cy="3240087"/>
          </a:xfrm>
          <a:prstGeom prst="cube">
            <a:avLst>
              <a:gd name="adj" fmla="val 25000"/>
            </a:avLst>
          </a:prstGeom>
          <a:solidFill>
            <a:srgbClr val="FFCCFF">
              <a:alpha val="50000"/>
            </a:srgbClr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1625600" y="1495425"/>
            <a:ext cx="14288" cy="2393950"/>
          </a:xfrm>
          <a:custGeom>
            <a:avLst/>
            <a:gdLst>
              <a:gd name="T0" fmla="*/ 0 w 9"/>
              <a:gd name="T1" fmla="*/ 0 h 1508"/>
              <a:gd name="T2" fmla="*/ 9 w 9"/>
              <a:gd name="T3" fmla="*/ 1508 h 15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" h="1508">
                <a:moveTo>
                  <a:pt x="0" y="0"/>
                </a:moveTo>
                <a:lnTo>
                  <a:pt x="9" y="1508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271" name="Freeform 7"/>
          <p:cNvSpPr>
            <a:spLocks/>
          </p:cNvSpPr>
          <p:nvPr/>
        </p:nvSpPr>
        <p:spPr bwMode="auto">
          <a:xfrm>
            <a:off x="1639888" y="3919538"/>
            <a:ext cx="2338387" cy="11112"/>
          </a:xfrm>
          <a:custGeom>
            <a:avLst/>
            <a:gdLst>
              <a:gd name="T0" fmla="*/ 0 w 1473"/>
              <a:gd name="T1" fmla="*/ 0 h 7"/>
              <a:gd name="T2" fmla="*/ 1473 w 1473"/>
              <a:gd name="T3" fmla="*/ 7 h 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73" h="7">
                <a:moveTo>
                  <a:pt x="0" y="0"/>
                </a:moveTo>
                <a:lnTo>
                  <a:pt x="1473" y="7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844550" y="3933825"/>
            <a:ext cx="795338" cy="762000"/>
          </a:xfrm>
          <a:custGeom>
            <a:avLst/>
            <a:gdLst>
              <a:gd name="T0" fmla="*/ 0 w 501"/>
              <a:gd name="T1" fmla="*/ 480 h 480"/>
              <a:gd name="T2" fmla="*/ 501 w 501"/>
              <a:gd name="T3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01" h="480">
                <a:moveTo>
                  <a:pt x="0" y="480"/>
                </a:moveTo>
                <a:lnTo>
                  <a:pt x="501" y="0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187450" y="36449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D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924300" y="1341438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С</a:t>
            </a:r>
            <a:r>
              <a:rPr lang="ru-RU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924300" y="378936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203575" y="20605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В</a:t>
            </a:r>
            <a:r>
              <a:rPr lang="ru-RU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3132138" y="3429000"/>
            <a:ext cx="144462" cy="122238"/>
          </a:xfrm>
          <a:prstGeom prst="ellipse">
            <a:avLst/>
          </a:prstGeom>
          <a:solidFill>
            <a:srgbClr val="F71A0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203575" y="29241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Р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23850" y="20605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А</a:t>
            </a:r>
            <a:r>
              <a:rPr lang="ru-RU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11280" name="Rectangle 16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  <a:noFill/>
          <a:ln/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</a:rPr>
              <a:t>З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</a:rPr>
              <a:t>адача  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</a:rPr>
              <a:t>№3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3608388" y="504477"/>
            <a:ext cx="585449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CC0000"/>
                </a:solidFill>
                <a:latin typeface="Times New Roman" pitchFamily="18" charset="0"/>
              </a:rPr>
              <a:t>П</a:t>
            </a:r>
            <a:r>
              <a:rPr lang="ru-RU" sz="2800" dirty="0" smtClean="0">
                <a:solidFill>
                  <a:srgbClr val="CC0000"/>
                </a:solidFill>
                <a:latin typeface="Times New Roman" pitchFamily="18" charset="0"/>
              </a:rPr>
              <a:t>остроить  </a:t>
            </a:r>
            <a:r>
              <a:rPr lang="ru-RU" sz="2800" dirty="0">
                <a:solidFill>
                  <a:srgbClr val="CC0000"/>
                </a:solidFill>
                <a:latin typeface="Times New Roman" pitchFamily="18" charset="0"/>
              </a:rPr>
              <a:t>линию  </a:t>
            </a:r>
            <a:r>
              <a:rPr lang="ru-RU" sz="2800" dirty="0" smtClean="0">
                <a:solidFill>
                  <a:srgbClr val="CC0000"/>
                </a:solidFill>
                <a:latin typeface="Times New Roman" pitchFamily="18" charset="0"/>
              </a:rPr>
              <a:t>пересечения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ru-RU" sz="2800" dirty="0">
                <a:solidFill>
                  <a:srgbClr val="CC0000"/>
                </a:solidFill>
                <a:latin typeface="Times New Roman" pitchFamily="18" charset="0"/>
              </a:rPr>
              <a:t>плоскости  А</a:t>
            </a:r>
            <a:r>
              <a:rPr lang="en-US" sz="2800" dirty="0">
                <a:solidFill>
                  <a:srgbClr val="CC0000"/>
                </a:solidFill>
                <a:latin typeface="Times New Roman" pitchFamily="18" charset="0"/>
              </a:rPr>
              <a:t>D</a:t>
            </a:r>
            <a:r>
              <a:rPr lang="en-US" sz="2800" baseline="-25000" dirty="0">
                <a:solidFill>
                  <a:srgbClr val="CC0000"/>
                </a:solidFill>
                <a:latin typeface="Times New Roman" pitchFamily="18" charset="0"/>
              </a:rPr>
              <a:t>1</a:t>
            </a:r>
            <a:r>
              <a:rPr lang="ru-RU" sz="2800" dirty="0" smtClean="0">
                <a:solidFill>
                  <a:srgbClr val="CC0000"/>
                </a:solidFill>
                <a:latin typeface="Times New Roman" pitchFamily="18" charset="0"/>
              </a:rPr>
              <a:t>Р и  </a:t>
            </a:r>
            <a:r>
              <a:rPr lang="ru-RU" sz="2800" dirty="0">
                <a:solidFill>
                  <a:srgbClr val="CC0000"/>
                </a:solidFill>
                <a:latin typeface="Times New Roman" pitchFamily="18" charset="0"/>
              </a:rPr>
              <a:t>АВВ</a:t>
            </a:r>
            <a:r>
              <a:rPr lang="ru-RU" sz="2800" baseline="-25000" dirty="0">
                <a:solidFill>
                  <a:srgbClr val="CC0000"/>
                </a:solidFill>
                <a:latin typeface="Times New Roman" pitchFamily="18" charset="0"/>
              </a:rPr>
              <a:t>1</a:t>
            </a:r>
            <a:r>
              <a:rPr lang="ru-RU" sz="2800" dirty="0">
                <a:solidFill>
                  <a:srgbClr val="CC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1285" name="Freeform 21"/>
          <p:cNvSpPr>
            <a:spLocks/>
          </p:cNvSpPr>
          <p:nvPr/>
        </p:nvSpPr>
        <p:spPr bwMode="auto">
          <a:xfrm>
            <a:off x="822325" y="1524000"/>
            <a:ext cx="793750" cy="3154363"/>
          </a:xfrm>
          <a:custGeom>
            <a:avLst/>
            <a:gdLst>
              <a:gd name="T0" fmla="*/ 500 w 500"/>
              <a:gd name="T1" fmla="*/ 0 h 1987"/>
              <a:gd name="T2" fmla="*/ 0 w 500"/>
              <a:gd name="T3" fmla="*/ 1987 h 198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00" h="1987">
                <a:moveTo>
                  <a:pt x="500" y="0"/>
                </a:moveTo>
                <a:lnTo>
                  <a:pt x="0" y="1987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286" name="Freeform 22"/>
          <p:cNvSpPr>
            <a:spLocks/>
          </p:cNvSpPr>
          <p:nvPr/>
        </p:nvSpPr>
        <p:spPr bwMode="auto">
          <a:xfrm>
            <a:off x="1630363" y="1524000"/>
            <a:ext cx="1554162" cy="1951038"/>
          </a:xfrm>
          <a:custGeom>
            <a:avLst/>
            <a:gdLst>
              <a:gd name="T0" fmla="*/ 0 w 979"/>
              <a:gd name="T1" fmla="*/ 0 h 1229"/>
              <a:gd name="T2" fmla="*/ 979 w 979"/>
              <a:gd name="T3" fmla="*/ 1229 h 12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79" h="1229">
                <a:moveTo>
                  <a:pt x="0" y="0"/>
                </a:moveTo>
                <a:lnTo>
                  <a:pt x="979" y="1229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287" name="Freeform 23"/>
          <p:cNvSpPr>
            <a:spLocks/>
          </p:cNvSpPr>
          <p:nvPr/>
        </p:nvSpPr>
        <p:spPr bwMode="auto">
          <a:xfrm>
            <a:off x="808038" y="3505200"/>
            <a:ext cx="2408237" cy="1203325"/>
          </a:xfrm>
          <a:custGeom>
            <a:avLst/>
            <a:gdLst>
              <a:gd name="T0" fmla="*/ 0 w 1517"/>
              <a:gd name="T1" fmla="*/ 758 h 758"/>
              <a:gd name="T2" fmla="*/ 1517 w 1517"/>
              <a:gd name="T3" fmla="*/ 0 h 75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17" h="758">
                <a:moveTo>
                  <a:pt x="0" y="758"/>
                </a:moveTo>
                <a:lnTo>
                  <a:pt x="1517" y="0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288" name="Text Box 24"/>
              <p:cNvSpPr txBox="1">
                <a:spLocks noChangeArrowheads="1"/>
              </p:cNvSpPr>
              <p:nvPr/>
            </p:nvSpPr>
            <p:spPr bwMode="auto">
              <a:xfrm>
                <a:off x="4214994" y="1878012"/>
                <a:ext cx="4443524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800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Точка  Р </a:t>
                </a:r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𝜖</m:t>
                    </m:r>
                    <m:r>
                      <a:rPr lang="ru-RU" sz="28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ru-RU" sz="2800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ВВ</a:t>
                </a:r>
                <a:r>
                  <a:rPr lang="ru-RU" sz="2800" baseline="-25000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r>
                  <a:rPr lang="ru-RU" sz="2800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,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800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значит  </a:t>
                </a:r>
                <a:r>
                  <a:rPr lang="ru-RU" sz="2800" dirty="0">
                    <a:solidFill>
                      <a:srgbClr val="000000"/>
                    </a:solidFill>
                    <a:latin typeface="Times New Roman" pitchFamily="18" charset="0"/>
                  </a:rPr>
                  <a:t>и  плоскости  АВВ</a:t>
                </a:r>
                <a:r>
                  <a:rPr lang="ru-RU" sz="2800" baseline="-25000" dirty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r>
                  <a:rPr lang="ru-RU" sz="2800" dirty="0">
                    <a:solidFill>
                      <a:srgbClr val="000000"/>
                    </a:solidFill>
                    <a:latin typeface="Times New Roman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1128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14994" y="1878012"/>
                <a:ext cx="4443524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2743" t="-6369" r="-1646" b="-165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289" name="Text Box 25"/>
              <p:cNvSpPr txBox="1">
                <a:spLocks noChangeArrowheads="1"/>
              </p:cNvSpPr>
              <p:nvPr/>
            </p:nvSpPr>
            <p:spPr bwMode="auto">
              <a:xfrm>
                <a:off x="4298068" y="2926773"/>
                <a:ext cx="4772679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800" dirty="0">
                    <a:solidFill>
                      <a:srgbClr val="000000"/>
                    </a:solidFill>
                    <a:latin typeface="Times New Roman" pitchFamily="18" charset="0"/>
                  </a:rPr>
                  <a:t>Точка  А </a:t>
                </a:r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𝜖</m:t>
                    </m:r>
                  </m:oMath>
                </a14:m>
                <a:r>
                  <a:rPr lang="ru-RU" sz="2800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АВ, значит  </a:t>
                </a:r>
                <a:r>
                  <a:rPr lang="ru-RU" sz="2800" dirty="0">
                    <a:solidFill>
                      <a:srgbClr val="000000"/>
                    </a:solidFill>
                    <a:latin typeface="Times New Roman" pitchFamily="18" charset="0"/>
                  </a:rPr>
                  <a:t>плоскости  АВВ</a:t>
                </a:r>
                <a:r>
                  <a:rPr lang="ru-RU" sz="2800" baseline="-25000" dirty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r>
                  <a:rPr lang="ru-RU" sz="2800" dirty="0">
                    <a:solidFill>
                      <a:srgbClr val="000000"/>
                    </a:solidFill>
                    <a:latin typeface="Times New Roman" pitchFamily="18" charset="0"/>
                  </a:rPr>
                  <a:t>   </a:t>
                </a:r>
              </a:p>
            </p:txBody>
          </p:sp>
        </mc:Choice>
        <mc:Fallback>
          <p:sp>
            <p:nvSpPr>
              <p:cNvPr id="11289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98068" y="2926773"/>
                <a:ext cx="4772679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2554" t="-6369" b="-165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290" name="Text Box 26"/>
              <p:cNvSpPr txBox="1">
                <a:spLocks noChangeArrowheads="1"/>
              </p:cNvSpPr>
              <p:nvPr/>
            </p:nvSpPr>
            <p:spPr bwMode="auto">
              <a:xfrm>
                <a:off x="4214994" y="3797445"/>
                <a:ext cx="4605478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400" dirty="0">
                    <a:solidFill>
                      <a:srgbClr val="000000"/>
                    </a:solidFill>
                    <a:latin typeface="Times New Roman" pitchFamily="18" charset="0"/>
                  </a:rPr>
                  <a:t>Следовательно</a:t>
                </a:r>
                <a:r>
                  <a:rPr lang="ru-RU" sz="2800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,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800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 по  аксиоме  </a:t>
                </a:r>
                <a:r>
                  <a:rPr lang="ru-RU" sz="2800" dirty="0">
                    <a:solidFill>
                      <a:srgbClr val="000000"/>
                    </a:solidFill>
                    <a:latin typeface="Times New Roman" pitchFamily="18" charset="0"/>
                  </a:rPr>
                  <a:t>А</a:t>
                </a:r>
                <a:r>
                  <a:rPr lang="ru-RU" sz="2800" baseline="-25000" dirty="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r>
                  <a:rPr lang="ru-RU" sz="2800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, АР </a:t>
                </a:r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𝜖</m:t>
                    </m:r>
                  </m:oMath>
                </a14:m>
                <a:r>
                  <a:rPr lang="ru-RU" sz="2800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АВВ</a:t>
                </a:r>
                <a:r>
                  <a:rPr lang="ru-RU" sz="2800" baseline="-25000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r>
                  <a:rPr lang="ru-RU" sz="2800" dirty="0">
                    <a:solidFill>
                      <a:srgbClr val="000000"/>
                    </a:solidFill>
                    <a:latin typeface="Times New Roman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11290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14994" y="3797445"/>
                <a:ext cx="4605478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1984" t="-6410" b="-173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923849" y="5038725"/>
            <a:ext cx="7725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333399"/>
                </a:solidFill>
                <a:latin typeface="Times New Roman" pitchFamily="18" charset="0"/>
              </a:rPr>
              <a:t>Аналогично 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АР  </a:t>
            </a:r>
            <a:r>
              <a:rPr lang="ru-RU" sz="2800" dirty="0">
                <a:solidFill>
                  <a:srgbClr val="333399"/>
                </a:solidFill>
                <a:latin typeface="Times New Roman" pitchFamily="18" charset="0"/>
              </a:rPr>
              <a:t>принадлежит  плоскости 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А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US" sz="28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P.</a:t>
            </a:r>
            <a:endParaRPr lang="ru-RU" sz="2800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1604252" y="5642259"/>
            <a:ext cx="5184775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</a:rPr>
              <a:t>А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D</a:t>
            </a:r>
            <a:r>
              <a:rPr lang="en-US" sz="3200" b="1" baseline="-25000" dirty="0">
                <a:solidFill>
                  <a:srgbClr val="C00000"/>
                </a:solidFill>
                <a:latin typeface="Times New Roman" pitchFamily="18" charset="0"/>
              </a:rPr>
              <a:t>1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P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∩ ABB</a:t>
            </a:r>
            <a:r>
              <a:rPr lang="en-US" sz="3200" b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AP</a:t>
            </a:r>
          </a:p>
        </p:txBody>
      </p:sp>
    </p:spTree>
    <p:extLst>
      <p:ext uri="{BB962C8B-B14F-4D97-AF65-F5344CB8AC3E}">
        <p14:creationId xmlns:p14="http://schemas.microsoft.com/office/powerpoint/2010/main" val="166716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5" grpId="0" animBg="1"/>
      <p:bldP spid="11286" grpId="0" animBg="1"/>
      <p:bldP spid="11287" grpId="0" animBg="1"/>
      <p:bldP spid="11288" grpId="0"/>
      <p:bldP spid="11289" grpId="0"/>
      <p:bldP spid="11290" grpId="0"/>
      <p:bldP spid="11291" grpId="0"/>
      <p:bldP spid="112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643438" y="1268413"/>
            <a:ext cx="4309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Дан  куб  АВС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DA</a:t>
            </a:r>
            <a:r>
              <a:rPr lang="en-US" sz="28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US" sz="28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C</a:t>
            </a:r>
            <a:r>
              <a:rPr lang="en-US" sz="28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US" sz="28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ru-RU" sz="2800" b="1" i="1" baseline="-250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ru-RU" sz="28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125695" y="1941513"/>
            <a:ext cx="49458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Точка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М лежит 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на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ребре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DD</a:t>
            </a:r>
            <a:r>
              <a:rPr lang="en-US" sz="2800" baseline="-25000" dirty="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ru-RU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198144" y="2558118"/>
            <a:ext cx="48734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Точка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лежит 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на ребре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CC</a:t>
            </a:r>
            <a:r>
              <a:rPr lang="en-US" sz="28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ru-RU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183062" y="3297238"/>
            <a:ext cx="47693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Точка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K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 лежит  на 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ребре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BB</a:t>
            </a:r>
            <a:r>
              <a:rPr lang="en-US" sz="28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ru-RU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042988" y="11969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D</a:t>
            </a:r>
            <a:r>
              <a:rPr lang="en-US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203575" y="4581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23850" y="20605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А</a:t>
            </a:r>
            <a:r>
              <a:rPr lang="ru-RU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468313" y="458152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>
            <a:off x="827088" y="1484313"/>
            <a:ext cx="3168650" cy="3240087"/>
          </a:xfrm>
          <a:prstGeom prst="cube">
            <a:avLst>
              <a:gd name="adj" fmla="val 25000"/>
            </a:avLst>
          </a:prstGeom>
          <a:solidFill>
            <a:srgbClr val="FFFF99">
              <a:alpha val="50000"/>
            </a:srgbClr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31" name="Freeform 11"/>
          <p:cNvSpPr>
            <a:spLocks/>
          </p:cNvSpPr>
          <p:nvPr/>
        </p:nvSpPr>
        <p:spPr bwMode="auto">
          <a:xfrm>
            <a:off x="1625600" y="1495425"/>
            <a:ext cx="14288" cy="2393950"/>
          </a:xfrm>
          <a:custGeom>
            <a:avLst/>
            <a:gdLst>
              <a:gd name="T0" fmla="*/ 0 w 9"/>
              <a:gd name="T1" fmla="*/ 0 h 1508"/>
              <a:gd name="T2" fmla="*/ 9 w 9"/>
              <a:gd name="T3" fmla="*/ 1508 h 15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" h="1508">
                <a:moveTo>
                  <a:pt x="0" y="0"/>
                </a:moveTo>
                <a:lnTo>
                  <a:pt x="9" y="1508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32" name="Freeform 12"/>
          <p:cNvSpPr>
            <a:spLocks/>
          </p:cNvSpPr>
          <p:nvPr/>
        </p:nvSpPr>
        <p:spPr bwMode="auto">
          <a:xfrm>
            <a:off x="1639888" y="3919538"/>
            <a:ext cx="2338387" cy="11112"/>
          </a:xfrm>
          <a:custGeom>
            <a:avLst/>
            <a:gdLst>
              <a:gd name="T0" fmla="*/ 0 w 1473"/>
              <a:gd name="T1" fmla="*/ 0 h 7"/>
              <a:gd name="T2" fmla="*/ 1473 w 1473"/>
              <a:gd name="T3" fmla="*/ 7 h 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73" h="7">
                <a:moveTo>
                  <a:pt x="0" y="0"/>
                </a:moveTo>
                <a:lnTo>
                  <a:pt x="1473" y="7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33" name="Freeform 13"/>
          <p:cNvSpPr>
            <a:spLocks/>
          </p:cNvSpPr>
          <p:nvPr/>
        </p:nvSpPr>
        <p:spPr bwMode="auto">
          <a:xfrm>
            <a:off x="844550" y="3933825"/>
            <a:ext cx="795338" cy="762000"/>
          </a:xfrm>
          <a:custGeom>
            <a:avLst/>
            <a:gdLst>
              <a:gd name="T0" fmla="*/ 0 w 501"/>
              <a:gd name="T1" fmla="*/ 480 h 480"/>
              <a:gd name="T2" fmla="*/ 501 w 501"/>
              <a:gd name="T3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01" h="480">
                <a:moveTo>
                  <a:pt x="0" y="480"/>
                </a:moveTo>
                <a:lnTo>
                  <a:pt x="501" y="0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1187450" y="36449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D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3924300" y="1341438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С</a:t>
            </a:r>
            <a:r>
              <a:rPr lang="ru-RU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3924300" y="378936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3203575" y="20605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В</a:t>
            </a:r>
            <a:r>
              <a:rPr lang="ru-RU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1619250" y="1484313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M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0739" name="Oval 19"/>
          <p:cNvSpPr>
            <a:spLocks noChangeArrowheads="1"/>
          </p:cNvSpPr>
          <p:nvPr/>
        </p:nvSpPr>
        <p:spPr bwMode="auto">
          <a:xfrm>
            <a:off x="1547813" y="1844675"/>
            <a:ext cx="144462" cy="122238"/>
          </a:xfrm>
          <a:prstGeom prst="ellipse">
            <a:avLst/>
          </a:prstGeom>
          <a:solidFill>
            <a:srgbClr val="F71A0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3995738" y="285273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N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0741" name="Oval 21"/>
          <p:cNvSpPr>
            <a:spLocks noChangeArrowheads="1"/>
          </p:cNvSpPr>
          <p:nvPr/>
        </p:nvSpPr>
        <p:spPr bwMode="auto">
          <a:xfrm>
            <a:off x="3924300" y="3141663"/>
            <a:ext cx="144463" cy="122237"/>
          </a:xfrm>
          <a:prstGeom prst="ellipse">
            <a:avLst/>
          </a:prstGeom>
          <a:solidFill>
            <a:srgbClr val="F71A0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2771775" y="3933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K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0743" name="Oval 23"/>
          <p:cNvSpPr>
            <a:spLocks noChangeArrowheads="1"/>
          </p:cNvSpPr>
          <p:nvPr/>
        </p:nvSpPr>
        <p:spPr bwMode="auto">
          <a:xfrm>
            <a:off x="3132138" y="4005263"/>
            <a:ext cx="144462" cy="122237"/>
          </a:xfrm>
          <a:prstGeom prst="ellipse">
            <a:avLst/>
          </a:prstGeom>
          <a:solidFill>
            <a:srgbClr val="F71A0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3996531" y="4066381"/>
            <a:ext cx="495590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</a:rPr>
              <a:t>Назовите  плоскости  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</a:rPr>
              <a:t>в 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</a:rPr>
              <a:t>которых 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</a:rPr>
              <a:t>лежат точки М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</a:rPr>
              <a:t>и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N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.</a:t>
            </a:r>
            <a:endParaRPr lang="ru-RU" sz="2800" dirty="0">
              <a:solidFill>
                <a:srgbClr val="C00000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139641" y="5195598"/>
            <a:ext cx="6985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M:  ADD</a:t>
            </a:r>
            <a:r>
              <a:rPr lang="en-US" sz="2800" b="1" baseline="-25000" dirty="0">
                <a:solidFill>
                  <a:srgbClr val="C00000"/>
                </a:solidFill>
                <a:latin typeface="Times New Roman" pitchFamily="18" charset="0"/>
              </a:rPr>
              <a:t>1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</a:rPr>
              <a:t>и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 D</a:t>
            </a:r>
            <a:r>
              <a:rPr lang="en-US" sz="2800" b="1" baseline="-25000" dirty="0">
                <a:solidFill>
                  <a:srgbClr val="C00000"/>
                </a:solidFill>
                <a:latin typeface="Times New Roman" pitchFamily="18" charset="0"/>
              </a:rPr>
              <a:t>1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DC;   N:  CC</a:t>
            </a:r>
            <a:r>
              <a:rPr lang="en-US" sz="2800" b="1" baseline="-25000" dirty="0">
                <a:solidFill>
                  <a:srgbClr val="C00000"/>
                </a:solidFill>
                <a:latin typeface="Times New Roman" pitchFamily="18" charset="0"/>
              </a:rPr>
              <a:t>1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D</a:t>
            </a:r>
            <a:r>
              <a:rPr lang="en-US" sz="2800" b="1" baseline="-25000" dirty="0">
                <a:solidFill>
                  <a:srgbClr val="C00000"/>
                </a:solidFill>
                <a:latin typeface="Times New Roman" pitchFamily="18" charset="0"/>
              </a:rPr>
              <a:t>1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</a:rPr>
              <a:t>и 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BB</a:t>
            </a:r>
            <a:r>
              <a:rPr lang="en-US" sz="2800" b="1" baseline="-25000" dirty="0">
                <a:solidFill>
                  <a:srgbClr val="C00000"/>
                </a:solidFill>
                <a:latin typeface="Times New Roman" pitchFamily="18" charset="0"/>
              </a:rPr>
              <a:t>1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C</a:t>
            </a:r>
            <a:r>
              <a:rPr lang="en-US" sz="2800" b="1" baseline="-25000" dirty="0">
                <a:solidFill>
                  <a:srgbClr val="C00000"/>
                </a:solidFill>
                <a:latin typeface="Times New Roman" pitchFamily="18" charset="0"/>
              </a:rPr>
              <a:t>1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30746" name="Rectangle 26"/>
          <p:cNvSpPr>
            <a:spLocks noGrp="1" noChangeArrowheads="1"/>
          </p:cNvSpPr>
          <p:nvPr>
            <p:ph type="title"/>
          </p:nvPr>
        </p:nvSpPr>
        <p:spPr>
          <a:xfrm>
            <a:off x="1258888" y="260350"/>
            <a:ext cx="6696075" cy="777875"/>
          </a:xfrm>
          <a:noFill/>
          <a:ln/>
        </p:spPr>
        <p:txBody>
          <a:bodyPr/>
          <a:lstStyle/>
          <a:p>
            <a:pPr algn="l"/>
            <a:r>
              <a:rPr lang="ru-RU" sz="3600" b="1" dirty="0">
                <a:solidFill>
                  <a:srgbClr val="CC0000"/>
                </a:solidFill>
              </a:rPr>
              <a:t>З</a:t>
            </a:r>
            <a:r>
              <a:rPr lang="ru-RU" sz="3600" b="1" dirty="0" smtClean="0">
                <a:solidFill>
                  <a:srgbClr val="CC0000"/>
                </a:solidFill>
              </a:rPr>
              <a:t>адача  </a:t>
            </a:r>
            <a:r>
              <a:rPr lang="ru-RU" sz="3600" b="1" dirty="0">
                <a:solidFill>
                  <a:srgbClr val="CC0000"/>
                </a:solidFill>
              </a:rPr>
              <a:t>№4</a:t>
            </a:r>
          </a:p>
        </p:txBody>
      </p:sp>
    </p:spTree>
    <p:extLst>
      <p:ext uri="{BB962C8B-B14F-4D97-AF65-F5344CB8AC3E}">
        <p14:creationId xmlns:p14="http://schemas.microsoft.com/office/powerpoint/2010/main" val="223470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827088" y="1484313"/>
            <a:ext cx="3168650" cy="3240087"/>
          </a:xfrm>
          <a:prstGeom prst="cube">
            <a:avLst>
              <a:gd name="adj" fmla="val 25000"/>
            </a:avLst>
          </a:prstGeom>
          <a:solidFill>
            <a:srgbClr val="FFFF99">
              <a:alpha val="50000"/>
            </a:srgbClr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1747" name="Freeform 3"/>
          <p:cNvSpPr>
            <a:spLocks/>
          </p:cNvSpPr>
          <p:nvPr/>
        </p:nvSpPr>
        <p:spPr bwMode="auto">
          <a:xfrm>
            <a:off x="1625600" y="1495425"/>
            <a:ext cx="14288" cy="2393950"/>
          </a:xfrm>
          <a:custGeom>
            <a:avLst/>
            <a:gdLst>
              <a:gd name="T0" fmla="*/ 0 w 9"/>
              <a:gd name="T1" fmla="*/ 0 h 1508"/>
              <a:gd name="T2" fmla="*/ 9 w 9"/>
              <a:gd name="T3" fmla="*/ 1508 h 15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" h="1508">
                <a:moveTo>
                  <a:pt x="0" y="0"/>
                </a:moveTo>
                <a:lnTo>
                  <a:pt x="9" y="1508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1748" name="Freeform 4"/>
          <p:cNvSpPr>
            <a:spLocks/>
          </p:cNvSpPr>
          <p:nvPr/>
        </p:nvSpPr>
        <p:spPr bwMode="auto">
          <a:xfrm>
            <a:off x="1639888" y="3919538"/>
            <a:ext cx="2338387" cy="11112"/>
          </a:xfrm>
          <a:custGeom>
            <a:avLst/>
            <a:gdLst>
              <a:gd name="T0" fmla="*/ 0 w 1473"/>
              <a:gd name="T1" fmla="*/ 0 h 7"/>
              <a:gd name="T2" fmla="*/ 1473 w 1473"/>
              <a:gd name="T3" fmla="*/ 7 h 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73" h="7">
                <a:moveTo>
                  <a:pt x="0" y="0"/>
                </a:moveTo>
                <a:lnTo>
                  <a:pt x="1473" y="7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1749" name="Freeform 5"/>
          <p:cNvSpPr>
            <a:spLocks/>
          </p:cNvSpPr>
          <p:nvPr/>
        </p:nvSpPr>
        <p:spPr bwMode="auto">
          <a:xfrm>
            <a:off x="844550" y="3933825"/>
            <a:ext cx="795338" cy="762000"/>
          </a:xfrm>
          <a:custGeom>
            <a:avLst/>
            <a:gdLst>
              <a:gd name="T0" fmla="*/ 0 w 501"/>
              <a:gd name="T1" fmla="*/ 480 h 480"/>
              <a:gd name="T2" fmla="*/ 501 w 501"/>
              <a:gd name="T3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01" h="480">
                <a:moveTo>
                  <a:pt x="0" y="480"/>
                </a:moveTo>
                <a:lnTo>
                  <a:pt x="501" y="0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042988" y="11969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D</a:t>
            </a:r>
            <a:r>
              <a:rPr lang="en-US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187450" y="36449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D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924300" y="1341438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С</a:t>
            </a:r>
            <a:r>
              <a:rPr lang="ru-RU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3924300" y="378936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203575" y="20605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В</a:t>
            </a:r>
            <a:r>
              <a:rPr lang="ru-RU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203575" y="4581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323850" y="20605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А</a:t>
            </a:r>
            <a:r>
              <a:rPr lang="ru-RU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468313" y="458152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1619250" y="1484313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M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1761" name="Oval 17"/>
          <p:cNvSpPr>
            <a:spLocks noChangeArrowheads="1"/>
          </p:cNvSpPr>
          <p:nvPr/>
        </p:nvSpPr>
        <p:spPr bwMode="auto">
          <a:xfrm>
            <a:off x="1547813" y="1844675"/>
            <a:ext cx="144462" cy="122238"/>
          </a:xfrm>
          <a:prstGeom prst="ellipse">
            <a:avLst/>
          </a:prstGeom>
          <a:solidFill>
            <a:srgbClr val="F71A0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3995738" y="285273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N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1764" name="Oval 20"/>
          <p:cNvSpPr>
            <a:spLocks noChangeArrowheads="1"/>
          </p:cNvSpPr>
          <p:nvPr/>
        </p:nvSpPr>
        <p:spPr bwMode="auto">
          <a:xfrm>
            <a:off x="3924300" y="3141663"/>
            <a:ext cx="144463" cy="122237"/>
          </a:xfrm>
          <a:prstGeom prst="ellipse">
            <a:avLst/>
          </a:prstGeom>
          <a:solidFill>
            <a:srgbClr val="F71A0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2771775" y="3933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K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1767" name="Oval 23"/>
          <p:cNvSpPr>
            <a:spLocks noChangeArrowheads="1"/>
          </p:cNvSpPr>
          <p:nvPr/>
        </p:nvSpPr>
        <p:spPr bwMode="auto">
          <a:xfrm>
            <a:off x="3132138" y="4005263"/>
            <a:ext cx="144462" cy="122237"/>
          </a:xfrm>
          <a:prstGeom prst="ellipse">
            <a:avLst/>
          </a:prstGeom>
          <a:solidFill>
            <a:srgbClr val="F71A0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684213" y="333375"/>
            <a:ext cx="675999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Найдите  точку 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 – точку  пересечения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     прямых 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MN 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и 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С.  </a:t>
            </a:r>
          </a:p>
        </p:txBody>
      </p:sp>
      <p:sp>
        <p:nvSpPr>
          <p:cNvPr id="31769" name="Freeform 25"/>
          <p:cNvSpPr>
            <a:spLocks/>
          </p:cNvSpPr>
          <p:nvPr/>
        </p:nvSpPr>
        <p:spPr bwMode="auto">
          <a:xfrm>
            <a:off x="1639888" y="1901825"/>
            <a:ext cx="5195887" cy="2873375"/>
          </a:xfrm>
          <a:custGeom>
            <a:avLst/>
            <a:gdLst>
              <a:gd name="T0" fmla="*/ 0 w 3273"/>
              <a:gd name="T1" fmla="*/ 0 h 1810"/>
              <a:gd name="T2" fmla="*/ 3273 w 3273"/>
              <a:gd name="T3" fmla="*/ 1810 h 181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273" h="1810">
                <a:moveTo>
                  <a:pt x="0" y="0"/>
                </a:moveTo>
                <a:lnTo>
                  <a:pt x="3273" y="1810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1770" name="Freeform 26"/>
          <p:cNvSpPr>
            <a:spLocks/>
          </p:cNvSpPr>
          <p:nvPr/>
        </p:nvSpPr>
        <p:spPr bwMode="auto">
          <a:xfrm>
            <a:off x="1611313" y="3903663"/>
            <a:ext cx="5529262" cy="30162"/>
          </a:xfrm>
          <a:custGeom>
            <a:avLst/>
            <a:gdLst>
              <a:gd name="T0" fmla="*/ 0 w 3483"/>
              <a:gd name="T1" fmla="*/ 0 h 19"/>
              <a:gd name="T2" fmla="*/ 3483 w 3483"/>
              <a:gd name="T3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483" h="19">
                <a:moveTo>
                  <a:pt x="0" y="0"/>
                </a:moveTo>
                <a:lnTo>
                  <a:pt x="3483" y="19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1771" name="Oval 27"/>
          <p:cNvSpPr>
            <a:spLocks noChangeArrowheads="1"/>
          </p:cNvSpPr>
          <p:nvPr/>
        </p:nvSpPr>
        <p:spPr bwMode="auto">
          <a:xfrm>
            <a:off x="5219700" y="3860800"/>
            <a:ext cx="144463" cy="1222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5219700" y="34290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F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900113" y="5084763"/>
            <a:ext cx="60115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</a:rPr>
              <a:t>Каким  свойством  обладает  точка 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F?</a:t>
            </a:r>
            <a:endParaRPr lang="ru-RU" sz="28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4375944" y="1556544"/>
            <a:ext cx="43195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MN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∩ BC = F</a:t>
            </a:r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468313" y="5876925"/>
            <a:ext cx="79914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      MN,  F      DC → F      DD</a:t>
            </a:r>
            <a:r>
              <a:rPr lang="en-US" sz="2800" b="1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  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F      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1776" name="Object 3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413000" y="2630488"/>
          <a:ext cx="1270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Формула" r:id="rId3" imgW="126720" imgH="126720" progId="Equation.3">
                  <p:embed/>
                </p:oleObj>
              </mc:Choice>
              <mc:Fallback>
                <p:oleObj name="Формула" r:id="rId3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2630488"/>
                        <a:ext cx="127000" cy="12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77" name="Object 3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87450" y="6021388"/>
          <a:ext cx="4159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Формула" r:id="rId5" imgW="126720" imgH="126720" progId="Equation.3">
                  <p:embed/>
                </p:oleObj>
              </mc:Choice>
              <mc:Fallback>
                <p:oleObj name="Формула" r:id="rId5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6021388"/>
                        <a:ext cx="4159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78" name="Object 3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13000" y="4968875"/>
          <a:ext cx="1270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Формула" r:id="rId6" imgW="126720" imgH="126720" progId="Equation.3">
                  <p:embed/>
                </p:oleObj>
              </mc:Choice>
              <mc:Fallback>
                <p:oleObj name="Формула" r:id="rId6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4968875"/>
                        <a:ext cx="127000" cy="12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79" name="Object 3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604000" y="4968875"/>
          <a:ext cx="1270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Формула" r:id="rId7" imgW="126720" imgH="126720" progId="Equation.3">
                  <p:embed/>
                </p:oleObj>
              </mc:Choice>
              <mc:Fallback>
                <p:oleObj name="Формула" r:id="rId7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0" y="4968875"/>
                        <a:ext cx="127000" cy="12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17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9" grpId="0" animBg="1"/>
      <p:bldP spid="31769" grpId="1" animBg="1"/>
      <p:bldP spid="31770" grpId="0" animBg="1"/>
      <p:bldP spid="31770" grpId="1" animBg="1"/>
      <p:bldP spid="31771" grpId="0" animBg="1"/>
      <p:bldP spid="31771" grpId="1" animBg="1"/>
      <p:bldP spid="31772" grpId="0"/>
      <p:bldP spid="31772" grpId="1"/>
      <p:bldP spid="31773" grpId="0"/>
      <p:bldP spid="31774" grpId="0"/>
      <p:bldP spid="317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827088" y="1484313"/>
            <a:ext cx="3168650" cy="3240087"/>
          </a:xfrm>
          <a:prstGeom prst="cube">
            <a:avLst>
              <a:gd name="adj" fmla="val 25000"/>
            </a:avLst>
          </a:prstGeom>
          <a:solidFill>
            <a:srgbClr val="FFFF99">
              <a:alpha val="50000"/>
            </a:srgbClr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771" name="Freeform 3"/>
          <p:cNvSpPr>
            <a:spLocks/>
          </p:cNvSpPr>
          <p:nvPr/>
        </p:nvSpPr>
        <p:spPr bwMode="auto">
          <a:xfrm>
            <a:off x="1625600" y="1495425"/>
            <a:ext cx="14288" cy="2393950"/>
          </a:xfrm>
          <a:custGeom>
            <a:avLst/>
            <a:gdLst>
              <a:gd name="T0" fmla="*/ 0 w 9"/>
              <a:gd name="T1" fmla="*/ 0 h 1508"/>
              <a:gd name="T2" fmla="*/ 9 w 9"/>
              <a:gd name="T3" fmla="*/ 1508 h 15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" h="1508">
                <a:moveTo>
                  <a:pt x="0" y="0"/>
                </a:moveTo>
                <a:lnTo>
                  <a:pt x="9" y="1508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772" name="Freeform 4"/>
          <p:cNvSpPr>
            <a:spLocks/>
          </p:cNvSpPr>
          <p:nvPr/>
        </p:nvSpPr>
        <p:spPr bwMode="auto">
          <a:xfrm>
            <a:off x="1639888" y="3919538"/>
            <a:ext cx="2338387" cy="11112"/>
          </a:xfrm>
          <a:custGeom>
            <a:avLst/>
            <a:gdLst>
              <a:gd name="T0" fmla="*/ 0 w 1473"/>
              <a:gd name="T1" fmla="*/ 0 h 7"/>
              <a:gd name="T2" fmla="*/ 1473 w 1473"/>
              <a:gd name="T3" fmla="*/ 7 h 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73" h="7">
                <a:moveTo>
                  <a:pt x="0" y="0"/>
                </a:moveTo>
                <a:lnTo>
                  <a:pt x="1473" y="7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773" name="Freeform 5"/>
          <p:cNvSpPr>
            <a:spLocks/>
          </p:cNvSpPr>
          <p:nvPr/>
        </p:nvSpPr>
        <p:spPr bwMode="auto">
          <a:xfrm>
            <a:off x="844550" y="3933825"/>
            <a:ext cx="795338" cy="762000"/>
          </a:xfrm>
          <a:custGeom>
            <a:avLst/>
            <a:gdLst>
              <a:gd name="T0" fmla="*/ 0 w 501"/>
              <a:gd name="T1" fmla="*/ 480 h 480"/>
              <a:gd name="T2" fmla="*/ 501 w 501"/>
              <a:gd name="T3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01" h="480">
                <a:moveTo>
                  <a:pt x="0" y="480"/>
                </a:moveTo>
                <a:lnTo>
                  <a:pt x="501" y="0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042988" y="11969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D</a:t>
            </a:r>
            <a:r>
              <a:rPr lang="en-US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1187450" y="36449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D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3924300" y="1341438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С</a:t>
            </a:r>
            <a:r>
              <a:rPr lang="ru-RU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3924300" y="378936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3203575" y="20605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В</a:t>
            </a:r>
            <a:r>
              <a:rPr lang="ru-RU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3203575" y="4581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323850" y="20605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А</a:t>
            </a:r>
            <a:r>
              <a:rPr lang="ru-RU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468313" y="458152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1619250" y="1484313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M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2785" name="Oval 17"/>
          <p:cNvSpPr>
            <a:spLocks noChangeArrowheads="1"/>
          </p:cNvSpPr>
          <p:nvPr/>
        </p:nvSpPr>
        <p:spPr bwMode="auto">
          <a:xfrm>
            <a:off x="1547813" y="1844675"/>
            <a:ext cx="144462" cy="122238"/>
          </a:xfrm>
          <a:prstGeom prst="ellipse">
            <a:avLst/>
          </a:prstGeom>
          <a:solidFill>
            <a:srgbClr val="F71A0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3995738" y="263683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N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2788" name="Oval 20"/>
          <p:cNvSpPr>
            <a:spLocks noChangeArrowheads="1"/>
          </p:cNvSpPr>
          <p:nvPr/>
        </p:nvSpPr>
        <p:spPr bwMode="auto">
          <a:xfrm>
            <a:off x="3924300" y="2997200"/>
            <a:ext cx="144463" cy="122238"/>
          </a:xfrm>
          <a:prstGeom prst="ellipse">
            <a:avLst/>
          </a:prstGeom>
          <a:solidFill>
            <a:srgbClr val="F71A0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2771775" y="3933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K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2791" name="Oval 23"/>
          <p:cNvSpPr>
            <a:spLocks noChangeArrowheads="1"/>
          </p:cNvSpPr>
          <p:nvPr/>
        </p:nvSpPr>
        <p:spPr bwMode="auto">
          <a:xfrm>
            <a:off x="3132138" y="4149725"/>
            <a:ext cx="144462" cy="122238"/>
          </a:xfrm>
          <a:prstGeom prst="ellipse">
            <a:avLst/>
          </a:prstGeom>
          <a:solidFill>
            <a:srgbClr val="F71A0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468313" y="260350"/>
            <a:ext cx="80645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3.Найдите 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точку  пересечения   прямой 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KN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    и   плоскости  АВС.</a:t>
            </a:r>
          </a:p>
        </p:txBody>
      </p:sp>
      <p:sp>
        <p:nvSpPr>
          <p:cNvPr id="32793" name="Freeform 25"/>
          <p:cNvSpPr>
            <a:spLocks/>
          </p:cNvSpPr>
          <p:nvPr/>
        </p:nvSpPr>
        <p:spPr bwMode="auto">
          <a:xfrm>
            <a:off x="1160463" y="3933825"/>
            <a:ext cx="2816225" cy="2887663"/>
          </a:xfrm>
          <a:custGeom>
            <a:avLst/>
            <a:gdLst>
              <a:gd name="T0" fmla="*/ 0 w 1774"/>
              <a:gd name="T1" fmla="*/ 1819 h 1819"/>
              <a:gd name="T2" fmla="*/ 1774 w 1774"/>
              <a:gd name="T3" fmla="*/ 0 h 181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74" h="1819">
                <a:moveTo>
                  <a:pt x="0" y="1819"/>
                </a:moveTo>
                <a:lnTo>
                  <a:pt x="1774" y="0"/>
                </a:lnTo>
              </a:path>
            </a:pathLst>
          </a:custGeom>
          <a:noFill/>
          <a:ln w="38100">
            <a:solidFill>
              <a:srgbClr val="80008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794" name="Freeform 26"/>
          <p:cNvSpPr>
            <a:spLocks/>
          </p:cNvSpPr>
          <p:nvPr/>
        </p:nvSpPr>
        <p:spPr bwMode="auto">
          <a:xfrm>
            <a:off x="1654175" y="3033713"/>
            <a:ext cx="2351088" cy="3497262"/>
          </a:xfrm>
          <a:custGeom>
            <a:avLst/>
            <a:gdLst>
              <a:gd name="T0" fmla="*/ 0 w 1481"/>
              <a:gd name="T1" fmla="*/ 2203 h 2203"/>
              <a:gd name="T2" fmla="*/ 1481 w 1481"/>
              <a:gd name="T3" fmla="*/ 0 h 220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81" h="2203">
                <a:moveTo>
                  <a:pt x="0" y="2203"/>
                </a:moveTo>
                <a:lnTo>
                  <a:pt x="1481" y="0"/>
                </a:lnTo>
              </a:path>
            </a:pathLst>
          </a:custGeom>
          <a:noFill/>
          <a:ln w="38100">
            <a:solidFill>
              <a:srgbClr val="80008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795" name="Oval 27"/>
          <p:cNvSpPr>
            <a:spLocks noChangeArrowheads="1"/>
          </p:cNvSpPr>
          <p:nvPr/>
        </p:nvSpPr>
        <p:spPr bwMode="auto">
          <a:xfrm>
            <a:off x="2051050" y="5734050"/>
            <a:ext cx="144463" cy="122238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1692275" y="5373688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О</a:t>
            </a:r>
          </a:p>
        </p:txBody>
      </p:sp>
      <p:sp>
        <p:nvSpPr>
          <p:cNvPr id="32797" name="Rectangle 29"/>
          <p:cNvSpPr>
            <a:spLocks noChangeArrowheads="1"/>
          </p:cNvSpPr>
          <p:nvPr/>
        </p:nvSpPr>
        <p:spPr bwMode="auto">
          <a:xfrm>
            <a:off x="4859338" y="3357563"/>
            <a:ext cx="3744912" cy="720725"/>
          </a:xfrm>
          <a:prstGeom prst="rect">
            <a:avLst/>
          </a:prstGeom>
          <a:solidFill>
            <a:srgbClr val="FEDAF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0000"/>
                </a:solidFill>
                <a:latin typeface="Times New Roman" pitchFamily="18" charset="0"/>
              </a:rPr>
              <a:t>KN </a:t>
            </a:r>
            <a:r>
              <a:rPr lang="en-US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∩ ABC = O</a:t>
            </a:r>
          </a:p>
        </p:txBody>
      </p:sp>
    </p:spTree>
    <p:extLst>
      <p:ext uri="{BB962C8B-B14F-4D97-AF65-F5344CB8AC3E}">
        <p14:creationId xmlns:p14="http://schemas.microsoft.com/office/powerpoint/2010/main" val="309642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3" grpId="0" animBg="1"/>
      <p:bldP spid="32794" grpId="0" animBg="1"/>
      <p:bldP spid="32795" grpId="0" animBg="1"/>
      <p:bldP spid="32796" grpId="0"/>
      <p:bldP spid="327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-900113" y="3716338"/>
            <a:ext cx="8353426" cy="1944687"/>
          </a:xfrm>
          <a:prstGeom prst="parallelogram">
            <a:avLst>
              <a:gd name="adj" fmla="val 1073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3795" name="Freeform 3"/>
          <p:cNvSpPr>
            <a:spLocks/>
          </p:cNvSpPr>
          <p:nvPr/>
        </p:nvSpPr>
        <p:spPr bwMode="auto">
          <a:xfrm>
            <a:off x="-15875" y="1844675"/>
            <a:ext cx="5638800" cy="3633788"/>
          </a:xfrm>
          <a:custGeom>
            <a:avLst/>
            <a:gdLst>
              <a:gd name="T0" fmla="*/ 1046 w 3552"/>
              <a:gd name="T1" fmla="*/ 0 h 2289"/>
              <a:gd name="T2" fmla="*/ 490 w 3552"/>
              <a:gd name="T3" fmla="*/ 825 h 2289"/>
              <a:gd name="T4" fmla="*/ 0 w 3552"/>
              <a:gd name="T5" fmla="*/ 1555 h 2289"/>
              <a:gd name="T6" fmla="*/ 1524 w 3552"/>
              <a:gd name="T7" fmla="*/ 2289 h 2289"/>
              <a:gd name="T8" fmla="*/ 3552 w 3552"/>
              <a:gd name="T9" fmla="*/ 1296 h 2289"/>
              <a:gd name="T10" fmla="*/ 2506 w 3552"/>
              <a:gd name="T11" fmla="*/ 787 h 2289"/>
              <a:gd name="T12" fmla="*/ 1021 w 3552"/>
              <a:gd name="T13" fmla="*/ 8 h 2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52" h="2289">
                <a:moveTo>
                  <a:pt x="1046" y="0"/>
                </a:moveTo>
                <a:lnTo>
                  <a:pt x="490" y="825"/>
                </a:lnTo>
                <a:lnTo>
                  <a:pt x="0" y="1555"/>
                </a:lnTo>
                <a:lnTo>
                  <a:pt x="1524" y="2289"/>
                </a:lnTo>
                <a:lnTo>
                  <a:pt x="3552" y="1296"/>
                </a:lnTo>
                <a:lnTo>
                  <a:pt x="2506" y="787"/>
                </a:lnTo>
                <a:lnTo>
                  <a:pt x="1021" y="8"/>
                </a:lnTo>
              </a:path>
            </a:pathLst>
          </a:custGeom>
          <a:solidFill>
            <a:srgbClr val="FF00FF"/>
          </a:solidFill>
          <a:ln w="9525">
            <a:solidFill>
              <a:schemeClr val="bg1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3796" name="Freeform 4"/>
          <p:cNvSpPr>
            <a:spLocks/>
          </p:cNvSpPr>
          <p:nvPr/>
        </p:nvSpPr>
        <p:spPr bwMode="auto">
          <a:xfrm>
            <a:off x="762000" y="1868488"/>
            <a:ext cx="3252788" cy="2425700"/>
          </a:xfrm>
          <a:custGeom>
            <a:avLst/>
            <a:gdLst>
              <a:gd name="T0" fmla="*/ 530 w 2049"/>
              <a:gd name="T1" fmla="*/ 0 h 1528"/>
              <a:gd name="T2" fmla="*/ 0 w 2049"/>
              <a:gd name="T3" fmla="*/ 791 h 1528"/>
              <a:gd name="T4" fmla="*/ 1540 w 2049"/>
              <a:gd name="T5" fmla="*/ 1528 h 1528"/>
              <a:gd name="T6" fmla="*/ 2035 w 2049"/>
              <a:gd name="T7" fmla="*/ 781 h 1528"/>
              <a:gd name="T8" fmla="*/ 2049 w 2049"/>
              <a:gd name="T9" fmla="*/ 776 h 1528"/>
              <a:gd name="T10" fmla="*/ 505 w 2049"/>
              <a:gd name="T11" fmla="*/ 8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49" h="1528">
                <a:moveTo>
                  <a:pt x="530" y="0"/>
                </a:moveTo>
                <a:lnTo>
                  <a:pt x="0" y="791"/>
                </a:lnTo>
                <a:lnTo>
                  <a:pt x="1540" y="1528"/>
                </a:lnTo>
                <a:lnTo>
                  <a:pt x="2035" y="781"/>
                </a:lnTo>
                <a:lnTo>
                  <a:pt x="2049" y="776"/>
                </a:lnTo>
                <a:lnTo>
                  <a:pt x="505" y="8"/>
                </a:lnTo>
              </a:path>
            </a:pathLst>
          </a:custGeom>
          <a:solidFill>
            <a:srgbClr val="FF00FF"/>
          </a:solidFill>
          <a:ln w="9525">
            <a:solidFill>
              <a:schemeClr val="bg1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827088" y="1484313"/>
            <a:ext cx="3168650" cy="3240087"/>
          </a:xfrm>
          <a:prstGeom prst="cube">
            <a:avLst>
              <a:gd name="adj" fmla="val 25000"/>
            </a:avLst>
          </a:prstGeom>
          <a:solidFill>
            <a:srgbClr val="FFFF99">
              <a:alpha val="50000"/>
            </a:srgbClr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3798" name="Freeform 6"/>
          <p:cNvSpPr>
            <a:spLocks/>
          </p:cNvSpPr>
          <p:nvPr/>
        </p:nvSpPr>
        <p:spPr bwMode="auto">
          <a:xfrm>
            <a:off x="1625600" y="1495425"/>
            <a:ext cx="14288" cy="2393950"/>
          </a:xfrm>
          <a:custGeom>
            <a:avLst/>
            <a:gdLst>
              <a:gd name="T0" fmla="*/ 0 w 9"/>
              <a:gd name="T1" fmla="*/ 0 h 1508"/>
              <a:gd name="T2" fmla="*/ 9 w 9"/>
              <a:gd name="T3" fmla="*/ 1508 h 15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" h="1508">
                <a:moveTo>
                  <a:pt x="0" y="0"/>
                </a:moveTo>
                <a:lnTo>
                  <a:pt x="9" y="1508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3799" name="Freeform 7"/>
          <p:cNvSpPr>
            <a:spLocks/>
          </p:cNvSpPr>
          <p:nvPr/>
        </p:nvSpPr>
        <p:spPr bwMode="auto">
          <a:xfrm>
            <a:off x="1639888" y="3919538"/>
            <a:ext cx="2338387" cy="11112"/>
          </a:xfrm>
          <a:custGeom>
            <a:avLst/>
            <a:gdLst>
              <a:gd name="T0" fmla="*/ 0 w 1473"/>
              <a:gd name="T1" fmla="*/ 0 h 7"/>
              <a:gd name="T2" fmla="*/ 1473 w 1473"/>
              <a:gd name="T3" fmla="*/ 7 h 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73" h="7">
                <a:moveTo>
                  <a:pt x="0" y="0"/>
                </a:moveTo>
                <a:lnTo>
                  <a:pt x="1473" y="7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844550" y="3933825"/>
            <a:ext cx="795338" cy="762000"/>
          </a:xfrm>
          <a:custGeom>
            <a:avLst/>
            <a:gdLst>
              <a:gd name="T0" fmla="*/ 0 w 501"/>
              <a:gd name="T1" fmla="*/ 480 h 480"/>
              <a:gd name="T2" fmla="*/ 501 w 501"/>
              <a:gd name="T3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01" h="480">
                <a:moveTo>
                  <a:pt x="0" y="480"/>
                </a:moveTo>
                <a:lnTo>
                  <a:pt x="501" y="0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95288" y="333375"/>
            <a:ext cx="4309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Дан  куб  АВС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DA</a:t>
            </a:r>
            <a:r>
              <a:rPr lang="en-US" sz="28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US" sz="28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C</a:t>
            </a:r>
            <a:r>
              <a:rPr lang="en-US" sz="28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US" sz="28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ru-RU" sz="2800" baseline="-250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ru-RU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1042988" y="11969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D</a:t>
            </a:r>
            <a:r>
              <a:rPr lang="en-US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1187450" y="36449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D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924300" y="1341438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С</a:t>
            </a:r>
            <a:r>
              <a:rPr lang="ru-RU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924300" y="378936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3203575" y="20605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В</a:t>
            </a:r>
            <a:r>
              <a:rPr lang="ru-RU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3203575" y="4581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323850" y="20605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А</a:t>
            </a:r>
            <a:r>
              <a:rPr lang="ru-RU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468313" y="458152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1619250" y="1484313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M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5292725" y="476250"/>
            <a:ext cx="329122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Точка  М  лежит  на </a:t>
            </a:r>
            <a:endParaRPr lang="en-US" sz="2800" dirty="0">
              <a:solidFill>
                <a:srgbClr val="000000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</a:rPr>
              <a:t> ребре 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</a:rPr>
              <a:t>DD</a:t>
            </a:r>
            <a:r>
              <a:rPr lang="en-US" sz="2800" b="1" i="1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ru-RU" sz="28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812" name="Oval 20"/>
          <p:cNvSpPr>
            <a:spLocks noChangeArrowheads="1"/>
          </p:cNvSpPr>
          <p:nvPr/>
        </p:nvSpPr>
        <p:spPr bwMode="auto">
          <a:xfrm>
            <a:off x="1547813" y="1844675"/>
            <a:ext cx="144462" cy="122238"/>
          </a:xfrm>
          <a:prstGeom prst="ellipse">
            <a:avLst/>
          </a:prstGeom>
          <a:solidFill>
            <a:srgbClr val="F71A0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3995738" y="285273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N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5364163" y="1341438"/>
            <a:ext cx="35321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>
                <a:solidFill>
                  <a:srgbClr val="000000"/>
                </a:solidFill>
                <a:latin typeface="Times New Roman" pitchFamily="18" charset="0"/>
              </a:rPr>
              <a:t>Точка  </a:t>
            </a:r>
            <a:r>
              <a:rPr lang="en-US" sz="2800" b="1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ru-RU" sz="2800" b="1" i="1">
                <a:solidFill>
                  <a:srgbClr val="000000"/>
                </a:solidFill>
                <a:latin typeface="Times New Roman" pitchFamily="18" charset="0"/>
              </a:rPr>
              <a:t>  лежит  на </a:t>
            </a:r>
            <a:endParaRPr lang="en-US" sz="2800" b="1" i="1">
              <a:solidFill>
                <a:srgbClr val="000000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>
                <a:solidFill>
                  <a:srgbClr val="000000"/>
                </a:solidFill>
                <a:latin typeface="Times New Roman" pitchFamily="18" charset="0"/>
              </a:rPr>
              <a:t> ребре </a:t>
            </a:r>
            <a:r>
              <a:rPr lang="en-US" sz="2800" b="1" i="1">
                <a:solidFill>
                  <a:srgbClr val="000000"/>
                </a:solidFill>
                <a:latin typeface="Times New Roman" pitchFamily="18" charset="0"/>
              </a:rPr>
              <a:t>CC</a:t>
            </a:r>
            <a:r>
              <a:rPr lang="en-US" sz="2800" b="1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ru-RU" sz="28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815" name="Oval 23"/>
          <p:cNvSpPr>
            <a:spLocks noChangeArrowheads="1"/>
          </p:cNvSpPr>
          <p:nvPr/>
        </p:nvSpPr>
        <p:spPr bwMode="auto">
          <a:xfrm>
            <a:off x="3924300" y="3068638"/>
            <a:ext cx="144463" cy="122237"/>
          </a:xfrm>
          <a:prstGeom prst="ellipse">
            <a:avLst/>
          </a:prstGeom>
          <a:solidFill>
            <a:srgbClr val="F71A0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2771775" y="3933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K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5364163" y="2205038"/>
            <a:ext cx="35115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>
                <a:solidFill>
                  <a:srgbClr val="000000"/>
                </a:solidFill>
                <a:latin typeface="Times New Roman" pitchFamily="18" charset="0"/>
              </a:rPr>
              <a:t>Точка  </a:t>
            </a:r>
            <a:r>
              <a:rPr lang="en-US" sz="2800" b="1" i="1">
                <a:solidFill>
                  <a:srgbClr val="000000"/>
                </a:solidFill>
                <a:latin typeface="Times New Roman" pitchFamily="18" charset="0"/>
              </a:rPr>
              <a:t>K</a:t>
            </a:r>
            <a:r>
              <a:rPr lang="ru-RU" sz="2800" b="1" i="1">
                <a:solidFill>
                  <a:srgbClr val="000000"/>
                </a:solidFill>
                <a:latin typeface="Times New Roman" pitchFamily="18" charset="0"/>
              </a:rPr>
              <a:t>  лежит  на </a:t>
            </a:r>
            <a:endParaRPr lang="en-US" sz="2800" b="1" i="1">
              <a:solidFill>
                <a:srgbClr val="000000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>
                <a:solidFill>
                  <a:srgbClr val="000000"/>
                </a:solidFill>
                <a:latin typeface="Times New Roman" pitchFamily="18" charset="0"/>
              </a:rPr>
              <a:t> ребре </a:t>
            </a:r>
            <a:r>
              <a:rPr lang="en-US" sz="2800" b="1" i="1">
                <a:solidFill>
                  <a:srgbClr val="000000"/>
                </a:solidFill>
                <a:latin typeface="Times New Roman" pitchFamily="18" charset="0"/>
              </a:rPr>
              <a:t>BB</a:t>
            </a:r>
            <a:r>
              <a:rPr lang="en-US" sz="2800" b="1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ru-RU" sz="28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818" name="Oval 26"/>
          <p:cNvSpPr>
            <a:spLocks noChangeArrowheads="1"/>
          </p:cNvSpPr>
          <p:nvPr/>
        </p:nvSpPr>
        <p:spPr bwMode="auto">
          <a:xfrm>
            <a:off x="3132138" y="4221163"/>
            <a:ext cx="144462" cy="122237"/>
          </a:xfrm>
          <a:prstGeom prst="ellipse">
            <a:avLst/>
          </a:prstGeom>
          <a:solidFill>
            <a:srgbClr val="F71A0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3819" name="Freeform 27"/>
          <p:cNvSpPr>
            <a:spLocks/>
          </p:cNvSpPr>
          <p:nvPr/>
        </p:nvSpPr>
        <p:spPr bwMode="auto">
          <a:xfrm>
            <a:off x="3978275" y="3124200"/>
            <a:ext cx="1676400" cy="792163"/>
          </a:xfrm>
          <a:custGeom>
            <a:avLst/>
            <a:gdLst>
              <a:gd name="T0" fmla="*/ 1056 w 1056"/>
              <a:gd name="T1" fmla="*/ 499 h 499"/>
              <a:gd name="T2" fmla="*/ 0 w 1056"/>
              <a:gd name="T3" fmla="*/ 0 h 49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56" h="499">
                <a:moveTo>
                  <a:pt x="1056" y="499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3820" name="Freeform 28"/>
          <p:cNvSpPr>
            <a:spLocks/>
          </p:cNvSpPr>
          <p:nvPr/>
        </p:nvSpPr>
        <p:spPr bwMode="auto">
          <a:xfrm>
            <a:off x="3992563" y="3916363"/>
            <a:ext cx="2233612" cy="31750"/>
          </a:xfrm>
          <a:custGeom>
            <a:avLst/>
            <a:gdLst>
              <a:gd name="T0" fmla="*/ 0 w 1407"/>
              <a:gd name="T1" fmla="*/ 0 h 20"/>
              <a:gd name="T2" fmla="*/ 1407 w 1407"/>
              <a:gd name="T3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07" h="20">
                <a:moveTo>
                  <a:pt x="0" y="0"/>
                </a:moveTo>
                <a:lnTo>
                  <a:pt x="1407" y="20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1908175" y="5084763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O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5580063" y="342900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F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3823" name="Oval 31"/>
          <p:cNvSpPr>
            <a:spLocks noChangeArrowheads="1"/>
          </p:cNvSpPr>
          <p:nvPr/>
        </p:nvSpPr>
        <p:spPr bwMode="auto">
          <a:xfrm>
            <a:off x="5580063" y="3860800"/>
            <a:ext cx="144462" cy="1222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3824" name="Freeform 32"/>
          <p:cNvSpPr>
            <a:spLocks/>
          </p:cNvSpPr>
          <p:nvPr/>
        </p:nvSpPr>
        <p:spPr bwMode="auto">
          <a:xfrm>
            <a:off x="1552575" y="3948113"/>
            <a:ext cx="2424113" cy="2365375"/>
          </a:xfrm>
          <a:custGeom>
            <a:avLst/>
            <a:gdLst>
              <a:gd name="T0" fmla="*/ 0 w 1527"/>
              <a:gd name="T1" fmla="*/ 1490 h 1490"/>
              <a:gd name="T2" fmla="*/ 1527 w 1527"/>
              <a:gd name="T3" fmla="*/ 0 h 149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27" h="1490">
                <a:moveTo>
                  <a:pt x="0" y="1490"/>
                </a:moveTo>
                <a:lnTo>
                  <a:pt x="1527" y="0"/>
                </a:lnTo>
              </a:path>
            </a:pathLst>
          </a:custGeom>
          <a:noFill/>
          <a:ln w="38100">
            <a:solidFill>
              <a:srgbClr val="80008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3825" name="Freeform 33"/>
          <p:cNvSpPr>
            <a:spLocks/>
          </p:cNvSpPr>
          <p:nvPr/>
        </p:nvSpPr>
        <p:spPr bwMode="auto">
          <a:xfrm>
            <a:off x="1625600" y="3121025"/>
            <a:ext cx="2351088" cy="3482975"/>
          </a:xfrm>
          <a:custGeom>
            <a:avLst/>
            <a:gdLst>
              <a:gd name="T0" fmla="*/ 0 w 1481"/>
              <a:gd name="T1" fmla="*/ 2194 h 2194"/>
              <a:gd name="T2" fmla="*/ 1481 w 1481"/>
              <a:gd name="T3" fmla="*/ 0 h 219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81" h="2194">
                <a:moveTo>
                  <a:pt x="0" y="2194"/>
                </a:moveTo>
                <a:lnTo>
                  <a:pt x="1481" y="0"/>
                </a:lnTo>
              </a:path>
            </a:pathLst>
          </a:custGeom>
          <a:noFill/>
          <a:ln w="38100">
            <a:solidFill>
              <a:srgbClr val="80008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3826" name="Oval 34"/>
          <p:cNvSpPr>
            <a:spLocks noChangeArrowheads="1"/>
          </p:cNvSpPr>
          <p:nvPr/>
        </p:nvSpPr>
        <p:spPr bwMode="auto">
          <a:xfrm>
            <a:off x="2268538" y="5445125"/>
            <a:ext cx="144462" cy="122238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3616325" y="5911850"/>
            <a:ext cx="55276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0000"/>
                </a:solidFill>
                <a:latin typeface="Times New Roman" pitchFamily="18" charset="0"/>
              </a:rPr>
              <a:t>4) </a:t>
            </a:r>
            <a:r>
              <a:rPr lang="ru-RU" sz="2800" b="1" i="1">
                <a:solidFill>
                  <a:srgbClr val="000000"/>
                </a:solidFill>
                <a:latin typeface="Times New Roman" pitchFamily="18" charset="0"/>
              </a:rPr>
              <a:t>Найдите  линию  пересечения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>
                <a:solidFill>
                  <a:srgbClr val="000000"/>
                </a:solidFill>
                <a:latin typeface="Times New Roman" pitchFamily="18" charset="0"/>
              </a:rPr>
              <a:t>    плоскостей  </a:t>
            </a:r>
            <a:r>
              <a:rPr lang="en-US" sz="2800" b="1" i="1">
                <a:solidFill>
                  <a:srgbClr val="000000"/>
                </a:solidFill>
                <a:latin typeface="Times New Roman" pitchFamily="18" charset="0"/>
              </a:rPr>
              <a:t>MNK  </a:t>
            </a:r>
            <a:r>
              <a:rPr lang="ru-RU" sz="2800" b="1" i="1">
                <a:solidFill>
                  <a:srgbClr val="000000"/>
                </a:solidFill>
                <a:latin typeface="Times New Roman" pitchFamily="18" charset="0"/>
              </a:rPr>
              <a:t>и</a:t>
            </a:r>
            <a:r>
              <a:rPr lang="en-US" sz="2800" b="1" i="1">
                <a:solidFill>
                  <a:srgbClr val="000000"/>
                </a:solidFill>
                <a:latin typeface="Times New Roman" pitchFamily="18" charset="0"/>
              </a:rPr>
              <a:t>  ABC.</a:t>
            </a:r>
            <a:endParaRPr lang="ru-RU" sz="28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828" name="Freeform 36"/>
          <p:cNvSpPr>
            <a:spLocks/>
          </p:cNvSpPr>
          <p:nvPr/>
        </p:nvSpPr>
        <p:spPr bwMode="auto">
          <a:xfrm>
            <a:off x="2351088" y="3919538"/>
            <a:ext cx="3309937" cy="1566862"/>
          </a:xfrm>
          <a:custGeom>
            <a:avLst/>
            <a:gdLst>
              <a:gd name="T0" fmla="*/ 0 w 2085"/>
              <a:gd name="T1" fmla="*/ 987 h 987"/>
              <a:gd name="T2" fmla="*/ 2085 w 2085"/>
              <a:gd name="T3" fmla="*/ 0 h 98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85" h="987">
                <a:moveTo>
                  <a:pt x="0" y="987"/>
                </a:moveTo>
                <a:lnTo>
                  <a:pt x="2085" y="0"/>
                </a:lnTo>
              </a:path>
            </a:pathLst>
          </a:custGeom>
          <a:noFill/>
          <a:ln w="63500">
            <a:solidFill>
              <a:srgbClr val="00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4643438" y="2924175"/>
            <a:ext cx="4140200" cy="576263"/>
          </a:xfrm>
          <a:prstGeom prst="rect">
            <a:avLst/>
          </a:prstGeom>
          <a:solidFill>
            <a:srgbClr val="FAFED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0000"/>
                </a:solidFill>
                <a:latin typeface="Times New Roman" pitchFamily="18" charset="0"/>
              </a:rPr>
              <a:t>ABC </a:t>
            </a:r>
            <a:r>
              <a:rPr lang="en-US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∩ MNK</a:t>
            </a:r>
            <a:r>
              <a:rPr lang="ru-RU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OF</a:t>
            </a:r>
            <a:r>
              <a:rPr lang="ru-RU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30" name="Freeform 38"/>
          <p:cNvSpPr>
            <a:spLocks/>
          </p:cNvSpPr>
          <p:nvPr/>
        </p:nvSpPr>
        <p:spPr bwMode="auto">
          <a:xfrm>
            <a:off x="2773363" y="4449763"/>
            <a:ext cx="4465637" cy="2652712"/>
          </a:xfrm>
          <a:custGeom>
            <a:avLst/>
            <a:gdLst>
              <a:gd name="T0" fmla="*/ 1661 w 2813"/>
              <a:gd name="T1" fmla="*/ 749 h 1671"/>
              <a:gd name="T2" fmla="*/ 0 w 2813"/>
              <a:gd name="T3" fmla="*/ 768 h 1671"/>
              <a:gd name="T4" fmla="*/ 1872 w 2813"/>
              <a:gd name="T5" fmla="*/ 1671 h 1671"/>
              <a:gd name="T6" fmla="*/ 2813 w 2813"/>
              <a:gd name="T7" fmla="*/ 211 h 1671"/>
              <a:gd name="T8" fmla="*/ 2448 w 2813"/>
              <a:gd name="T9" fmla="*/ 0 h 1671"/>
              <a:gd name="T10" fmla="*/ 1651 w 2813"/>
              <a:gd name="T11" fmla="*/ 749 h 1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13" h="1671">
                <a:moveTo>
                  <a:pt x="1661" y="749"/>
                </a:moveTo>
                <a:lnTo>
                  <a:pt x="0" y="768"/>
                </a:lnTo>
                <a:lnTo>
                  <a:pt x="1872" y="1671"/>
                </a:lnTo>
                <a:lnTo>
                  <a:pt x="2813" y="211"/>
                </a:lnTo>
                <a:lnTo>
                  <a:pt x="2448" y="0"/>
                </a:lnTo>
                <a:lnTo>
                  <a:pt x="1651" y="749"/>
                </a:lnTo>
              </a:path>
            </a:pathLst>
          </a:custGeom>
          <a:solidFill>
            <a:srgbClr val="FF00FF"/>
          </a:solidFill>
          <a:ln w="9525">
            <a:solidFill>
              <a:schemeClr val="bg1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831" name="Rectangle 39"/>
              <p:cNvSpPr>
                <a:spLocks noChangeArrowheads="1"/>
              </p:cNvSpPr>
              <p:nvPr/>
            </p:nvSpPr>
            <p:spPr bwMode="auto">
              <a:xfrm>
                <a:off x="4318000" y="908050"/>
                <a:ext cx="4826000" cy="1871663"/>
              </a:xfrm>
              <a:prstGeom prst="rect">
                <a:avLst/>
              </a:prstGeom>
              <a:solidFill>
                <a:srgbClr val="FAFED2"/>
              </a:solidFill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i="1" dirty="0">
                    <a:solidFill>
                      <a:srgbClr val="000000"/>
                    </a:solidFill>
                    <a:latin typeface="Times New Roman" pitchFamily="18" charset="0"/>
                  </a:rPr>
                  <a:t>O</a:t>
                </a:r>
                <a:r>
                  <a:rPr lang="ru-RU" sz="2800" i="1" dirty="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𝜖</m:t>
                    </m:r>
                  </m:oMath>
                </a14:m>
                <a:r>
                  <a:rPr lang="en-US" sz="2800" i="1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KN</a:t>
                </a:r>
                <a:r>
                  <a:rPr lang="en-US" sz="2800" i="1" dirty="0">
                    <a:solidFill>
                      <a:srgbClr val="000000"/>
                    </a:solidFill>
                    <a:latin typeface="Times New Roman" pitchFamily="18" charset="0"/>
                  </a:rPr>
                  <a:t>,  </a:t>
                </a:r>
                <a:r>
                  <a:rPr lang="ru-RU" sz="2800" i="1" dirty="0">
                    <a:solidFill>
                      <a:srgbClr val="000000"/>
                    </a:solidFill>
                    <a:latin typeface="Times New Roman" pitchFamily="18" charset="0"/>
                  </a:rPr>
                  <a:t>значит  О </a:t>
                </a:r>
                <a:r>
                  <a:rPr lang="ru-RU" sz="2800" dirty="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𝜖</m:t>
                    </m:r>
                  </m:oMath>
                </a14:m>
                <a:r>
                  <a:rPr lang="ru-RU" sz="2800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  </a:t>
                </a:r>
                <a:r>
                  <a:rPr lang="ru-RU" sz="2800" i="1" dirty="0">
                    <a:solidFill>
                      <a:srgbClr val="000000"/>
                    </a:solidFill>
                    <a:latin typeface="Times New Roman" pitchFamily="18" charset="0"/>
                  </a:rPr>
                  <a:t>М</a:t>
                </a:r>
                <a:r>
                  <a:rPr lang="en-US" sz="2800" i="1" dirty="0">
                    <a:solidFill>
                      <a:srgbClr val="000000"/>
                    </a:solidFill>
                    <a:latin typeface="Times New Roman" pitchFamily="18" charset="0"/>
                  </a:rPr>
                  <a:t>NK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i="1" dirty="0">
                    <a:solidFill>
                      <a:srgbClr val="000000"/>
                    </a:solidFill>
                    <a:latin typeface="Times New Roman" pitchFamily="18" charset="0"/>
                  </a:rPr>
                  <a:t>O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𝜖</m:t>
                    </m:r>
                  </m:oMath>
                </a14:m>
                <a:r>
                  <a:rPr lang="en-US" sz="2800" i="1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OC</a:t>
                </a:r>
                <a:r>
                  <a:rPr lang="en-US" sz="2800" i="1" dirty="0">
                    <a:solidFill>
                      <a:srgbClr val="000000"/>
                    </a:solidFill>
                    <a:latin typeface="Times New Roman" pitchFamily="18" charset="0"/>
                  </a:rPr>
                  <a:t>,  </a:t>
                </a:r>
                <a:r>
                  <a:rPr lang="ru-RU" sz="2800" i="1" dirty="0">
                    <a:solidFill>
                      <a:srgbClr val="000000"/>
                    </a:solidFill>
                    <a:latin typeface="Times New Roman" pitchFamily="18" charset="0"/>
                  </a:rPr>
                  <a:t>значит  О </a:t>
                </a:r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𝜖</m:t>
                    </m:r>
                  </m:oMath>
                </a14:m>
                <a:r>
                  <a:rPr lang="ru-RU" sz="2800" i="1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АВС</a:t>
                </a:r>
                <a:endParaRPr lang="en-US" sz="2800" i="1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i="1" dirty="0">
                    <a:solidFill>
                      <a:srgbClr val="000000"/>
                    </a:solidFill>
                    <a:latin typeface="Times New Roman" pitchFamily="18" charset="0"/>
                  </a:rPr>
                  <a:t>F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𝜖</m:t>
                    </m:r>
                  </m:oMath>
                </a14:m>
                <a:r>
                  <a:rPr lang="en-US" sz="2800" i="1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MN</a:t>
                </a:r>
                <a:r>
                  <a:rPr lang="en-US" sz="2800" i="1" dirty="0">
                    <a:solidFill>
                      <a:srgbClr val="000000"/>
                    </a:solidFill>
                    <a:latin typeface="Times New Roman" pitchFamily="18" charset="0"/>
                  </a:rPr>
                  <a:t>,</a:t>
                </a:r>
                <a:r>
                  <a:rPr lang="ru-RU" sz="2800" i="1" dirty="0">
                    <a:solidFill>
                      <a:srgbClr val="000000"/>
                    </a:solidFill>
                    <a:latin typeface="Times New Roman" pitchFamily="18" charset="0"/>
                  </a:rPr>
                  <a:t>  значит  </a:t>
                </a:r>
                <a:r>
                  <a:rPr lang="en-US" sz="2800" i="1" dirty="0">
                    <a:solidFill>
                      <a:srgbClr val="000000"/>
                    </a:solidFill>
                    <a:latin typeface="Times New Roman" pitchFamily="18" charset="0"/>
                  </a:rPr>
                  <a:t>F 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𝜖</m:t>
                    </m:r>
                  </m:oMath>
                </a14:m>
                <a:r>
                  <a:rPr lang="en-US" sz="2800" i="1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MNK</a:t>
                </a:r>
                <a:endParaRPr lang="en-US" sz="2800" i="1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F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𝜖</m:t>
                    </m:r>
                  </m:oMath>
                </a14:m>
                <a:r>
                  <a:rPr lang="en-US" sz="28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DC</a:t>
                </a:r>
                <a:r>
                  <a:rPr lang="en-US" sz="280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sz="280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 значит  </a:t>
                </a:r>
                <a:r>
                  <a:rPr lang="en-US" sz="280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F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𝜖</m:t>
                    </m:r>
                  </m:oMath>
                </a14:m>
                <a:r>
                  <a:rPr lang="ru-RU" sz="28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АВС</a:t>
                </a:r>
                <a:endParaRPr lang="en-US" sz="28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3831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18000" y="908050"/>
                <a:ext cx="4826000" cy="1871663"/>
              </a:xfrm>
              <a:prstGeom prst="rect">
                <a:avLst/>
              </a:prstGeom>
              <a:blipFill rotWithShape="1">
                <a:blip r:embed="rId2"/>
                <a:stretch>
                  <a:fillRect t="-1303" b="-716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832" name="Freeform 40"/>
          <p:cNvSpPr>
            <a:spLocks/>
          </p:cNvSpPr>
          <p:nvPr/>
        </p:nvSpPr>
        <p:spPr bwMode="auto">
          <a:xfrm>
            <a:off x="5654675" y="3932238"/>
            <a:ext cx="974725" cy="533400"/>
          </a:xfrm>
          <a:custGeom>
            <a:avLst/>
            <a:gdLst>
              <a:gd name="T0" fmla="*/ 614 w 614"/>
              <a:gd name="T1" fmla="*/ 336 h 336"/>
              <a:gd name="T2" fmla="*/ 0 w 614"/>
              <a:gd name="T3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14" h="336">
                <a:moveTo>
                  <a:pt x="614" y="336"/>
                </a:moveTo>
                <a:lnTo>
                  <a:pt x="0" y="0"/>
                </a:lnTo>
              </a:path>
            </a:pathLst>
          </a:custGeom>
          <a:noFill/>
          <a:ln w="38100" cap="flat">
            <a:solidFill>
              <a:srgbClr val="008000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3833" name="Freeform 41"/>
          <p:cNvSpPr>
            <a:spLocks/>
          </p:cNvSpPr>
          <p:nvPr/>
        </p:nvSpPr>
        <p:spPr bwMode="auto">
          <a:xfrm>
            <a:off x="1630363" y="3902075"/>
            <a:ext cx="2347912" cy="14288"/>
          </a:xfrm>
          <a:custGeom>
            <a:avLst/>
            <a:gdLst>
              <a:gd name="T0" fmla="*/ 0 w 1479"/>
              <a:gd name="T1" fmla="*/ 0 h 9"/>
              <a:gd name="T2" fmla="*/ 1479 w 1479"/>
              <a:gd name="T3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79" h="9">
                <a:moveTo>
                  <a:pt x="0" y="0"/>
                </a:moveTo>
                <a:lnTo>
                  <a:pt x="1479" y="9"/>
                </a:lnTo>
              </a:path>
            </a:pathLst>
          </a:custGeom>
          <a:noFill/>
          <a:ln w="38100" cap="flat">
            <a:solidFill>
              <a:srgbClr val="008000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3834" name="Freeform 42"/>
          <p:cNvSpPr>
            <a:spLocks/>
          </p:cNvSpPr>
          <p:nvPr/>
        </p:nvSpPr>
        <p:spPr bwMode="auto">
          <a:xfrm>
            <a:off x="1619250" y="1916113"/>
            <a:ext cx="2320925" cy="1171575"/>
          </a:xfrm>
          <a:custGeom>
            <a:avLst/>
            <a:gdLst>
              <a:gd name="T0" fmla="*/ 1462 w 1462"/>
              <a:gd name="T1" fmla="*/ 738 h 738"/>
              <a:gd name="T2" fmla="*/ 0 w 1462"/>
              <a:gd name="T3" fmla="*/ 0 h 73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62" h="738">
                <a:moveTo>
                  <a:pt x="1462" y="738"/>
                </a:moveTo>
                <a:lnTo>
                  <a:pt x="0" y="0"/>
                </a:lnTo>
              </a:path>
            </a:pathLst>
          </a:custGeom>
          <a:noFill/>
          <a:ln w="38100" cap="flat">
            <a:solidFill>
              <a:srgbClr val="008000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32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  <p:bldP spid="33796" grpId="0" animBg="1"/>
      <p:bldP spid="33811" grpId="0"/>
      <p:bldP spid="33814" grpId="0"/>
      <p:bldP spid="33817" grpId="0"/>
      <p:bldP spid="33819" grpId="0" animBg="1"/>
      <p:bldP spid="33820" grpId="0" animBg="1"/>
      <p:bldP spid="33821" grpId="0"/>
      <p:bldP spid="33822" grpId="0"/>
      <p:bldP spid="33823" grpId="0" animBg="1"/>
      <p:bldP spid="33824" grpId="0" animBg="1"/>
      <p:bldP spid="33825" grpId="0" animBg="1"/>
      <p:bldP spid="33826" grpId="0" animBg="1"/>
      <p:bldP spid="33827" grpId="0"/>
      <p:bldP spid="33828" grpId="0" animBg="1"/>
      <p:bldP spid="33829" grpId="0" animBg="1"/>
      <p:bldP spid="33830" grpId="0" animBg="1"/>
      <p:bldP spid="33831" grpId="0" animBg="1"/>
      <p:bldP spid="33832" grpId="0" animBg="1"/>
      <p:bldP spid="33833" grpId="0" animBg="1"/>
      <p:bldP spid="3383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401</Words>
  <Application>Microsoft Office PowerPoint</Application>
  <PresentationFormat>Экран (4:3)</PresentationFormat>
  <Paragraphs>137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Справедливость</vt:lpstr>
      <vt:lpstr>Формула</vt:lpstr>
      <vt:lpstr>Презентация PowerPoint</vt:lpstr>
      <vt:lpstr>Задача №1 </vt:lpstr>
      <vt:lpstr>Задача  №2</vt:lpstr>
      <vt:lpstr>Задача  №3</vt:lpstr>
      <vt:lpstr>Задача  №4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801146</dc:creator>
  <cp:lastModifiedBy>801146</cp:lastModifiedBy>
  <cp:revision>5</cp:revision>
  <dcterms:created xsi:type="dcterms:W3CDTF">2012-01-18T15:22:39Z</dcterms:created>
  <dcterms:modified xsi:type="dcterms:W3CDTF">2012-01-20T21:24:25Z</dcterms:modified>
</cp:coreProperties>
</file>