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00DC99-44B7-4A02-B71A-E349F310F75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B11C4-30C7-4F3D-AF1B-32BE2430A5C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F2B3-658D-4D6D-BA75-0A0B09E319C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7D932-D35C-4794-9555-000CF3777C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EFD6C08-B412-4558-A303-C5F15C18893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7C653-602D-4B9A-B636-9C177BDE1C7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19458-0DD8-4D56-AAF7-F723FA96FD8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681FB-34F4-4CE8-86BD-6D491A6D281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1D229-EBE3-4E3A-B488-528928534EC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9D554-DCDE-4EA4-B7A9-33B4DA3D020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887A4C1-65AE-4D0C-88AD-6C20C637C8C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5F1693-7CC7-42FA-B0B7-FDB80093CA7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3656E8-D6C2-4242-AD0C-4810B9BCD8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Презентация к уроку.</a:t>
            </a:r>
          </a:p>
          <a:p>
            <a:r>
              <a:rPr lang="ru-RU" dirty="0" smtClean="0"/>
              <a:t>Преподаватель Савицкая Г.И.</a:t>
            </a:r>
          </a:p>
          <a:p>
            <a:r>
              <a:rPr lang="ru-RU" dirty="0" smtClean="0"/>
              <a:t>ГБОУ НПО Профессиональный лицей №80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Аксиомы стереометрии.</a:t>
            </a:r>
            <a:br>
              <a:rPr lang="ru-RU" dirty="0" smtClean="0"/>
            </a:br>
            <a:r>
              <a:rPr lang="ru-RU" dirty="0" smtClean="0"/>
              <a:t>Следствия из аксиом.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5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99" y="188640"/>
            <a:ext cx="8856984" cy="1447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1.Какое минимальное число точек определяет прямую?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9474" y="2852936"/>
            <a:ext cx="82978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kern="0" dirty="0" smtClean="0">
                <a:solidFill>
                  <a:srgbClr val="6600CC"/>
                </a:solidFill>
                <a:ea typeface="+mj-ea"/>
                <a:cs typeface="Arial" pitchFamily="34" charset="0"/>
              </a:rPr>
              <a:t>2.</a:t>
            </a:r>
            <a:r>
              <a:rPr lang="ru-RU" sz="4000" kern="0" dirty="0" smtClean="0">
                <a:solidFill>
                  <a:srgbClr val="6600CC"/>
                </a:solidFill>
                <a:ea typeface="+mj-ea"/>
                <a:cs typeface="Arial" pitchFamily="34" charset="0"/>
              </a:rPr>
              <a:t>Какое </a:t>
            </a:r>
            <a:r>
              <a:rPr lang="ru-RU" sz="4000" kern="0" dirty="0">
                <a:solidFill>
                  <a:srgbClr val="6600CC"/>
                </a:solidFill>
                <a:ea typeface="+mj-ea"/>
                <a:cs typeface="Arial" pitchFamily="34" charset="0"/>
              </a:rPr>
              <a:t>минимальное число точек определяет </a:t>
            </a:r>
            <a:r>
              <a:rPr lang="ru-RU" sz="4000" dirty="0" smtClean="0">
                <a:solidFill>
                  <a:srgbClr val="6600CC"/>
                </a:solidFill>
                <a:cs typeface="Arial" pitchFamily="34" charset="0"/>
              </a:rPr>
              <a:t>плоскость</a:t>
            </a:r>
            <a:r>
              <a:rPr lang="ru-RU" sz="4000" dirty="0">
                <a:solidFill>
                  <a:srgbClr val="6600CC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983762" y="1760707"/>
            <a:ext cx="762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5214748" y="1892061"/>
            <a:ext cx="76200" cy="76200"/>
          </a:xfrm>
          <a:prstGeom prst="ellipse">
            <a:avLst/>
          </a:prstGeom>
          <a:solidFill>
            <a:schemeClr val="tx2"/>
          </a:solidFill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347392" y="1754695"/>
            <a:ext cx="3710508" cy="207554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0" y="2046476"/>
            <a:ext cx="19578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Две точки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508104" y="4365104"/>
            <a:ext cx="762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38993" y="5445224"/>
            <a:ext cx="762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989262" y="4852390"/>
            <a:ext cx="762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822937" y="4176375"/>
            <a:ext cx="4469926" cy="1640871"/>
          </a:xfrm>
          <a:prstGeom prst="parallelogram">
            <a:avLst>
              <a:gd name="adj" fmla="val 71053"/>
            </a:avLst>
          </a:prstGeom>
          <a:solidFill>
            <a:srgbClr val="CC00CC">
              <a:alpha val="2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22547" y="5978469"/>
            <a:ext cx="7765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Три  точки, не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лежащие на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одной прямой</a:t>
            </a:r>
          </a:p>
        </p:txBody>
      </p:sp>
    </p:spTree>
    <p:extLst>
      <p:ext uri="{BB962C8B-B14F-4D97-AF65-F5344CB8AC3E}">
        <p14:creationId xmlns:p14="http://schemas.microsoft.com/office/powerpoint/2010/main" val="315082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animBg="1"/>
      <p:bldP spid="6151" grpId="0" animBg="1"/>
      <p:bldP spid="6152" grpId="0" animBg="1"/>
      <p:bldP spid="6154" grpId="0" animBg="1"/>
      <p:bldP spid="6155" grpId="0" animBg="1"/>
      <p:bldP spid="6156" grpId="0" animBg="1"/>
      <p:bldP spid="6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95" y="6460549"/>
            <a:ext cx="3927410" cy="108526"/>
          </a:xfrm>
        </p:spPr>
        <p:txBody>
          <a:bodyPr>
            <a:normAutofit fontScale="90000"/>
          </a:bodyPr>
          <a:lstStyle/>
          <a:p>
            <a:pPr lvl="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kern="12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sz="2400" dirty="0" smtClean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4042792" cy="5816678"/>
          </a:xfrm>
          <a:ln>
            <a:solidFill>
              <a:schemeClr val="bg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6600CC"/>
                </a:solidFill>
                <a:latin typeface="Arial" pitchFamily="34" charset="0"/>
                <a:ea typeface="+mj-ea"/>
                <a:cs typeface="Arial" pitchFamily="34" charset="0"/>
              </a:rPr>
              <a:t>Сколько плоскостей проходит через три точки лежащие на прямой?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499992" y="404663"/>
            <a:ext cx="4110608" cy="5816679"/>
          </a:xfrm>
          <a:ln w="19050">
            <a:solidFill>
              <a:schemeClr val="bg2"/>
            </a:solidFill>
          </a:ln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Сколько плоскостей проходит через три точки </a:t>
            </a:r>
            <a:r>
              <a:rPr lang="ru-RU" sz="24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не лежащие </a:t>
            </a:r>
            <a:r>
              <a:rPr lang="ru-RU" sz="2400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на прямой?</a:t>
            </a:r>
            <a:endParaRPr lang="ru-RU" sz="2400" kern="12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524000" y="3200400"/>
            <a:ext cx="76200" cy="76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981200" y="3657600"/>
            <a:ext cx="76200" cy="76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971800" y="4648200"/>
            <a:ext cx="76200" cy="76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954982" y="3124200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031182" y="4100512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5969868" y="3733800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066800" y="2743200"/>
            <a:ext cx="2743200" cy="27432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-8193603">
            <a:off x="-152400" y="3733800"/>
            <a:ext cx="5334000" cy="838200"/>
          </a:xfrm>
          <a:prstGeom prst="parallelogram">
            <a:avLst>
              <a:gd name="adj" fmla="val 159091"/>
            </a:avLst>
          </a:prstGeom>
          <a:solidFill>
            <a:schemeClr val="accent1">
              <a:alpha val="45097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-7667992">
            <a:off x="-3969" y="2747169"/>
            <a:ext cx="4791075" cy="2649538"/>
          </a:xfrm>
          <a:prstGeom prst="parallelogram">
            <a:avLst>
              <a:gd name="adj" fmla="val 45207"/>
            </a:avLst>
          </a:prstGeom>
          <a:solidFill>
            <a:srgbClr val="FF0000">
              <a:alpha val="10980"/>
            </a:srgbClr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9300564">
            <a:off x="1066800" y="2286000"/>
            <a:ext cx="2676525" cy="3629025"/>
          </a:xfrm>
          <a:prstGeom prst="parallelogram">
            <a:avLst>
              <a:gd name="adj" fmla="val 25000"/>
            </a:avLst>
          </a:prstGeom>
          <a:solidFill>
            <a:schemeClr val="accent1">
              <a:lumMod val="50000"/>
              <a:alpha val="7843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4672980" y="2755582"/>
            <a:ext cx="3803848" cy="1905000"/>
          </a:xfrm>
          <a:prstGeom prst="parallelogram">
            <a:avLst>
              <a:gd name="adj" fmla="val 72368"/>
            </a:avLst>
          </a:prstGeom>
          <a:solidFill>
            <a:srgbClr val="7030A0">
              <a:alpha val="1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95046" y="5636566"/>
            <a:ext cx="304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множество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508104" y="5486400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одна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86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3" grpId="0" animBg="1"/>
      <p:bldP spid="7184" grpId="0" animBg="1"/>
      <p:bldP spid="7187" grpId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130100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Верно </a:t>
            </a:r>
            <a:r>
              <a:rPr lang="ru-RU" sz="28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ли, что все точки окружности принадлежат плоскости, если эта окружность имеет с </a:t>
            </a:r>
            <a:r>
              <a:rPr lang="ru-RU" sz="28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плоскостью:</a:t>
            </a:r>
            <a:endParaRPr lang="ru-RU" sz="2800" dirty="0" smtClean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4038600" cy="4569371"/>
          </a:xfrm>
        </p:spPr>
        <p:txBody>
          <a:bodyPr/>
          <a:lstStyle/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ru-RU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две общие точки</a:t>
            </a:r>
            <a:r>
              <a:rPr lang="ru-RU" sz="32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648200" y="1628800"/>
            <a:ext cx="4038600" cy="4497363"/>
          </a:xfrm>
        </p:spPr>
        <p:txBody>
          <a:bodyPr/>
          <a:lstStyle/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ru-RU" sz="32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три общие точки?</a:t>
            </a:r>
          </a:p>
          <a:p>
            <a:endParaRPr lang="ru-RU" dirty="0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914400" y="3505200"/>
            <a:ext cx="2743200" cy="2743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0" y="4648200"/>
            <a:ext cx="4648200" cy="457200"/>
          </a:xfrm>
          <a:prstGeom prst="parallelogram">
            <a:avLst>
              <a:gd name="adj" fmla="val 254167"/>
            </a:avLst>
          </a:prstGeom>
          <a:solidFill>
            <a:srgbClr val="000099">
              <a:alpha val="4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838200" y="4800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581400" y="4800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57200" y="48768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5105400" y="3429000"/>
            <a:ext cx="2743200" cy="2743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5181600" y="4191000"/>
            <a:ext cx="2438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7696200" y="41910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181599" y="5177631"/>
            <a:ext cx="2510631" cy="1563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5105400" y="4191000"/>
            <a:ext cx="3048000" cy="6096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6934200" y="41910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5638800" y="42672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7315200" y="46482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4355976" y="3645023"/>
            <a:ext cx="4536504" cy="1761207"/>
          </a:xfrm>
          <a:prstGeom prst="parallelogram">
            <a:avLst>
              <a:gd name="adj" fmla="val 75000"/>
            </a:avLst>
          </a:prstGeom>
          <a:solidFill>
            <a:srgbClr val="0070C0">
              <a:alpha val="12157"/>
            </a:srgbClr>
          </a:solidFill>
          <a:ln>
            <a:solidFill>
              <a:srgbClr val="00B050"/>
            </a:solidFill>
          </a:ln>
          <a:extLst/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5105400" y="510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7620000" y="41148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7664522" y="53340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187624" y="270892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dirty="0">
                <a:solidFill>
                  <a:srgbClr val="000000"/>
                </a:solidFill>
                <a:cs typeface="Arial" pitchFamily="34" charset="0"/>
              </a:rPr>
              <a:t>Нет 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685304" y="28442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dirty="0">
                <a:solidFill>
                  <a:srgbClr val="000000"/>
                </a:solidFill>
                <a:latin typeface="+mn-lt"/>
              </a:rPr>
              <a:t>Да </a:t>
            </a:r>
          </a:p>
        </p:txBody>
      </p:sp>
    </p:spTree>
    <p:extLst>
      <p:ext uri="{BB962C8B-B14F-4D97-AF65-F5344CB8AC3E}">
        <p14:creationId xmlns:p14="http://schemas.microsoft.com/office/powerpoint/2010/main" val="99125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3" grpId="1" animBg="1"/>
      <p:bldP spid="8207" grpId="0" animBg="1"/>
      <p:bldP spid="8207" grpId="1" animBg="1"/>
      <p:bldP spid="8208" grpId="0" animBg="1"/>
      <p:bldP spid="8208" grpId="1" animBg="1"/>
      <p:bldP spid="8209" grpId="0" animBg="1"/>
      <p:bldP spid="8209" grpId="1" animBg="1"/>
      <p:bldP spid="8216" grpId="0" animBg="1"/>
      <p:bldP spid="8217" grpId="0" animBg="1"/>
      <p:bldP spid="8220" grpId="0" animBg="1"/>
      <p:bldP spid="8221" grpId="0" animBg="1"/>
      <p:bldP spid="8222" grpId="0" animBg="1"/>
      <p:bldP spid="8223" grpId="0" animBg="1"/>
      <p:bldP spid="8223" grpId="1" animBg="1"/>
      <p:bldP spid="8224" grpId="0" animBg="1"/>
      <p:bldP spid="8224" grpId="1" animBg="1"/>
      <p:bldP spid="8225" grpId="0" animBg="1"/>
      <p:bldP spid="8225" grpId="1" animBg="1"/>
      <p:bldP spid="8226" grpId="0"/>
      <p:bldP spid="8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93516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В плоскости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ru-RU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даны три точки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А, В, С,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ru-RU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не принадлежащие одной прямой. </a:t>
            </a:r>
            <a:r>
              <a:rPr lang="en-US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ru-RU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Как расположены стороны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∆АВС </a:t>
            </a:r>
            <a:r>
              <a:rPr lang="ru-RU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относительно плоскости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ru-RU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?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514600" y="441960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114800" y="548640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257800" y="426720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91000" y="5486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133600" y="4038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334000" y="3886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09600" y="3886200"/>
            <a:ext cx="6934200" cy="2057400"/>
          </a:xfrm>
          <a:prstGeom prst="parallelogram">
            <a:avLst>
              <a:gd name="adj" fmla="val 84259"/>
            </a:avLst>
          </a:prstGeom>
          <a:solidFill>
            <a:schemeClr val="accent1">
              <a:lumMod val="75000"/>
              <a:alpha val="23137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990600" y="5334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333399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2590800" y="4343400"/>
            <a:ext cx="2743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4114800" y="4343400"/>
            <a:ext cx="1219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90800" y="4495800"/>
            <a:ext cx="1600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33600" y="2743200"/>
            <a:ext cx="53187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Лежат в плоскости</a:t>
            </a:r>
          </a:p>
        </p:txBody>
      </p:sp>
    </p:spTree>
    <p:extLst>
      <p:ext uri="{BB962C8B-B14F-4D97-AF65-F5344CB8AC3E}">
        <p14:creationId xmlns:p14="http://schemas.microsoft.com/office/powerpoint/2010/main" val="218119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3" grpId="0"/>
      <p:bldP spid="9224" grpId="0"/>
      <p:bldP spid="9225" grpId="0"/>
      <p:bldP spid="9226" grpId="0" animBg="1"/>
      <p:bldP spid="9227" grpId="0"/>
      <p:bldP spid="9228" grpId="0" animBg="1"/>
      <p:bldP spid="9229" grpId="0" animBg="1"/>
      <p:bldP spid="92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686800" cy="868363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Как расположены плоскости </a:t>
            </a:r>
            <a:r>
              <a:rPr lang="ru-RU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  и ?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7584" y="5181600"/>
            <a:ext cx="77768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Пересекаются по прямой, проходящей через точку А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57200" y="4114800"/>
            <a:ext cx="7467600" cy="609600"/>
          </a:xfrm>
          <a:prstGeom prst="parallelogram">
            <a:avLst>
              <a:gd name="adj" fmla="val 306250"/>
            </a:avLst>
          </a:prstGeom>
          <a:solidFill>
            <a:schemeClr val="accent1">
              <a:alpha val="34117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rot="10800000">
            <a:off x="3886200" y="2438400"/>
            <a:ext cx="1447800" cy="19050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133600" y="3886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6666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76800" y="2362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FFFFFF"/>
                </a:solidFill>
                <a:sym typeface="Symbol" pitchFamily="18" charset="2"/>
              </a:rPr>
              <a:t>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4572000" y="4267200"/>
            <a:ext cx="125413" cy="125413"/>
          </a:xfrm>
          <a:prstGeom prst="ellipse">
            <a:avLst/>
          </a:prstGeom>
          <a:solidFill>
            <a:schemeClr val="tx2"/>
          </a:solidFill>
          <a:ln w="762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800600" y="4191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997124" y="4087813"/>
            <a:ext cx="5365576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172200" y="40386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 rot="-394503">
            <a:off x="820881" y="2146886"/>
            <a:ext cx="7239000" cy="2143125"/>
          </a:xfrm>
          <a:prstGeom prst="parallelogram">
            <a:avLst>
              <a:gd name="adj" fmla="val 8444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162800" y="1828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</a:t>
            </a:r>
          </a:p>
        </p:txBody>
      </p:sp>
    </p:spTree>
    <p:extLst>
      <p:ext uri="{BB962C8B-B14F-4D97-AF65-F5344CB8AC3E}">
        <p14:creationId xmlns:p14="http://schemas.microsoft.com/office/powerpoint/2010/main" val="61162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  <p:bldP spid="10245" grpId="0" animBg="1"/>
      <p:bldP spid="10246" grpId="0" animBg="1"/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 animBg="1"/>
      <p:bldP spid="10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16" y="188640"/>
            <a:ext cx="8712968" cy="2057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Сколько различных </a:t>
            </a:r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плоскостей можно </a:t>
            </a:r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провести через данную </a:t>
            </a:r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точку пространства</a:t>
            </a:r>
            <a:r>
              <a:rPr lang="en-US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endParaRPr lang="ru-RU" sz="3600" dirty="0" smtClean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676400" y="4114800"/>
            <a:ext cx="6172200" cy="838200"/>
          </a:xfrm>
          <a:prstGeom prst="parallelogram">
            <a:avLst>
              <a:gd name="adj" fmla="val 184091"/>
            </a:avLst>
          </a:prstGeom>
          <a:solidFill>
            <a:schemeClr val="accent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09800" y="43434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600" b="1">
                <a:solidFill>
                  <a:srgbClr val="0066FF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267200" y="4343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1066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572000" y="4191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419872" y="5770687"/>
            <a:ext cx="4824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Бесконечно много!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-968126">
            <a:off x="2667000" y="3055938"/>
            <a:ext cx="2743200" cy="2362200"/>
          </a:xfrm>
          <a:prstGeom prst="parallelogram">
            <a:avLst>
              <a:gd name="adj" fmla="val 29032"/>
            </a:avLst>
          </a:prstGeom>
          <a:solidFill>
            <a:srgbClr val="CC0099">
              <a:alpha val="1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3048000" y="4114800"/>
            <a:ext cx="1981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72000" y="27432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CC3300"/>
                </a:solidFill>
                <a:sym typeface="Symbol" pitchFamily="18" charset="2"/>
              </a:rPr>
              <a:t></a:t>
            </a:r>
          </a:p>
        </p:txBody>
      </p:sp>
    </p:spTree>
    <p:extLst>
      <p:ext uri="{BB962C8B-B14F-4D97-AF65-F5344CB8AC3E}">
        <p14:creationId xmlns:p14="http://schemas.microsoft.com/office/powerpoint/2010/main" val="21112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2" grpId="0"/>
      <p:bldP spid="11273" grpId="0" animBg="1"/>
      <p:bldP spid="11275" grpId="0"/>
      <p:bldP spid="11277" grpId="0"/>
      <p:bldP spid="11278" grpId="0" animBg="1"/>
      <p:bldP spid="112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Какое минимальное число </a:t>
            </a:r>
            <a:r>
              <a:rPr lang="ru-RU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общих </a:t>
            </a:r>
            <a:r>
              <a:rPr lang="ru-RU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точек необходимо задать , чтобы две плоскости совпали?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39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Три точки, не лежащие на одной прямой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981200" y="40386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267200" y="37338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724400" y="4343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239000" y="42672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7620000" y="35814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924800" y="40386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295400" y="4114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 rot="10818573" flipV="1">
            <a:off x="715181" y="3409307"/>
            <a:ext cx="2590800" cy="730250"/>
          </a:xfrm>
          <a:prstGeom prst="parallelogram">
            <a:avLst>
              <a:gd name="adj" fmla="val 88696"/>
            </a:avLst>
          </a:prstGeom>
          <a:solidFill>
            <a:srgbClr val="FF0000">
              <a:alpha val="18823"/>
            </a:srgbClr>
          </a:solidFill>
          <a:ln w="9525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685800" y="4114800"/>
            <a:ext cx="2590800" cy="609600"/>
          </a:xfrm>
          <a:prstGeom prst="parallelogram">
            <a:avLst>
              <a:gd name="adj" fmla="val 106250"/>
            </a:avLst>
          </a:prstGeom>
          <a:solidFill>
            <a:srgbClr val="33CCCC">
              <a:alpha val="16078"/>
            </a:srgb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141002" y="3567545"/>
            <a:ext cx="16002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13960489" flipH="1">
            <a:off x="3524250" y="3333750"/>
            <a:ext cx="3389313" cy="1293813"/>
          </a:xfrm>
          <a:prstGeom prst="parallelogram">
            <a:avLst>
              <a:gd name="adj" fmla="val 65491"/>
            </a:avLst>
          </a:prstGeom>
          <a:solidFill>
            <a:srgbClr val="CC0099">
              <a:alpha val="47842"/>
            </a:srgbClr>
          </a:solidFill>
          <a:ln w="9525" algn="ctr">
            <a:solidFill>
              <a:srgbClr val="FF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 rot="-7647197" flipH="1" flipV="1">
            <a:off x="2667000" y="4191000"/>
            <a:ext cx="3505200" cy="609600"/>
          </a:xfrm>
          <a:prstGeom prst="parallelogram">
            <a:avLst>
              <a:gd name="adj" fmla="val 143750"/>
            </a:avLst>
          </a:prstGeom>
          <a:solidFill>
            <a:schemeClr val="tx2">
              <a:lumMod val="75000"/>
              <a:alpha val="58823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 rot="1076547">
            <a:off x="6400800" y="3352800"/>
            <a:ext cx="2209800" cy="1752600"/>
          </a:xfrm>
          <a:prstGeom prst="parallelogram">
            <a:avLst>
              <a:gd name="adj" fmla="val 54708"/>
            </a:avLst>
          </a:prstGeom>
          <a:solidFill>
            <a:schemeClr val="accent1">
              <a:alpha val="23921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 rot="1076547">
            <a:off x="6400800" y="3352800"/>
            <a:ext cx="2209800" cy="1752600"/>
          </a:xfrm>
          <a:prstGeom prst="parallelogram">
            <a:avLst>
              <a:gd name="adj" fmla="val 54708"/>
            </a:avLst>
          </a:prstGeom>
          <a:solidFill>
            <a:srgbClr val="002060">
              <a:alpha val="23921"/>
            </a:srgbClr>
          </a:solidFill>
          <a:ln w="9525" algn="ctr">
            <a:solidFill>
              <a:srgbClr val="FF9999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5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Может  ли стул на трёх ножках, </a:t>
            </a:r>
            <a:b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имеющих разную длину, не качаться?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1740748"/>
            <a:ext cx="8507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dirty="0">
                <a:solidFill>
                  <a:srgbClr val="CC0000"/>
                </a:solidFill>
                <a:cs typeface="Arial" pitchFamily="34" charset="0"/>
              </a:rPr>
              <a:t>Да , когда концы ножек, окажутся в одной плоскости.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26771" y="2411610"/>
            <a:ext cx="7924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rgbClr val="6600CC"/>
                </a:solidFill>
                <a:cs typeface="Arial" pitchFamily="34" charset="0"/>
              </a:rPr>
              <a:t>Когда открывают крышку рояля, то её подпирают в одной точке. </a:t>
            </a:r>
            <a:r>
              <a:rPr lang="ru-RU" sz="2800" dirty="0" smtClean="0">
                <a:solidFill>
                  <a:srgbClr val="6600CC"/>
                </a:solidFill>
                <a:cs typeface="Arial" pitchFamily="34" charset="0"/>
              </a:rPr>
              <a:t>Какое </a:t>
            </a:r>
            <a:r>
              <a:rPr lang="ru-RU" sz="2800" dirty="0">
                <a:solidFill>
                  <a:srgbClr val="6600CC"/>
                </a:solidFill>
                <a:cs typeface="Arial" pitchFamily="34" charset="0"/>
              </a:rPr>
              <a:t>свойство плоскости при этом применяются?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09600" y="3810000"/>
            <a:ext cx="7924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dirty="0">
                <a:solidFill>
                  <a:srgbClr val="CC0000"/>
                </a:solidFill>
                <a:cs typeface="Arial" pitchFamily="34" charset="0"/>
              </a:rPr>
              <a:t>Через прямую и точку, не лежащую на прямой, можно провести плоскость и притом </a:t>
            </a:r>
            <a:r>
              <a:rPr lang="ru-RU" sz="2400" dirty="0" smtClean="0">
                <a:solidFill>
                  <a:srgbClr val="CC0000"/>
                </a:solidFill>
                <a:cs typeface="Arial" pitchFamily="34" charset="0"/>
              </a:rPr>
              <a:t>единственную.       </a:t>
            </a:r>
            <a:endParaRPr lang="ru-RU" sz="2400" dirty="0">
              <a:solidFill>
                <a:srgbClr val="CC0000"/>
              </a:solidFill>
              <a:cs typeface="Arial" pitchFamily="34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dirty="0">
                <a:solidFill>
                  <a:srgbClr val="CC0000"/>
                </a:solidFill>
                <a:cs typeface="Arial" pitchFamily="34" charset="0"/>
              </a:rPr>
              <a:t>                                                           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914400" y="53340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3124200" y="57150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1905000" y="5562600"/>
            <a:ext cx="107950" cy="107950"/>
          </a:xfrm>
          <a:prstGeom prst="ellipse">
            <a:avLst/>
          </a:prstGeom>
          <a:solidFill>
            <a:srgbClr val="CC3300"/>
          </a:solidFill>
          <a:ln w="9525" algn="ctr">
            <a:solidFill>
              <a:srgbClr val="CC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 rot="5748817">
            <a:off x="1563688" y="3846512"/>
            <a:ext cx="1792288" cy="3700463"/>
          </a:xfrm>
          <a:prstGeom prst="triangle">
            <a:avLst>
              <a:gd name="adj" fmla="val 50000"/>
            </a:avLst>
          </a:prstGeom>
          <a:solidFill>
            <a:srgbClr val="FFCCFF">
              <a:alpha val="34901"/>
            </a:srgbClr>
          </a:solidFill>
          <a:ln w="9525" algn="ctr">
            <a:solidFill>
              <a:srgbClr val="FF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852705" y="5506243"/>
            <a:ext cx="3200400" cy="3810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8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04" grpId="0"/>
      <p:bldP spid="12307" grpId="0" animBg="1"/>
      <p:bldP spid="12308" grpId="0" animBg="1"/>
      <p:bldP spid="12309" grpId="0" animBg="1"/>
      <p:bldP spid="12310" grpId="0" animBg="1"/>
      <p:bldP spid="123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206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Аксиомы стереометрии. Следствия из аксиом.</vt:lpstr>
      <vt:lpstr>1.Какое минимальное число точек определяет прямую?</vt:lpstr>
      <vt:lpstr> </vt:lpstr>
      <vt:lpstr> Верно ли, что все точки окружности принадлежат плоскости, если эта окружность имеет с плоскостью:</vt:lpstr>
      <vt:lpstr>В плоскости  даны три точки А, В, С,  не принадлежащие одной прямой.  Как расположены стороны ∆АВС относительно плоскости ?</vt:lpstr>
      <vt:lpstr>Как расположены плоскости   и ?</vt:lpstr>
      <vt:lpstr>Сколько различных плоскостей можно провести через данную точку пространства?  </vt:lpstr>
      <vt:lpstr>Какое минимальное число общих точек необходимо задать , чтобы две плоскости совпали?</vt:lpstr>
      <vt:lpstr>Может  ли стул на трёх ножках,  имеющих разную длину, не качаться?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801146</dc:creator>
  <cp:lastModifiedBy>801146</cp:lastModifiedBy>
  <cp:revision>11</cp:revision>
  <dcterms:created xsi:type="dcterms:W3CDTF">2012-01-18T15:03:15Z</dcterms:created>
  <dcterms:modified xsi:type="dcterms:W3CDTF">2012-01-19T17:28:01Z</dcterms:modified>
</cp:coreProperties>
</file>