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73" r:id="rId6"/>
    <p:sldId id="27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4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B604E-FCCD-488F-BE2D-B1572F753E9C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A2583-32C7-4B1A-8F55-C5C8BD87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68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1E7A-6513-44DD-9BAD-8E2621331BCF}" type="datetime1">
              <a:rPr lang="ru-RU" smtClean="0"/>
              <a:t>12.12.2011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A5E-1475-42E5-97C5-9B83AC4A0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8D1E6-0669-4042-AB76-868B8B2875C5}" type="datetime1">
              <a:rPr lang="ru-RU" smtClean="0"/>
              <a:t>12.12.2011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A5E-1475-42E5-97C5-9B83AC4A0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BA22-2669-4A72-A859-8CF18A4E20F9}" type="datetime1">
              <a:rPr lang="ru-RU" smtClean="0"/>
              <a:t>12.12.2011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A5E-1475-42E5-97C5-9B83AC4A0F0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A740-F8B7-48B8-BAE9-F528B0C6B755}" type="datetime1">
              <a:rPr lang="ru-RU" smtClean="0"/>
              <a:t>12.12.2011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A5E-1475-42E5-97C5-9B83AC4A0F0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A08A-D75E-44B6-A5EC-A5A201C10960}" type="datetime1">
              <a:rPr lang="ru-RU" smtClean="0"/>
              <a:t>12.12.2011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A5E-1475-42E5-97C5-9B83AC4A0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0FC2-9743-411D-9531-85E0CB92520B}" type="datetime1">
              <a:rPr lang="ru-RU" smtClean="0"/>
              <a:t>12.12.2011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A5E-1475-42E5-97C5-9B83AC4A0F0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9CBB-FB5A-455C-8091-1AA67A5A5E2E}" type="datetime1">
              <a:rPr lang="ru-RU" smtClean="0"/>
              <a:t>12.12.2011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A5E-1475-42E5-97C5-9B83AC4A0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A93D-F814-45FD-BA28-DEACA9E99F76}" type="datetime1">
              <a:rPr lang="ru-RU" smtClean="0"/>
              <a:t>12.12.2011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A5E-1475-42E5-97C5-9B83AC4A0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0E6A-7ADF-48FD-8406-4BF707F6C0D5}" type="datetime1">
              <a:rPr lang="ru-RU" smtClean="0"/>
              <a:t>12.12.2011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A5E-1475-42E5-97C5-9B83AC4A0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8A24-10CF-4059-81FA-A9905459E2F2}" type="datetime1">
              <a:rPr lang="ru-RU" smtClean="0"/>
              <a:t>12.12.2011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A5E-1475-42E5-97C5-9B83AC4A0F0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6E04-309A-4B69-A235-970416069979}" type="datetime1">
              <a:rPr lang="ru-RU" smtClean="0"/>
              <a:t>12.12.2011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A5E-1475-42E5-97C5-9B83AC4A0F0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BF26009-16DE-47A7-A590-A4D2753E8213}" type="datetime1">
              <a:rPr lang="ru-RU" smtClean="0"/>
              <a:t>12.12.2011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BDF6A5E-1475-42E5-97C5-9B83AC4A0F0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7.x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slide" Target="slide7.x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&#1092;&#1080;&#1079;&#1082;&#1091;&#1083;&#1100;&#1090;&#1084;&#1080;&#1085;&#1091;&#1090;&#1082;&#1072;1.wlmp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6.xml"/><Relationship Id="rId3" Type="http://schemas.openxmlformats.org/officeDocument/2006/relationships/slide" Target="slide8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2" Type="http://schemas.openxmlformats.org/officeDocument/2006/relationships/slide" Target="slide3.xml"/><Relationship Id="rId16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2.xml"/><Relationship Id="rId5" Type="http://schemas.openxmlformats.org/officeDocument/2006/relationships/slide" Target="slide10.xml"/><Relationship Id="rId15" Type="http://schemas.openxmlformats.org/officeDocument/2006/relationships/image" Target="../media/image6.gif"/><Relationship Id="rId10" Type="http://schemas.openxmlformats.org/officeDocument/2006/relationships/slide" Target="slide2.xml"/><Relationship Id="rId4" Type="http://schemas.openxmlformats.org/officeDocument/2006/relationships/slide" Target="slide7.xml"/><Relationship Id="rId9" Type="http://schemas.openxmlformats.org/officeDocument/2006/relationships/slide" Target="slide14.xml"/><Relationship Id="rId14" Type="http://schemas.openxmlformats.org/officeDocument/2006/relationships/slide" Target="slide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Первый признак равенства треугольников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509120"/>
            <a:ext cx="6400800" cy="665087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С.А. Абрамкина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69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AutoShape 4"/>
          <p:cNvSpPr>
            <a:spLocks noChangeArrowheads="1"/>
          </p:cNvSpPr>
          <p:nvPr/>
        </p:nvSpPr>
        <p:spPr bwMode="auto">
          <a:xfrm>
            <a:off x="1835150" y="1484313"/>
            <a:ext cx="4967288" cy="2232025"/>
          </a:xfrm>
          <a:prstGeom prst="parallelogram">
            <a:avLst>
              <a:gd name="adj" fmla="val 55637"/>
            </a:avLst>
          </a:prstGeom>
          <a:gradFill rotWithShape="1">
            <a:gsLst>
              <a:gs pos="0">
                <a:schemeClr val="bg1"/>
              </a:gs>
              <a:gs pos="50000">
                <a:srgbClr val="DD55D3">
                  <a:alpha val="82001"/>
                </a:srgbClr>
              </a:gs>
              <a:gs pos="100000">
                <a:schemeClr val="bg1"/>
              </a:gs>
            </a:gsLst>
            <a:lin ang="18900000" scaled="1"/>
          </a:gradFill>
          <a:ln w="285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0293" name="Line 5"/>
          <p:cNvSpPr>
            <a:spLocks noChangeShapeType="1"/>
          </p:cNvSpPr>
          <p:nvPr/>
        </p:nvSpPr>
        <p:spPr bwMode="auto">
          <a:xfrm flipH="1">
            <a:off x="1619250" y="1484313"/>
            <a:ext cx="568960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294" name="Line 6"/>
          <p:cNvSpPr>
            <a:spLocks noChangeShapeType="1"/>
          </p:cNvSpPr>
          <p:nvPr/>
        </p:nvSpPr>
        <p:spPr bwMode="auto">
          <a:xfrm>
            <a:off x="684213" y="3716338"/>
            <a:ext cx="6335712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296" name="Line 8"/>
          <p:cNvSpPr>
            <a:spLocks noChangeShapeType="1"/>
          </p:cNvSpPr>
          <p:nvPr/>
        </p:nvSpPr>
        <p:spPr bwMode="auto">
          <a:xfrm>
            <a:off x="2051050" y="549275"/>
            <a:ext cx="4465638" cy="4032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1671638" y="48847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40298" name="Line 10"/>
          <p:cNvSpPr>
            <a:spLocks noChangeShapeType="1"/>
          </p:cNvSpPr>
          <p:nvPr/>
        </p:nvSpPr>
        <p:spPr bwMode="auto">
          <a:xfrm flipH="1">
            <a:off x="4643438" y="1268413"/>
            <a:ext cx="287337" cy="431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299" name="Line 11"/>
          <p:cNvSpPr>
            <a:spLocks noChangeShapeType="1"/>
          </p:cNvSpPr>
          <p:nvPr/>
        </p:nvSpPr>
        <p:spPr bwMode="auto">
          <a:xfrm flipH="1">
            <a:off x="3779838" y="3500438"/>
            <a:ext cx="287337" cy="431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300" name="Arc 12"/>
          <p:cNvSpPr>
            <a:spLocks/>
          </p:cNvSpPr>
          <p:nvPr/>
        </p:nvSpPr>
        <p:spPr bwMode="auto">
          <a:xfrm rot="4035506" flipH="1" flipV="1">
            <a:off x="2008982" y="885031"/>
            <a:ext cx="431800" cy="620713"/>
          </a:xfrm>
          <a:custGeom>
            <a:avLst/>
            <a:gdLst>
              <a:gd name="G0" fmla="+- 0 0 0"/>
              <a:gd name="G1" fmla="+- 21530 0 0"/>
              <a:gd name="G2" fmla="+- 21600 0 0"/>
              <a:gd name="T0" fmla="*/ 1735 w 21600"/>
              <a:gd name="T1" fmla="*/ 0 h 23219"/>
              <a:gd name="T2" fmla="*/ 21534 w 21600"/>
              <a:gd name="T3" fmla="*/ 23219 h 23219"/>
              <a:gd name="T4" fmla="*/ 0 w 21600"/>
              <a:gd name="T5" fmla="*/ 21530 h 23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219" fill="none" extrusionOk="0">
                <a:moveTo>
                  <a:pt x="1735" y="-1"/>
                </a:moveTo>
                <a:cubicBezTo>
                  <a:pt x="12955" y="903"/>
                  <a:pt x="21600" y="10273"/>
                  <a:pt x="21600" y="21530"/>
                </a:cubicBezTo>
                <a:cubicBezTo>
                  <a:pt x="21600" y="22093"/>
                  <a:pt x="21577" y="22657"/>
                  <a:pt x="21533" y="23218"/>
                </a:cubicBezTo>
              </a:path>
              <a:path w="21600" h="23219" stroke="0" extrusionOk="0">
                <a:moveTo>
                  <a:pt x="1735" y="-1"/>
                </a:moveTo>
                <a:cubicBezTo>
                  <a:pt x="12955" y="903"/>
                  <a:pt x="21600" y="10273"/>
                  <a:pt x="21600" y="21530"/>
                </a:cubicBezTo>
                <a:cubicBezTo>
                  <a:pt x="21600" y="22093"/>
                  <a:pt x="21577" y="22657"/>
                  <a:pt x="21533" y="23218"/>
                </a:cubicBezTo>
                <a:lnTo>
                  <a:pt x="0" y="2153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0301" name="Arc 13"/>
          <p:cNvSpPr>
            <a:spLocks/>
          </p:cNvSpPr>
          <p:nvPr/>
        </p:nvSpPr>
        <p:spPr bwMode="auto">
          <a:xfrm flipV="1">
            <a:off x="6196013" y="3717925"/>
            <a:ext cx="465137" cy="576263"/>
          </a:xfrm>
          <a:custGeom>
            <a:avLst/>
            <a:gdLst>
              <a:gd name="G0" fmla="+- 1658 0 0"/>
              <a:gd name="G1" fmla="+- 21600 0 0"/>
              <a:gd name="G2" fmla="+- 21600 0 0"/>
              <a:gd name="T0" fmla="*/ 0 w 23258"/>
              <a:gd name="T1" fmla="*/ 64 h 21600"/>
              <a:gd name="T2" fmla="*/ 23258 w 23258"/>
              <a:gd name="T3" fmla="*/ 21600 h 21600"/>
              <a:gd name="T4" fmla="*/ 1658 w 2325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258" h="21600" fill="none" extrusionOk="0">
                <a:moveTo>
                  <a:pt x="-1" y="63"/>
                </a:moveTo>
                <a:cubicBezTo>
                  <a:pt x="551" y="21"/>
                  <a:pt x="1104" y="-1"/>
                  <a:pt x="1658" y="0"/>
                </a:cubicBezTo>
                <a:cubicBezTo>
                  <a:pt x="13587" y="0"/>
                  <a:pt x="23258" y="9670"/>
                  <a:pt x="23258" y="21600"/>
                </a:cubicBezTo>
              </a:path>
              <a:path w="23258" h="21600" stroke="0" extrusionOk="0">
                <a:moveTo>
                  <a:pt x="-1" y="63"/>
                </a:moveTo>
                <a:cubicBezTo>
                  <a:pt x="551" y="21"/>
                  <a:pt x="1104" y="-1"/>
                  <a:pt x="1658" y="0"/>
                </a:cubicBezTo>
                <a:cubicBezTo>
                  <a:pt x="13587" y="0"/>
                  <a:pt x="23258" y="9670"/>
                  <a:pt x="23258" y="21600"/>
                </a:cubicBezTo>
                <a:lnTo>
                  <a:pt x="1658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0302" name="Text Box 14"/>
          <p:cNvSpPr txBox="1">
            <a:spLocks noChangeArrowheads="1"/>
          </p:cNvSpPr>
          <p:nvPr/>
        </p:nvSpPr>
        <p:spPr bwMode="auto">
          <a:xfrm>
            <a:off x="2195513" y="981075"/>
            <a:ext cx="436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40303" name="Text Box 15"/>
          <p:cNvSpPr txBox="1">
            <a:spLocks noChangeArrowheads="1"/>
          </p:cNvSpPr>
          <p:nvPr/>
        </p:nvSpPr>
        <p:spPr bwMode="auto">
          <a:xfrm>
            <a:off x="6011863" y="3644900"/>
            <a:ext cx="436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40304" name="Rectangle 16"/>
          <p:cNvSpPr>
            <a:spLocks noChangeArrowheads="1"/>
          </p:cNvSpPr>
          <p:nvPr/>
        </p:nvSpPr>
        <p:spPr bwMode="auto">
          <a:xfrm>
            <a:off x="1331913" y="3716338"/>
            <a:ext cx="477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40305" name="Rectangle 17"/>
          <p:cNvSpPr>
            <a:spLocks noChangeArrowheads="1"/>
          </p:cNvSpPr>
          <p:nvPr/>
        </p:nvSpPr>
        <p:spPr bwMode="auto">
          <a:xfrm>
            <a:off x="3132138" y="765175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40306" name="Rectangle 18"/>
          <p:cNvSpPr>
            <a:spLocks noChangeArrowheads="1"/>
          </p:cNvSpPr>
          <p:nvPr/>
        </p:nvSpPr>
        <p:spPr bwMode="auto">
          <a:xfrm>
            <a:off x="6732588" y="836613"/>
            <a:ext cx="477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40307" name="Rectangle 19"/>
          <p:cNvSpPr>
            <a:spLocks noChangeArrowheads="1"/>
          </p:cNvSpPr>
          <p:nvPr/>
        </p:nvSpPr>
        <p:spPr bwMode="auto">
          <a:xfrm>
            <a:off x="5219700" y="3860800"/>
            <a:ext cx="473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D</a:t>
            </a:r>
            <a:endParaRPr lang="ru-RU" sz="3200" b="1" dirty="0">
              <a:solidFill>
                <a:srgbClr val="000000"/>
              </a:solidFill>
            </a:endParaRPr>
          </a:p>
        </p:txBody>
      </p:sp>
      <p:grpSp>
        <p:nvGrpSpPr>
          <p:cNvPr id="140309" name="Group 21"/>
          <p:cNvGrpSpPr>
            <a:grpSpLocks/>
          </p:cNvGrpSpPr>
          <p:nvPr/>
        </p:nvGrpSpPr>
        <p:grpSpPr bwMode="auto">
          <a:xfrm>
            <a:off x="3708400" y="5157788"/>
            <a:ext cx="4672013" cy="809625"/>
            <a:chOff x="2699" y="3113"/>
            <a:chExt cx="2943" cy="510"/>
          </a:xfrm>
        </p:grpSpPr>
        <p:sp>
          <p:nvSpPr>
            <p:cNvPr id="140310" name="Text Box 22"/>
            <p:cNvSpPr txBox="1">
              <a:spLocks noChangeArrowheads="1"/>
            </p:cNvSpPr>
            <p:nvPr/>
          </p:nvSpPr>
          <p:spPr bwMode="auto">
            <a:xfrm>
              <a:off x="2699" y="3296"/>
              <a:ext cx="294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000000"/>
                  </a:solidFill>
                </a:rPr>
                <a:t>Доказать: </a:t>
              </a:r>
              <a:r>
                <a:rPr lang="el-GR" sz="2800" b="1" dirty="0">
                  <a:solidFill>
                    <a:srgbClr val="000000"/>
                  </a:solidFill>
                </a:rPr>
                <a:t>Δ</a:t>
              </a:r>
              <a:r>
                <a:rPr lang="ru-RU" sz="2800" b="1" dirty="0">
                  <a:solidFill>
                    <a:srgbClr val="000000"/>
                  </a:solidFill>
                </a:rPr>
                <a:t> </a:t>
              </a:r>
              <a:r>
                <a:rPr lang="ru-RU" sz="2800" b="1" dirty="0" smtClean="0">
                  <a:solidFill>
                    <a:srgbClr val="000000"/>
                  </a:solidFill>
                </a:rPr>
                <a:t>АВ</a:t>
              </a:r>
              <a:r>
                <a:rPr lang="en-US" sz="2800" b="1" dirty="0" smtClean="0">
                  <a:solidFill>
                    <a:srgbClr val="000000"/>
                  </a:solidFill>
                </a:rPr>
                <a:t>D</a:t>
              </a:r>
              <a:r>
                <a:rPr lang="ru-RU" sz="2800" b="1" dirty="0" smtClean="0">
                  <a:solidFill>
                    <a:srgbClr val="000000"/>
                  </a:solidFill>
                </a:rPr>
                <a:t>=</a:t>
              </a:r>
              <a:r>
                <a:rPr lang="el-GR" sz="2800" b="1" dirty="0">
                  <a:solidFill>
                    <a:srgbClr val="000000"/>
                  </a:solidFill>
                </a:rPr>
                <a:t>Δ</a:t>
              </a:r>
              <a:r>
                <a:rPr lang="ru-RU" sz="2800" b="1" dirty="0">
                  <a:solidFill>
                    <a:srgbClr val="000000"/>
                  </a:solidFill>
                </a:rPr>
                <a:t> </a:t>
              </a:r>
              <a:r>
                <a:rPr lang="ru-RU" sz="2800" b="1" dirty="0" smtClean="0">
                  <a:solidFill>
                    <a:srgbClr val="000000"/>
                  </a:solidFill>
                </a:rPr>
                <a:t>ВС</a:t>
              </a:r>
              <a:r>
                <a:rPr lang="en-US" sz="2800" b="1" dirty="0" smtClean="0">
                  <a:solidFill>
                    <a:srgbClr val="000000"/>
                  </a:solidFill>
                </a:rPr>
                <a:t>D</a:t>
              </a:r>
              <a:endParaRPr lang="ru-RU" sz="2800" b="1" dirty="0">
                <a:solidFill>
                  <a:srgbClr val="000000"/>
                </a:solidFill>
              </a:endParaRPr>
            </a:p>
          </p:txBody>
        </p:sp>
        <p:sp>
          <p:nvSpPr>
            <p:cNvPr id="140311" name="Line 23"/>
            <p:cNvSpPr>
              <a:spLocks noChangeShapeType="1"/>
            </p:cNvSpPr>
            <p:nvPr/>
          </p:nvSpPr>
          <p:spPr bwMode="auto">
            <a:xfrm>
              <a:off x="2789" y="3113"/>
              <a:ext cx="244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0314" name="AutoShape 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7700" cy="647700"/>
          </a:xfrm>
          <a:prstGeom prst="actionButtonHome">
            <a:avLst/>
          </a:prstGeom>
          <a:noFill/>
          <a:ln w="38100">
            <a:solidFill>
              <a:srgbClr val="DD55D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Заголовок 4"/>
          <p:cNvSpPr txBox="1">
            <a:spLocks/>
          </p:cNvSpPr>
          <p:nvPr/>
        </p:nvSpPr>
        <p:spPr>
          <a:xfrm>
            <a:off x="441793" y="64350"/>
            <a:ext cx="7730607" cy="5155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  <a:t>Задача №3</a:t>
            </a:r>
            <a:endParaRPr lang="ru-RU" b="1" dirty="0">
              <a:ln w="11430"/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28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2268538" y="1844675"/>
            <a:ext cx="4392612" cy="1943100"/>
          </a:xfrm>
          <a:prstGeom prst="parallelogram">
            <a:avLst>
              <a:gd name="adj" fmla="val 56516"/>
            </a:avLst>
          </a:prstGeom>
          <a:gradFill rotWithShape="1">
            <a:gsLst>
              <a:gs pos="0">
                <a:schemeClr val="bg1"/>
              </a:gs>
              <a:gs pos="50000">
                <a:srgbClr val="009999">
                  <a:alpha val="63000"/>
                </a:srgbClr>
              </a:gs>
              <a:gs pos="100000">
                <a:schemeClr val="bg1"/>
              </a:gs>
            </a:gsLst>
            <a:lin ang="2700000" scaled="1"/>
          </a:gra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 flipV="1">
            <a:off x="2268538" y="1844675"/>
            <a:ext cx="4391025" cy="19446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4998" name="Arc 6"/>
          <p:cNvSpPr>
            <a:spLocks/>
          </p:cNvSpPr>
          <p:nvPr/>
        </p:nvSpPr>
        <p:spPr bwMode="auto">
          <a:xfrm>
            <a:off x="2700338" y="2997200"/>
            <a:ext cx="431800" cy="576263"/>
          </a:xfrm>
          <a:custGeom>
            <a:avLst/>
            <a:gdLst>
              <a:gd name="G0" fmla="+- 557 0 0"/>
              <a:gd name="G1" fmla="+- 21600 0 0"/>
              <a:gd name="G2" fmla="+- 21600 0 0"/>
              <a:gd name="T0" fmla="*/ 0 w 20928"/>
              <a:gd name="T1" fmla="*/ 7 h 21600"/>
              <a:gd name="T2" fmla="*/ 20928 w 20928"/>
              <a:gd name="T3" fmla="*/ 14417 h 21600"/>
              <a:gd name="T4" fmla="*/ 557 w 2092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28" h="21600" fill="none" extrusionOk="0">
                <a:moveTo>
                  <a:pt x="0" y="7"/>
                </a:moveTo>
                <a:cubicBezTo>
                  <a:pt x="185" y="2"/>
                  <a:pt x="371" y="-1"/>
                  <a:pt x="557" y="0"/>
                </a:cubicBezTo>
                <a:cubicBezTo>
                  <a:pt x="9717" y="0"/>
                  <a:pt x="17881" y="5778"/>
                  <a:pt x="20927" y="14417"/>
                </a:cubicBezTo>
              </a:path>
              <a:path w="20928" h="21600" stroke="0" extrusionOk="0">
                <a:moveTo>
                  <a:pt x="0" y="7"/>
                </a:moveTo>
                <a:cubicBezTo>
                  <a:pt x="185" y="2"/>
                  <a:pt x="371" y="-1"/>
                  <a:pt x="557" y="0"/>
                </a:cubicBezTo>
                <a:cubicBezTo>
                  <a:pt x="9717" y="0"/>
                  <a:pt x="17881" y="5778"/>
                  <a:pt x="20927" y="14417"/>
                </a:cubicBezTo>
                <a:lnTo>
                  <a:pt x="557" y="21600"/>
                </a:lnTo>
                <a:close/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>
            <a:off x="2843213" y="2420938"/>
            <a:ext cx="287337" cy="28733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007" name="Arc 15"/>
          <p:cNvSpPr>
            <a:spLocks/>
          </p:cNvSpPr>
          <p:nvPr/>
        </p:nvSpPr>
        <p:spPr bwMode="auto">
          <a:xfrm rot="10989738">
            <a:off x="5795963" y="2060575"/>
            <a:ext cx="419100" cy="576263"/>
          </a:xfrm>
          <a:custGeom>
            <a:avLst/>
            <a:gdLst>
              <a:gd name="G0" fmla="+- 557 0 0"/>
              <a:gd name="G1" fmla="+- 21600 0 0"/>
              <a:gd name="G2" fmla="+- 21600 0 0"/>
              <a:gd name="T0" fmla="*/ 0 w 20928"/>
              <a:gd name="T1" fmla="*/ 7 h 21600"/>
              <a:gd name="T2" fmla="*/ 20928 w 20928"/>
              <a:gd name="T3" fmla="*/ 14417 h 21600"/>
              <a:gd name="T4" fmla="*/ 557 w 2092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28" h="21600" fill="none" extrusionOk="0">
                <a:moveTo>
                  <a:pt x="0" y="7"/>
                </a:moveTo>
                <a:cubicBezTo>
                  <a:pt x="185" y="2"/>
                  <a:pt x="371" y="-1"/>
                  <a:pt x="557" y="0"/>
                </a:cubicBezTo>
                <a:cubicBezTo>
                  <a:pt x="9717" y="0"/>
                  <a:pt x="17881" y="5778"/>
                  <a:pt x="20927" y="14417"/>
                </a:cubicBezTo>
              </a:path>
              <a:path w="20928" h="21600" stroke="0" extrusionOk="0">
                <a:moveTo>
                  <a:pt x="0" y="7"/>
                </a:moveTo>
                <a:cubicBezTo>
                  <a:pt x="185" y="2"/>
                  <a:pt x="371" y="-1"/>
                  <a:pt x="557" y="0"/>
                </a:cubicBezTo>
                <a:cubicBezTo>
                  <a:pt x="9717" y="0"/>
                  <a:pt x="17881" y="5778"/>
                  <a:pt x="20927" y="14417"/>
                </a:cubicBezTo>
                <a:lnTo>
                  <a:pt x="557" y="21600"/>
                </a:lnTo>
                <a:close/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>
            <a:off x="2843213" y="2276475"/>
            <a:ext cx="287337" cy="2873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>
            <a:off x="5795963" y="3068638"/>
            <a:ext cx="287337" cy="28733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>
            <a:off x="5795963" y="2924175"/>
            <a:ext cx="287337" cy="2873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1908175" y="3789363"/>
            <a:ext cx="477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3132138" y="1196975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6732588" y="1196975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5364163" y="3789363"/>
            <a:ext cx="477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D</a:t>
            </a:r>
            <a:endParaRPr lang="ru-RU" sz="3200" b="1" dirty="0">
              <a:solidFill>
                <a:srgbClr val="000000"/>
              </a:solidFill>
            </a:endParaRPr>
          </a:p>
        </p:txBody>
      </p:sp>
      <p:grpSp>
        <p:nvGrpSpPr>
          <p:cNvPr id="85015" name="Group 23"/>
          <p:cNvGrpSpPr>
            <a:grpSpLocks/>
          </p:cNvGrpSpPr>
          <p:nvPr/>
        </p:nvGrpSpPr>
        <p:grpSpPr bwMode="auto">
          <a:xfrm>
            <a:off x="3851275" y="4868863"/>
            <a:ext cx="4537075" cy="795337"/>
            <a:chOff x="2472" y="3158"/>
            <a:chExt cx="2858" cy="501"/>
          </a:xfrm>
        </p:grpSpPr>
        <p:sp>
          <p:nvSpPr>
            <p:cNvPr id="85016" name="Line 24"/>
            <p:cNvSpPr>
              <a:spLocks noChangeShapeType="1"/>
            </p:cNvSpPr>
            <p:nvPr/>
          </p:nvSpPr>
          <p:spPr bwMode="auto">
            <a:xfrm>
              <a:off x="2472" y="3158"/>
              <a:ext cx="285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85017" name="Group 25"/>
            <p:cNvGrpSpPr>
              <a:grpSpLocks/>
            </p:cNvGrpSpPr>
            <p:nvPr/>
          </p:nvGrpSpPr>
          <p:grpSpPr bwMode="auto">
            <a:xfrm>
              <a:off x="2567" y="3249"/>
              <a:ext cx="2761" cy="410"/>
              <a:chOff x="2869" y="3385"/>
              <a:chExt cx="2761" cy="410"/>
            </a:xfrm>
          </p:grpSpPr>
          <p:sp>
            <p:nvSpPr>
              <p:cNvPr id="85018" name="Text Box 26"/>
              <p:cNvSpPr txBox="1">
                <a:spLocks noChangeArrowheads="1"/>
              </p:cNvSpPr>
              <p:nvPr/>
            </p:nvSpPr>
            <p:spPr bwMode="auto">
              <a:xfrm>
                <a:off x="2869" y="3437"/>
                <a:ext cx="128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800" b="1">
                    <a:solidFill>
                      <a:srgbClr val="000000"/>
                    </a:solidFill>
                  </a:rPr>
                  <a:t>Доказать:</a:t>
                </a:r>
                <a:r>
                  <a:rPr lang="ru-RU" sz="2800" b="1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</a:p>
            </p:txBody>
          </p:sp>
          <p:graphicFrame>
            <p:nvGraphicFramePr>
              <p:cNvPr id="85019" name="Object 27"/>
              <p:cNvGraphicFramePr>
                <a:graphicFrameLocks noChangeAspect="1"/>
              </p:cNvGraphicFramePr>
              <p:nvPr/>
            </p:nvGraphicFramePr>
            <p:xfrm>
              <a:off x="4241" y="3385"/>
              <a:ext cx="408" cy="3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4" name="Формула" r:id="rId3" imgW="164880" imgH="152280" progId="Equation.3">
                      <p:embed/>
                    </p:oleObj>
                  </mc:Choice>
                  <mc:Fallback>
                    <p:oleObj name="Формула" r:id="rId3" imgW="164880" imgH="152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41" y="3385"/>
                            <a:ext cx="408" cy="37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5020" name="Rectangle 28"/>
              <p:cNvSpPr>
                <a:spLocks noChangeArrowheads="1"/>
              </p:cNvSpPr>
              <p:nvPr/>
            </p:nvSpPr>
            <p:spPr bwMode="auto">
              <a:xfrm>
                <a:off x="4558" y="3430"/>
                <a:ext cx="68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0000"/>
                    </a:solidFill>
                  </a:rPr>
                  <a:t>D</a:t>
                </a:r>
                <a:r>
                  <a:rPr lang="ru-RU" sz="3200" b="1" dirty="0" smtClean="0">
                    <a:solidFill>
                      <a:srgbClr val="000000"/>
                    </a:solidFill>
                  </a:rPr>
                  <a:t>=</a:t>
                </a:r>
                <a:endParaRPr lang="ru-RU" sz="3200" b="1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85021" name="Group 29"/>
              <p:cNvGrpSpPr>
                <a:grpSpLocks/>
              </p:cNvGrpSpPr>
              <p:nvPr/>
            </p:nvGrpSpPr>
            <p:grpSpPr bwMode="auto">
              <a:xfrm>
                <a:off x="5012" y="3385"/>
                <a:ext cx="618" cy="410"/>
                <a:chOff x="1474" y="3294"/>
                <a:chExt cx="618" cy="410"/>
              </a:xfrm>
            </p:grpSpPr>
            <p:graphicFrame>
              <p:nvGraphicFramePr>
                <p:cNvPr id="85022" name="Object 30"/>
                <p:cNvGraphicFramePr>
                  <a:graphicFrameLocks noChangeAspect="1"/>
                </p:cNvGraphicFramePr>
                <p:nvPr/>
              </p:nvGraphicFramePr>
              <p:xfrm>
                <a:off x="1474" y="3294"/>
                <a:ext cx="408" cy="37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45" name="Формула" r:id="rId5" imgW="164880" imgH="152280" progId="Equation.3">
                        <p:embed/>
                      </p:oleObj>
                    </mc:Choice>
                    <mc:Fallback>
                      <p:oleObj name="Формула" r:id="rId5" imgW="164880" imgH="1522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74" y="3294"/>
                              <a:ext cx="408" cy="37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85023" name="Rectangle 31"/>
                <p:cNvSpPr>
                  <a:spLocks noChangeArrowheads="1"/>
                </p:cNvSpPr>
                <p:nvPr/>
              </p:nvSpPr>
              <p:spPr bwMode="auto">
                <a:xfrm>
                  <a:off x="1791" y="3339"/>
                  <a:ext cx="301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ru-RU" sz="3200" b="1">
                      <a:solidFill>
                        <a:srgbClr val="000000"/>
                      </a:solidFill>
                    </a:rPr>
                    <a:t>В</a:t>
                  </a:r>
                </a:p>
              </p:txBody>
            </p:sp>
          </p:grpSp>
        </p:grpSp>
      </p:grpSp>
      <p:sp>
        <p:nvSpPr>
          <p:cNvPr id="85024" name="AutoShape 3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Заголовок 4"/>
          <p:cNvSpPr txBox="1">
            <a:spLocks/>
          </p:cNvSpPr>
          <p:nvPr/>
        </p:nvSpPr>
        <p:spPr>
          <a:xfrm>
            <a:off x="441793" y="237728"/>
            <a:ext cx="7730607" cy="5155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  <a:t>Задача №4</a:t>
            </a:r>
            <a:endParaRPr lang="ru-RU" b="1" dirty="0">
              <a:ln w="11430"/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19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2051050" y="4005263"/>
            <a:ext cx="477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96260" name="AutoShape 4"/>
          <p:cNvSpPr>
            <a:spLocks noChangeArrowheads="1"/>
          </p:cNvSpPr>
          <p:nvPr/>
        </p:nvSpPr>
        <p:spPr bwMode="auto">
          <a:xfrm rot="5400000">
            <a:off x="3024188" y="295275"/>
            <a:ext cx="3455987" cy="4392613"/>
          </a:xfrm>
          <a:prstGeom prst="triangle">
            <a:avLst>
              <a:gd name="adj" fmla="val 47403"/>
            </a:avLst>
          </a:prstGeom>
          <a:gradFill rotWithShape="1">
            <a:gsLst>
              <a:gs pos="0">
                <a:schemeClr val="bg1">
                  <a:alpha val="78999"/>
                </a:schemeClr>
              </a:gs>
              <a:gs pos="100000">
                <a:srgbClr val="CC0099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 rot="5400000">
            <a:off x="4716463" y="260350"/>
            <a:ext cx="71437" cy="43926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62" name="Arc 6"/>
          <p:cNvSpPr>
            <a:spLocks/>
          </p:cNvSpPr>
          <p:nvPr/>
        </p:nvSpPr>
        <p:spPr bwMode="auto">
          <a:xfrm rot="3641868" flipH="1" flipV="1">
            <a:off x="5074444" y="2572544"/>
            <a:ext cx="517525" cy="360363"/>
          </a:xfrm>
          <a:custGeom>
            <a:avLst/>
            <a:gdLst>
              <a:gd name="G0" fmla="+- 565 0 0"/>
              <a:gd name="G1" fmla="+- 21600 0 0"/>
              <a:gd name="G2" fmla="+- 21600 0 0"/>
              <a:gd name="T0" fmla="*/ 0 w 22165"/>
              <a:gd name="T1" fmla="*/ 7 h 21600"/>
              <a:gd name="T2" fmla="*/ 22165 w 22165"/>
              <a:gd name="T3" fmla="*/ 21600 h 21600"/>
              <a:gd name="T4" fmla="*/ 565 w 221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65" h="21600" fill="none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</a:path>
              <a:path w="22165" h="21600" stroke="0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  <a:lnTo>
                  <a:pt x="565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6263" name="Arc 7"/>
          <p:cNvSpPr>
            <a:spLocks/>
          </p:cNvSpPr>
          <p:nvPr/>
        </p:nvSpPr>
        <p:spPr bwMode="auto">
          <a:xfrm rot="3641868" flipH="1" flipV="1">
            <a:off x="5060951" y="1947862"/>
            <a:ext cx="569912" cy="360363"/>
          </a:xfrm>
          <a:custGeom>
            <a:avLst/>
            <a:gdLst>
              <a:gd name="G0" fmla="+- 2780 0 0"/>
              <a:gd name="G1" fmla="+- 21600 0 0"/>
              <a:gd name="G2" fmla="+- 21600 0 0"/>
              <a:gd name="T0" fmla="*/ 0 w 24380"/>
              <a:gd name="T1" fmla="*/ 180 h 21600"/>
              <a:gd name="T2" fmla="*/ 24380 w 24380"/>
              <a:gd name="T3" fmla="*/ 21600 h 21600"/>
              <a:gd name="T4" fmla="*/ 2780 w 2438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380" h="21600" fill="none" extrusionOk="0">
                <a:moveTo>
                  <a:pt x="-1" y="179"/>
                </a:moveTo>
                <a:cubicBezTo>
                  <a:pt x="921" y="60"/>
                  <a:pt x="1850" y="-1"/>
                  <a:pt x="2780" y="0"/>
                </a:cubicBezTo>
                <a:cubicBezTo>
                  <a:pt x="14709" y="0"/>
                  <a:pt x="24380" y="9670"/>
                  <a:pt x="24380" y="21600"/>
                </a:cubicBezTo>
              </a:path>
              <a:path w="24380" h="21600" stroke="0" extrusionOk="0">
                <a:moveTo>
                  <a:pt x="-1" y="179"/>
                </a:moveTo>
                <a:cubicBezTo>
                  <a:pt x="921" y="60"/>
                  <a:pt x="1850" y="-1"/>
                  <a:pt x="2780" y="0"/>
                </a:cubicBezTo>
                <a:cubicBezTo>
                  <a:pt x="14709" y="0"/>
                  <a:pt x="24380" y="9670"/>
                  <a:pt x="24380" y="21600"/>
                </a:cubicBezTo>
                <a:lnTo>
                  <a:pt x="278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 rot="5400000">
            <a:off x="4142582" y="1267619"/>
            <a:ext cx="287337" cy="2889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 rot="5400000" flipV="1">
            <a:off x="4213225" y="3355975"/>
            <a:ext cx="287338" cy="2873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7019925" y="2060575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D</a:t>
            </a:r>
            <a:endParaRPr lang="ru-RU" sz="3200" b="1">
              <a:solidFill>
                <a:srgbClr val="000000"/>
              </a:solidFill>
            </a:endParaRP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2051050" y="2132013"/>
            <a:ext cx="477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2051050" y="260350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C</a:t>
            </a:r>
            <a:endParaRPr lang="ru-RU" sz="3200" b="1">
              <a:solidFill>
                <a:srgbClr val="000000"/>
              </a:solidFill>
            </a:endParaRPr>
          </a:p>
        </p:txBody>
      </p:sp>
      <p:sp>
        <p:nvSpPr>
          <p:cNvPr id="96275" name="Rectangle 19"/>
          <p:cNvSpPr>
            <a:spLocks noChangeArrowheads="1"/>
          </p:cNvSpPr>
          <p:nvPr/>
        </p:nvSpPr>
        <p:spPr bwMode="auto">
          <a:xfrm>
            <a:off x="3779838" y="5229225"/>
            <a:ext cx="4211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00"/>
                </a:solidFill>
              </a:rPr>
              <a:t>Доказать: АВ=ВС</a:t>
            </a:r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>
            <a:off x="3851275" y="5013325"/>
            <a:ext cx="36718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6277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CC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6278" name="Text Box 22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5</a:t>
            </a:r>
          </a:p>
        </p:txBody>
      </p:sp>
      <p:sp>
        <p:nvSpPr>
          <p:cNvPr id="16" name="Заголовок 4"/>
          <p:cNvSpPr txBox="1">
            <a:spLocks/>
          </p:cNvSpPr>
          <p:nvPr/>
        </p:nvSpPr>
        <p:spPr>
          <a:xfrm>
            <a:off x="3067101" y="237728"/>
            <a:ext cx="5643512" cy="5155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  <a:t>Задача №5</a:t>
            </a:r>
            <a:endParaRPr lang="ru-RU" b="1" dirty="0">
              <a:ln w="11430"/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09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5" name="Freeform 7"/>
          <p:cNvSpPr>
            <a:spLocks/>
          </p:cNvSpPr>
          <p:nvPr/>
        </p:nvSpPr>
        <p:spPr bwMode="auto">
          <a:xfrm flipH="1">
            <a:off x="4427538" y="981075"/>
            <a:ext cx="2952750" cy="3311525"/>
          </a:xfrm>
          <a:custGeom>
            <a:avLst/>
            <a:gdLst>
              <a:gd name="T0" fmla="*/ 409 w 1860"/>
              <a:gd name="T1" fmla="*/ 2087 h 2087"/>
              <a:gd name="T2" fmla="*/ 1860 w 1860"/>
              <a:gd name="T3" fmla="*/ 2087 h 2087"/>
              <a:gd name="T4" fmla="*/ 0 w 1860"/>
              <a:gd name="T5" fmla="*/ 0 h 2087"/>
              <a:gd name="T6" fmla="*/ 409 w 1860"/>
              <a:gd name="T7" fmla="*/ 2087 h 2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60" h="2087">
                <a:moveTo>
                  <a:pt x="409" y="2087"/>
                </a:moveTo>
                <a:lnTo>
                  <a:pt x="1860" y="2087"/>
                </a:lnTo>
                <a:lnTo>
                  <a:pt x="0" y="0"/>
                </a:lnTo>
                <a:lnTo>
                  <a:pt x="409" y="2087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0099"/>
              </a:gs>
            </a:gsLst>
            <a:path path="rect">
              <a:fillToRect l="50000" t="50000" r="50000" b="50000"/>
            </a:path>
          </a:gradFill>
          <a:ln w="28575" cmpd="sng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 flipV="1">
            <a:off x="4356100" y="4292600"/>
            <a:ext cx="3240088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097" name="Freeform 9"/>
          <p:cNvSpPr>
            <a:spLocks/>
          </p:cNvSpPr>
          <p:nvPr/>
        </p:nvSpPr>
        <p:spPr bwMode="auto">
          <a:xfrm>
            <a:off x="1476375" y="981075"/>
            <a:ext cx="2952750" cy="3311525"/>
          </a:xfrm>
          <a:custGeom>
            <a:avLst/>
            <a:gdLst>
              <a:gd name="T0" fmla="*/ 409 w 1860"/>
              <a:gd name="T1" fmla="*/ 2087 h 2087"/>
              <a:gd name="T2" fmla="*/ 1860 w 1860"/>
              <a:gd name="T3" fmla="*/ 2087 h 2087"/>
              <a:gd name="T4" fmla="*/ 0 w 1860"/>
              <a:gd name="T5" fmla="*/ 0 h 2087"/>
              <a:gd name="T6" fmla="*/ 409 w 1860"/>
              <a:gd name="T7" fmla="*/ 2087 h 2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60" h="2087">
                <a:moveTo>
                  <a:pt x="409" y="2087"/>
                </a:moveTo>
                <a:lnTo>
                  <a:pt x="1860" y="2087"/>
                </a:lnTo>
                <a:lnTo>
                  <a:pt x="0" y="0"/>
                </a:lnTo>
                <a:lnTo>
                  <a:pt x="409" y="2087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9999"/>
              </a:gs>
            </a:gsLst>
            <a:path path="rect">
              <a:fillToRect l="50000" t="50000" r="50000" b="50000"/>
            </a:path>
          </a:gradFill>
          <a:ln w="28575" cmpd="sng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 flipH="1" flipV="1">
            <a:off x="1187450" y="4292600"/>
            <a:ext cx="3241675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103" name="Arc 15"/>
          <p:cNvSpPr>
            <a:spLocks/>
          </p:cNvSpPr>
          <p:nvPr/>
        </p:nvSpPr>
        <p:spPr bwMode="auto">
          <a:xfrm flipH="1">
            <a:off x="1403350" y="3573463"/>
            <a:ext cx="576263" cy="7191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104" name="Arc 16"/>
          <p:cNvSpPr>
            <a:spLocks/>
          </p:cNvSpPr>
          <p:nvPr/>
        </p:nvSpPr>
        <p:spPr bwMode="auto">
          <a:xfrm>
            <a:off x="6877050" y="3500438"/>
            <a:ext cx="574675" cy="792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1547813" y="3789363"/>
            <a:ext cx="4365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6804025" y="3716338"/>
            <a:ext cx="4365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89107" name="Rectangle 19"/>
          <p:cNvSpPr>
            <a:spLocks noChangeArrowheads="1"/>
          </p:cNvSpPr>
          <p:nvPr/>
        </p:nvSpPr>
        <p:spPr bwMode="auto">
          <a:xfrm>
            <a:off x="1042988" y="476250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89108" name="Rectangle 20"/>
          <p:cNvSpPr>
            <a:spLocks noChangeArrowheads="1"/>
          </p:cNvSpPr>
          <p:nvPr/>
        </p:nvSpPr>
        <p:spPr bwMode="auto">
          <a:xfrm>
            <a:off x="6588125" y="4292600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89109" name="Rectangle 21"/>
          <p:cNvSpPr>
            <a:spLocks noChangeArrowheads="1"/>
          </p:cNvSpPr>
          <p:nvPr/>
        </p:nvSpPr>
        <p:spPr bwMode="auto">
          <a:xfrm>
            <a:off x="7451725" y="549275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89110" name="Rectangle 22"/>
          <p:cNvSpPr>
            <a:spLocks noChangeArrowheads="1"/>
          </p:cNvSpPr>
          <p:nvPr/>
        </p:nvSpPr>
        <p:spPr bwMode="auto">
          <a:xfrm>
            <a:off x="4211638" y="4365625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О</a:t>
            </a:r>
          </a:p>
        </p:txBody>
      </p:sp>
      <p:sp>
        <p:nvSpPr>
          <p:cNvPr id="89111" name="Rectangle 23"/>
          <p:cNvSpPr>
            <a:spLocks noChangeArrowheads="1"/>
          </p:cNvSpPr>
          <p:nvPr/>
        </p:nvSpPr>
        <p:spPr bwMode="auto">
          <a:xfrm>
            <a:off x="1908175" y="4365625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89112" name="Line 24"/>
          <p:cNvSpPr>
            <a:spLocks noChangeShapeType="1"/>
          </p:cNvSpPr>
          <p:nvPr/>
        </p:nvSpPr>
        <p:spPr bwMode="auto">
          <a:xfrm>
            <a:off x="1547813" y="2781300"/>
            <a:ext cx="503237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113" name="Line 25"/>
          <p:cNvSpPr>
            <a:spLocks noChangeShapeType="1"/>
          </p:cNvSpPr>
          <p:nvPr/>
        </p:nvSpPr>
        <p:spPr bwMode="auto">
          <a:xfrm>
            <a:off x="6804025" y="2708275"/>
            <a:ext cx="503238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114" name="Line 26"/>
          <p:cNvSpPr>
            <a:spLocks noChangeShapeType="1"/>
          </p:cNvSpPr>
          <p:nvPr/>
        </p:nvSpPr>
        <p:spPr bwMode="auto">
          <a:xfrm>
            <a:off x="6804025" y="2852738"/>
            <a:ext cx="503238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115" name="Line 27"/>
          <p:cNvSpPr>
            <a:spLocks noChangeShapeType="1"/>
          </p:cNvSpPr>
          <p:nvPr/>
        </p:nvSpPr>
        <p:spPr bwMode="auto">
          <a:xfrm>
            <a:off x="1547813" y="2924175"/>
            <a:ext cx="503237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116" name="Line 28"/>
          <p:cNvSpPr>
            <a:spLocks noChangeShapeType="1"/>
          </p:cNvSpPr>
          <p:nvPr/>
        </p:nvSpPr>
        <p:spPr bwMode="auto">
          <a:xfrm>
            <a:off x="3276600" y="4076700"/>
            <a:ext cx="0" cy="3603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117" name="Line 29"/>
          <p:cNvSpPr>
            <a:spLocks noChangeShapeType="1"/>
          </p:cNvSpPr>
          <p:nvPr/>
        </p:nvSpPr>
        <p:spPr bwMode="auto">
          <a:xfrm>
            <a:off x="5651500" y="4076700"/>
            <a:ext cx="0" cy="3603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9121" name="Group 33"/>
          <p:cNvGrpSpPr>
            <a:grpSpLocks/>
          </p:cNvGrpSpPr>
          <p:nvPr/>
        </p:nvGrpSpPr>
        <p:grpSpPr bwMode="auto">
          <a:xfrm>
            <a:off x="4932363" y="5229225"/>
            <a:ext cx="3887787" cy="809625"/>
            <a:chOff x="2381" y="3294"/>
            <a:chExt cx="2449" cy="510"/>
          </a:xfrm>
        </p:grpSpPr>
        <p:sp>
          <p:nvSpPr>
            <p:cNvPr id="89119" name="Text Box 31"/>
            <p:cNvSpPr txBox="1">
              <a:spLocks noChangeArrowheads="1"/>
            </p:cNvSpPr>
            <p:nvPr/>
          </p:nvSpPr>
          <p:spPr bwMode="auto">
            <a:xfrm>
              <a:off x="2490" y="3477"/>
              <a:ext cx="217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>
                  <a:solidFill>
                    <a:srgbClr val="000000"/>
                  </a:solidFill>
                </a:rPr>
                <a:t>Доказать: АО=СО</a:t>
              </a:r>
            </a:p>
          </p:txBody>
        </p:sp>
        <p:sp>
          <p:nvSpPr>
            <p:cNvPr id="89120" name="Line 32"/>
            <p:cNvSpPr>
              <a:spLocks noChangeShapeType="1"/>
            </p:cNvSpPr>
            <p:nvPr/>
          </p:nvSpPr>
          <p:spPr bwMode="auto">
            <a:xfrm>
              <a:off x="2381" y="3294"/>
              <a:ext cx="244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9122" name="AutoShape 3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Заголовок 4"/>
          <p:cNvSpPr txBox="1">
            <a:spLocks/>
          </p:cNvSpPr>
          <p:nvPr/>
        </p:nvSpPr>
        <p:spPr>
          <a:xfrm>
            <a:off x="1547812" y="237728"/>
            <a:ext cx="5903913" cy="5155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  <a:t>Задача №6</a:t>
            </a:r>
            <a:endParaRPr lang="ru-RU" b="1" dirty="0">
              <a:ln w="11430"/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97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33" name="Group 21"/>
          <p:cNvGrpSpPr>
            <a:grpSpLocks/>
          </p:cNvGrpSpPr>
          <p:nvPr/>
        </p:nvGrpSpPr>
        <p:grpSpPr bwMode="auto">
          <a:xfrm>
            <a:off x="1690688" y="549275"/>
            <a:ext cx="5734050" cy="4106863"/>
            <a:chOff x="1065" y="346"/>
            <a:chExt cx="3612" cy="2587"/>
          </a:xfrm>
        </p:grpSpPr>
        <p:sp>
          <p:nvSpPr>
            <p:cNvPr id="90116" name="Freeform 4"/>
            <p:cNvSpPr>
              <a:spLocks/>
            </p:cNvSpPr>
            <p:nvPr/>
          </p:nvSpPr>
          <p:spPr bwMode="auto">
            <a:xfrm rot="5400000">
              <a:off x="2131" y="6"/>
              <a:ext cx="907" cy="2404"/>
            </a:xfrm>
            <a:custGeom>
              <a:avLst/>
              <a:gdLst>
                <a:gd name="T0" fmla="*/ 907 w 907"/>
                <a:gd name="T1" fmla="*/ 2404 h 2404"/>
                <a:gd name="T2" fmla="*/ 0 w 907"/>
                <a:gd name="T3" fmla="*/ 907 h 2404"/>
                <a:gd name="T4" fmla="*/ 907 w 907"/>
                <a:gd name="T5" fmla="*/ 0 h 2404"/>
                <a:gd name="T6" fmla="*/ 907 w 907"/>
                <a:gd name="T7" fmla="*/ 2404 h 2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7" h="2404">
                  <a:moveTo>
                    <a:pt x="907" y="2404"/>
                  </a:moveTo>
                  <a:lnTo>
                    <a:pt x="0" y="907"/>
                  </a:lnTo>
                  <a:lnTo>
                    <a:pt x="907" y="0"/>
                  </a:lnTo>
                  <a:lnTo>
                    <a:pt x="907" y="24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640096">
                    <a:alpha val="78999"/>
                  </a:srgbClr>
                </a:gs>
              </a:gsLst>
              <a:lin ang="5400000" scaled="1"/>
            </a:gradFill>
            <a:ln w="38100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0119" name="Freeform 7"/>
            <p:cNvSpPr>
              <a:spLocks/>
            </p:cNvSpPr>
            <p:nvPr/>
          </p:nvSpPr>
          <p:spPr bwMode="auto">
            <a:xfrm rot="16200000" flipV="1">
              <a:off x="2131" y="913"/>
              <a:ext cx="907" cy="2404"/>
            </a:xfrm>
            <a:custGeom>
              <a:avLst/>
              <a:gdLst>
                <a:gd name="T0" fmla="*/ 907 w 907"/>
                <a:gd name="T1" fmla="*/ 2404 h 2404"/>
                <a:gd name="T2" fmla="*/ 0 w 907"/>
                <a:gd name="T3" fmla="*/ 907 h 2404"/>
                <a:gd name="T4" fmla="*/ 907 w 907"/>
                <a:gd name="T5" fmla="*/ 0 h 2404"/>
                <a:gd name="T6" fmla="*/ 907 w 907"/>
                <a:gd name="T7" fmla="*/ 2404 h 2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7" h="2404">
                  <a:moveTo>
                    <a:pt x="907" y="2404"/>
                  </a:moveTo>
                  <a:lnTo>
                    <a:pt x="0" y="907"/>
                  </a:lnTo>
                  <a:lnTo>
                    <a:pt x="907" y="0"/>
                  </a:lnTo>
                  <a:lnTo>
                    <a:pt x="907" y="24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66"/>
                </a:gs>
              </a:gsLst>
              <a:lin ang="5400000" scaled="1"/>
            </a:gradFill>
            <a:ln w="38100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0120" name="Line 8"/>
            <p:cNvSpPr>
              <a:spLocks noChangeShapeType="1"/>
            </p:cNvSpPr>
            <p:nvPr/>
          </p:nvSpPr>
          <p:spPr bwMode="auto">
            <a:xfrm>
              <a:off x="1383" y="1661"/>
              <a:ext cx="308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0121" name="Arc 9"/>
            <p:cNvSpPr>
              <a:spLocks/>
            </p:cNvSpPr>
            <p:nvPr/>
          </p:nvSpPr>
          <p:spPr bwMode="auto">
            <a:xfrm>
              <a:off x="3469" y="1344"/>
              <a:ext cx="545" cy="31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22" name="Arc 10"/>
            <p:cNvSpPr>
              <a:spLocks/>
            </p:cNvSpPr>
            <p:nvPr/>
          </p:nvSpPr>
          <p:spPr bwMode="auto">
            <a:xfrm flipV="1">
              <a:off x="3469" y="1661"/>
              <a:ext cx="545" cy="31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123" name="Text Box 11"/>
            <p:cNvSpPr txBox="1">
              <a:spLocks noChangeArrowheads="1"/>
            </p:cNvSpPr>
            <p:nvPr/>
          </p:nvSpPr>
          <p:spPr bwMode="auto">
            <a:xfrm>
              <a:off x="3923" y="1117"/>
              <a:ext cx="27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000000"/>
                  </a:solidFill>
                  <a:latin typeface="Verdana" pitchFamily="34" charset="0"/>
                </a:rPr>
                <a:t>1</a:t>
              </a:r>
            </a:p>
          </p:txBody>
        </p:sp>
        <p:sp>
          <p:nvSpPr>
            <p:cNvPr id="90124" name="Text Box 12"/>
            <p:cNvSpPr txBox="1">
              <a:spLocks noChangeArrowheads="1"/>
            </p:cNvSpPr>
            <p:nvPr/>
          </p:nvSpPr>
          <p:spPr bwMode="auto">
            <a:xfrm>
              <a:off x="3923" y="1843"/>
              <a:ext cx="27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000000"/>
                  </a:solidFill>
                  <a:latin typeface="Verdana" pitchFamily="34" charset="0"/>
                </a:rPr>
                <a:t>2</a:t>
              </a:r>
            </a:p>
          </p:txBody>
        </p:sp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>
              <a:off x="1065" y="1389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А</a:t>
              </a:r>
            </a:p>
          </p:txBody>
        </p:sp>
        <p:sp>
          <p:nvSpPr>
            <p:cNvPr id="90128" name="Rectangle 16"/>
            <p:cNvSpPr>
              <a:spLocks noChangeArrowheads="1"/>
            </p:cNvSpPr>
            <p:nvPr/>
          </p:nvSpPr>
          <p:spPr bwMode="auto">
            <a:xfrm>
              <a:off x="2698" y="346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В</a:t>
              </a:r>
            </a:p>
          </p:txBody>
        </p:sp>
        <p:sp>
          <p:nvSpPr>
            <p:cNvPr id="90129" name="Rectangle 17"/>
            <p:cNvSpPr>
              <a:spLocks noChangeArrowheads="1"/>
            </p:cNvSpPr>
            <p:nvPr/>
          </p:nvSpPr>
          <p:spPr bwMode="auto">
            <a:xfrm>
              <a:off x="2698" y="2568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С</a:t>
              </a:r>
            </a:p>
          </p:txBody>
        </p:sp>
        <p:sp>
          <p:nvSpPr>
            <p:cNvPr id="90130" name="Rectangle 18"/>
            <p:cNvSpPr>
              <a:spLocks noChangeArrowheads="1"/>
            </p:cNvSpPr>
            <p:nvPr/>
          </p:nvSpPr>
          <p:spPr bwMode="auto">
            <a:xfrm>
              <a:off x="4376" y="1253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Д</a:t>
              </a:r>
            </a:p>
          </p:txBody>
        </p:sp>
        <p:sp>
          <p:nvSpPr>
            <p:cNvPr id="90131" name="Line 19"/>
            <p:cNvSpPr>
              <a:spLocks noChangeShapeType="1"/>
            </p:cNvSpPr>
            <p:nvPr/>
          </p:nvSpPr>
          <p:spPr bwMode="auto">
            <a:xfrm>
              <a:off x="3061" y="2205"/>
              <a:ext cx="227" cy="18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0132" name="Line 20"/>
            <p:cNvSpPr>
              <a:spLocks noChangeShapeType="1"/>
            </p:cNvSpPr>
            <p:nvPr/>
          </p:nvSpPr>
          <p:spPr bwMode="auto">
            <a:xfrm flipH="1">
              <a:off x="3152" y="1071"/>
              <a:ext cx="227" cy="13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0136" name="Group 24"/>
          <p:cNvGrpSpPr>
            <a:grpSpLocks/>
          </p:cNvGrpSpPr>
          <p:nvPr/>
        </p:nvGrpSpPr>
        <p:grpSpPr bwMode="auto">
          <a:xfrm>
            <a:off x="4787900" y="4868863"/>
            <a:ext cx="4211638" cy="735012"/>
            <a:chOff x="2880" y="3067"/>
            <a:chExt cx="2653" cy="463"/>
          </a:xfrm>
        </p:grpSpPr>
        <p:sp>
          <p:nvSpPr>
            <p:cNvPr id="90134" name="Rectangle 22"/>
            <p:cNvSpPr>
              <a:spLocks noChangeArrowheads="1"/>
            </p:cNvSpPr>
            <p:nvPr/>
          </p:nvSpPr>
          <p:spPr bwMode="auto">
            <a:xfrm>
              <a:off x="2880" y="3203"/>
              <a:ext cx="26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000000"/>
                  </a:solidFill>
                </a:rPr>
                <a:t>Доказать: АВ=ВС</a:t>
              </a:r>
            </a:p>
          </p:txBody>
        </p:sp>
        <p:sp>
          <p:nvSpPr>
            <p:cNvPr id="90135" name="Line 23"/>
            <p:cNvSpPr>
              <a:spLocks noChangeShapeType="1"/>
            </p:cNvSpPr>
            <p:nvPr/>
          </p:nvSpPr>
          <p:spPr bwMode="auto">
            <a:xfrm>
              <a:off x="2880" y="3067"/>
              <a:ext cx="208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0137" name="AutoShape 2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54007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Заголовок 4"/>
          <p:cNvSpPr txBox="1">
            <a:spLocks/>
          </p:cNvSpPr>
          <p:nvPr/>
        </p:nvSpPr>
        <p:spPr>
          <a:xfrm>
            <a:off x="441793" y="64391"/>
            <a:ext cx="7730607" cy="5155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  <a:t>Задача №7</a:t>
            </a:r>
            <a:endParaRPr lang="ru-RU" b="1" dirty="0">
              <a:ln w="11430"/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54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2319338" y="50276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ru-RU">
              <a:latin typeface="Verdana" pitchFamily="34" charset="0"/>
            </a:endParaRPr>
          </a:p>
        </p:txBody>
      </p:sp>
      <p:grpSp>
        <p:nvGrpSpPr>
          <p:cNvPr id="142339" name="Group 3"/>
          <p:cNvGrpSpPr>
            <a:grpSpLocks/>
          </p:cNvGrpSpPr>
          <p:nvPr/>
        </p:nvGrpSpPr>
        <p:grpSpPr bwMode="auto">
          <a:xfrm>
            <a:off x="1403350" y="476250"/>
            <a:ext cx="5734050" cy="4035425"/>
            <a:chOff x="930" y="527"/>
            <a:chExt cx="3612" cy="2542"/>
          </a:xfrm>
        </p:grpSpPr>
        <p:grpSp>
          <p:nvGrpSpPr>
            <p:cNvPr id="142340" name="Group 4"/>
            <p:cNvGrpSpPr>
              <a:grpSpLocks/>
            </p:cNvGrpSpPr>
            <p:nvPr/>
          </p:nvGrpSpPr>
          <p:grpSpPr bwMode="auto">
            <a:xfrm rot="10800000">
              <a:off x="1292" y="754"/>
              <a:ext cx="2948" cy="2041"/>
              <a:chOff x="975" y="845"/>
              <a:chExt cx="2948" cy="2041"/>
            </a:xfrm>
          </p:grpSpPr>
          <p:sp>
            <p:nvSpPr>
              <p:cNvPr id="142341" name="Freeform 5"/>
              <p:cNvSpPr>
                <a:spLocks/>
              </p:cNvSpPr>
              <p:nvPr/>
            </p:nvSpPr>
            <p:spPr bwMode="auto">
              <a:xfrm>
                <a:off x="1474" y="845"/>
                <a:ext cx="2449" cy="1995"/>
              </a:xfrm>
              <a:custGeom>
                <a:avLst/>
                <a:gdLst>
                  <a:gd name="T0" fmla="*/ 0 w 2178"/>
                  <a:gd name="T1" fmla="*/ 0 h 1678"/>
                  <a:gd name="T2" fmla="*/ 1769 w 2178"/>
                  <a:gd name="T3" fmla="*/ 0 h 1678"/>
                  <a:gd name="T4" fmla="*/ 2178 w 2178"/>
                  <a:gd name="T5" fmla="*/ 1678 h 1678"/>
                  <a:gd name="T6" fmla="*/ 0 w 2178"/>
                  <a:gd name="T7" fmla="*/ 0 h 1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78" h="1678">
                    <a:moveTo>
                      <a:pt x="0" y="0"/>
                    </a:moveTo>
                    <a:lnTo>
                      <a:pt x="1769" y="0"/>
                    </a:lnTo>
                    <a:lnTo>
                      <a:pt x="2178" y="167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42" name="Freeform 6"/>
              <p:cNvSpPr>
                <a:spLocks/>
              </p:cNvSpPr>
              <p:nvPr/>
            </p:nvSpPr>
            <p:spPr bwMode="auto">
              <a:xfrm flipH="1">
                <a:off x="975" y="845"/>
                <a:ext cx="2495" cy="2041"/>
              </a:xfrm>
              <a:custGeom>
                <a:avLst/>
                <a:gdLst>
                  <a:gd name="T0" fmla="*/ 0 w 2178"/>
                  <a:gd name="T1" fmla="*/ 0 h 1678"/>
                  <a:gd name="T2" fmla="*/ 1769 w 2178"/>
                  <a:gd name="T3" fmla="*/ 0 h 1678"/>
                  <a:gd name="T4" fmla="*/ 2178 w 2178"/>
                  <a:gd name="T5" fmla="*/ 1678 h 1678"/>
                  <a:gd name="T6" fmla="*/ 0 w 2178"/>
                  <a:gd name="T7" fmla="*/ 0 h 1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78" h="1678">
                    <a:moveTo>
                      <a:pt x="0" y="0"/>
                    </a:moveTo>
                    <a:lnTo>
                      <a:pt x="1769" y="0"/>
                    </a:lnTo>
                    <a:lnTo>
                      <a:pt x="2178" y="167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1000"/>
                    </a:schemeClr>
                  </a:gs>
                  <a:gs pos="100000">
                    <a:srgbClr val="FF3399">
                      <a:alpha val="60001"/>
                    </a:srgbClr>
                  </a:gs>
                </a:gsLst>
                <a:lin ang="0" scaled="1"/>
              </a:gradFill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2343" name="Text Box 7"/>
            <p:cNvSpPr txBox="1">
              <a:spLocks noChangeArrowheads="1"/>
            </p:cNvSpPr>
            <p:nvPr/>
          </p:nvSpPr>
          <p:spPr bwMode="auto">
            <a:xfrm>
              <a:off x="1338" y="2704"/>
              <a:ext cx="29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Д</a:t>
              </a:r>
            </a:p>
          </p:txBody>
        </p:sp>
        <p:sp>
          <p:nvSpPr>
            <p:cNvPr id="142344" name="Text Box 8"/>
            <p:cNvSpPr txBox="1">
              <a:spLocks noChangeArrowheads="1"/>
            </p:cNvSpPr>
            <p:nvPr/>
          </p:nvSpPr>
          <p:spPr bwMode="auto">
            <a:xfrm>
              <a:off x="4241" y="527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А</a:t>
              </a:r>
            </a:p>
          </p:txBody>
        </p:sp>
        <p:sp>
          <p:nvSpPr>
            <p:cNvPr id="142345" name="Text Box 9"/>
            <p:cNvSpPr txBox="1">
              <a:spLocks noChangeArrowheads="1"/>
            </p:cNvSpPr>
            <p:nvPr/>
          </p:nvSpPr>
          <p:spPr bwMode="auto">
            <a:xfrm>
              <a:off x="930" y="527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В</a:t>
              </a:r>
            </a:p>
          </p:txBody>
        </p:sp>
        <p:sp>
          <p:nvSpPr>
            <p:cNvPr id="142346" name="Text Box 10"/>
            <p:cNvSpPr txBox="1">
              <a:spLocks noChangeArrowheads="1"/>
            </p:cNvSpPr>
            <p:nvPr/>
          </p:nvSpPr>
          <p:spPr bwMode="auto">
            <a:xfrm>
              <a:off x="3833" y="2704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000000"/>
                  </a:solidFill>
                </a:rPr>
                <a:t>С</a:t>
              </a:r>
            </a:p>
          </p:txBody>
        </p:sp>
        <p:sp>
          <p:nvSpPr>
            <p:cNvPr id="142347" name="Line 11"/>
            <p:cNvSpPr>
              <a:spLocks noChangeShapeType="1"/>
            </p:cNvSpPr>
            <p:nvPr/>
          </p:nvSpPr>
          <p:spPr bwMode="auto">
            <a:xfrm>
              <a:off x="1338" y="1797"/>
              <a:ext cx="36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2348" name="Line 12"/>
            <p:cNvSpPr>
              <a:spLocks noChangeShapeType="1"/>
            </p:cNvSpPr>
            <p:nvPr/>
          </p:nvSpPr>
          <p:spPr bwMode="auto">
            <a:xfrm>
              <a:off x="3787" y="1797"/>
              <a:ext cx="36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2359" name="AutoShape 2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2360" name="Arc 24"/>
          <p:cNvSpPr>
            <a:spLocks/>
          </p:cNvSpPr>
          <p:nvPr/>
        </p:nvSpPr>
        <p:spPr bwMode="auto">
          <a:xfrm>
            <a:off x="2484438" y="3357563"/>
            <a:ext cx="1008062" cy="719137"/>
          </a:xfrm>
          <a:custGeom>
            <a:avLst/>
            <a:gdLst>
              <a:gd name="G0" fmla="+- 0 0 0"/>
              <a:gd name="G1" fmla="+- 21578 0 0"/>
              <a:gd name="G2" fmla="+- 21600 0 0"/>
              <a:gd name="T0" fmla="*/ 985 w 21600"/>
              <a:gd name="T1" fmla="*/ 0 h 21578"/>
              <a:gd name="T2" fmla="*/ 21600 w 21600"/>
              <a:gd name="T3" fmla="*/ 21578 h 21578"/>
              <a:gd name="T4" fmla="*/ 0 w 21600"/>
              <a:gd name="T5" fmla="*/ 21578 h 21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78" fill="none" extrusionOk="0">
                <a:moveTo>
                  <a:pt x="984" y="0"/>
                </a:moveTo>
                <a:cubicBezTo>
                  <a:pt x="12519" y="526"/>
                  <a:pt x="21600" y="10031"/>
                  <a:pt x="21600" y="21578"/>
                </a:cubicBezTo>
              </a:path>
              <a:path w="21600" h="21578" stroke="0" extrusionOk="0">
                <a:moveTo>
                  <a:pt x="984" y="0"/>
                </a:moveTo>
                <a:cubicBezTo>
                  <a:pt x="12519" y="526"/>
                  <a:pt x="21600" y="10031"/>
                  <a:pt x="21600" y="21578"/>
                </a:cubicBezTo>
                <a:lnTo>
                  <a:pt x="0" y="21578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2361" name="Arc 25"/>
          <p:cNvSpPr>
            <a:spLocks/>
          </p:cNvSpPr>
          <p:nvPr/>
        </p:nvSpPr>
        <p:spPr bwMode="auto">
          <a:xfrm flipH="1">
            <a:off x="5076825" y="3357563"/>
            <a:ext cx="1008063" cy="719137"/>
          </a:xfrm>
          <a:custGeom>
            <a:avLst/>
            <a:gdLst>
              <a:gd name="G0" fmla="+- 0 0 0"/>
              <a:gd name="G1" fmla="+- 21578 0 0"/>
              <a:gd name="G2" fmla="+- 21600 0 0"/>
              <a:gd name="T0" fmla="*/ 985 w 21600"/>
              <a:gd name="T1" fmla="*/ 0 h 21578"/>
              <a:gd name="T2" fmla="*/ 21600 w 21600"/>
              <a:gd name="T3" fmla="*/ 21578 h 21578"/>
              <a:gd name="T4" fmla="*/ 0 w 21600"/>
              <a:gd name="T5" fmla="*/ 21578 h 21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78" fill="none" extrusionOk="0">
                <a:moveTo>
                  <a:pt x="984" y="0"/>
                </a:moveTo>
                <a:cubicBezTo>
                  <a:pt x="12519" y="526"/>
                  <a:pt x="21600" y="10031"/>
                  <a:pt x="21600" y="21578"/>
                </a:cubicBezTo>
              </a:path>
              <a:path w="21600" h="21578" stroke="0" extrusionOk="0">
                <a:moveTo>
                  <a:pt x="984" y="0"/>
                </a:moveTo>
                <a:cubicBezTo>
                  <a:pt x="12519" y="526"/>
                  <a:pt x="21600" y="10031"/>
                  <a:pt x="21600" y="21578"/>
                </a:cubicBezTo>
                <a:lnTo>
                  <a:pt x="0" y="21578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2363" name="Text Box 27"/>
          <p:cNvSpPr txBox="1">
            <a:spLocks noChangeArrowheads="1"/>
          </p:cNvSpPr>
          <p:nvPr/>
        </p:nvSpPr>
        <p:spPr bwMode="auto">
          <a:xfrm>
            <a:off x="3563938" y="5303838"/>
            <a:ext cx="46720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00"/>
                </a:solidFill>
              </a:rPr>
              <a:t>Доказать: </a:t>
            </a:r>
            <a:r>
              <a:rPr lang="el-GR" sz="2800" b="1">
                <a:solidFill>
                  <a:srgbClr val="000000"/>
                </a:solidFill>
              </a:rPr>
              <a:t>Δ</a:t>
            </a:r>
            <a:r>
              <a:rPr lang="ru-RU" sz="2800" b="1">
                <a:solidFill>
                  <a:srgbClr val="000000"/>
                </a:solidFill>
              </a:rPr>
              <a:t> ДВС=</a:t>
            </a:r>
            <a:r>
              <a:rPr lang="el-GR" sz="2800" b="1">
                <a:solidFill>
                  <a:srgbClr val="000000"/>
                </a:solidFill>
              </a:rPr>
              <a:t>Δ</a:t>
            </a:r>
            <a:r>
              <a:rPr lang="ru-RU" sz="2800" b="1">
                <a:solidFill>
                  <a:srgbClr val="000000"/>
                </a:solidFill>
              </a:rPr>
              <a:t> ДАС</a:t>
            </a:r>
          </a:p>
        </p:txBody>
      </p:sp>
      <p:sp>
        <p:nvSpPr>
          <p:cNvPr id="142364" name="Line 28"/>
          <p:cNvSpPr>
            <a:spLocks noChangeShapeType="1"/>
          </p:cNvSpPr>
          <p:nvPr/>
        </p:nvSpPr>
        <p:spPr bwMode="auto">
          <a:xfrm>
            <a:off x="3706813" y="5013325"/>
            <a:ext cx="489743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Заголовок 4"/>
          <p:cNvSpPr txBox="1">
            <a:spLocks/>
          </p:cNvSpPr>
          <p:nvPr/>
        </p:nvSpPr>
        <p:spPr>
          <a:xfrm>
            <a:off x="2051050" y="118467"/>
            <a:ext cx="4847432" cy="2385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ln w="11430"/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  <a:t>Работа в парах</a:t>
            </a:r>
          </a:p>
          <a:p>
            <a:r>
              <a:rPr lang="ru-RU" sz="4000" b="1" dirty="0" smtClean="0">
                <a:ln w="11430"/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  <a:t>Задача</a:t>
            </a:r>
            <a:endParaRPr lang="ru-RU" sz="4000" b="1" dirty="0">
              <a:ln w="11430"/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3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393" name="Group 9"/>
          <p:cNvGrpSpPr>
            <a:grpSpLocks/>
          </p:cNvGrpSpPr>
          <p:nvPr/>
        </p:nvGrpSpPr>
        <p:grpSpPr bwMode="auto">
          <a:xfrm>
            <a:off x="2916238" y="1268413"/>
            <a:ext cx="3311525" cy="3240087"/>
            <a:chOff x="1837" y="799"/>
            <a:chExt cx="1814" cy="1814"/>
          </a:xfrm>
        </p:grpSpPr>
        <p:sp>
          <p:nvSpPr>
            <p:cNvPr id="144388" name="Oval 4"/>
            <p:cNvSpPr>
              <a:spLocks noChangeArrowheads="1"/>
            </p:cNvSpPr>
            <p:nvPr/>
          </p:nvSpPr>
          <p:spPr bwMode="auto">
            <a:xfrm>
              <a:off x="1837" y="799"/>
              <a:ext cx="1814" cy="181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DD55D3">
                    <a:alpha val="45000"/>
                  </a:srgbClr>
                </a:gs>
              </a:gsLst>
              <a:path path="shape">
                <a:fillToRect l="50000" t="50000" r="50000" b="50000"/>
              </a:path>
            </a:gra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89" name="Line 5"/>
            <p:cNvSpPr>
              <a:spLocks noChangeShapeType="1"/>
            </p:cNvSpPr>
            <p:nvPr/>
          </p:nvSpPr>
          <p:spPr bwMode="auto">
            <a:xfrm>
              <a:off x="1837" y="1706"/>
              <a:ext cx="181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1" name="Freeform 7"/>
            <p:cNvSpPr>
              <a:spLocks/>
            </p:cNvSpPr>
            <p:nvPr/>
          </p:nvSpPr>
          <p:spPr bwMode="auto">
            <a:xfrm>
              <a:off x="1837" y="845"/>
              <a:ext cx="1814" cy="1723"/>
            </a:xfrm>
            <a:custGeom>
              <a:avLst/>
              <a:gdLst>
                <a:gd name="T0" fmla="*/ 0 w 1814"/>
                <a:gd name="T1" fmla="*/ 861 h 1722"/>
                <a:gd name="T2" fmla="*/ 1814 w 1814"/>
                <a:gd name="T3" fmla="*/ 861 h 1722"/>
                <a:gd name="T4" fmla="*/ 589 w 1814"/>
                <a:gd name="T5" fmla="*/ 0 h 1722"/>
                <a:gd name="T6" fmla="*/ 1171 w 1814"/>
                <a:gd name="T7" fmla="*/ 1722 h 1722"/>
                <a:gd name="T8" fmla="*/ 0 w 1814"/>
                <a:gd name="T9" fmla="*/ 861 h 1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4" h="1722">
                  <a:moveTo>
                    <a:pt x="0" y="861"/>
                  </a:moveTo>
                  <a:lnTo>
                    <a:pt x="1814" y="861"/>
                  </a:lnTo>
                  <a:lnTo>
                    <a:pt x="589" y="0"/>
                  </a:lnTo>
                  <a:lnTo>
                    <a:pt x="1171" y="1722"/>
                  </a:lnTo>
                  <a:lnTo>
                    <a:pt x="0" y="861"/>
                  </a:lnTo>
                  <a:close/>
                </a:path>
              </a:pathLst>
            </a:custGeom>
            <a:solidFill>
              <a:srgbClr val="FFFF66">
                <a:alpha val="17000"/>
              </a:srgbClr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2195513" y="2420938"/>
            <a:ext cx="477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3419475" y="692150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44395" name="Rectangle 11"/>
          <p:cNvSpPr>
            <a:spLocks noChangeArrowheads="1"/>
          </p:cNvSpPr>
          <p:nvPr/>
        </p:nvSpPr>
        <p:spPr bwMode="auto">
          <a:xfrm>
            <a:off x="6227763" y="2492375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C</a:t>
            </a:r>
            <a:endParaRPr lang="ru-RU" sz="3200" b="1">
              <a:solidFill>
                <a:srgbClr val="000000"/>
              </a:solidFill>
            </a:endParaRPr>
          </a:p>
        </p:txBody>
      </p:sp>
      <p:sp>
        <p:nvSpPr>
          <p:cNvPr id="144396" name="Rectangle 12"/>
          <p:cNvSpPr>
            <a:spLocks noChangeArrowheads="1"/>
          </p:cNvSpPr>
          <p:nvPr/>
        </p:nvSpPr>
        <p:spPr bwMode="auto">
          <a:xfrm>
            <a:off x="5148263" y="4292600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144397" name="Rectangle 13"/>
          <p:cNvSpPr>
            <a:spLocks noChangeArrowheads="1"/>
          </p:cNvSpPr>
          <p:nvPr/>
        </p:nvSpPr>
        <p:spPr bwMode="auto">
          <a:xfrm>
            <a:off x="4284663" y="2205038"/>
            <a:ext cx="477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О</a:t>
            </a:r>
          </a:p>
        </p:txBody>
      </p:sp>
      <p:grpSp>
        <p:nvGrpSpPr>
          <p:cNvPr id="144402" name="Group 18"/>
          <p:cNvGrpSpPr>
            <a:grpSpLocks/>
          </p:cNvGrpSpPr>
          <p:nvPr/>
        </p:nvGrpSpPr>
        <p:grpSpPr bwMode="auto">
          <a:xfrm>
            <a:off x="3924300" y="5373688"/>
            <a:ext cx="4537075" cy="795337"/>
            <a:chOff x="2472" y="3158"/>
            <a:chExt cx="2858" cy="501"/>
          </a:xfrm>
        </p:grpSpPr>
        <p:sp>
          <p:nvSpPr>
            <p:cNvPr id="144403" name="Line 19"/>
            <p:cNvSpPr>
              <a:spLocks noChangeShapeType="1"/>
            </p:cNvSpPr>
            <p:nvPr/>
          </p:nvSpPr>
          <p:spPr bwMode="auto">
            <a:xfrm>
              <a:off x="2472" y="3158"/>
              <a:ext cx="285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4404" name="Group 20"/>
            <p:cNvGrpSpPr>
              <a:grpSpLocks/>
            </p:cNvGrpSpPr>
            <p:nvPr/>
          </p:nvGrpSpPr>
          <p:grpSpPr bwMode="auto">
            <a:xfrm>
              <a:off x="2567" y="3249"/>
              <a:ext cx="2761" cy="410"/>
              <a:chOff x="2869" y="3385"/>
              <a:chExt cx="2761" cy="410"/>
            </a:xfrm>
          </p:grpSpPr>
          <p:sp>
            <p:nvSpPr>
              <p:cNvPr id="144405" name="Text Box 21"/>
              <p:cNvSpPr txBox="1">
                <a:spLocks noChangeArrowheads="1"/>
              </p:cNvSpPr>
              <p:nvPr/>
            </p:nvSpPr>
            <p:spPr bwMode="auto">
              <a:xfrm>
                <a:off x="2869" y="3437"/>
                <a:ext cx="128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800" b="1">
                    <a:solidFill>
                      <a:srgbClr val="000000"/>
                    </a:solidFill>
                  </a:rPr>
                  <a:t>Доказать:</a:t>
                </a:r>
                <a:r>
                  <a:rPr lang="ru-RU" sz="2800" b="1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</a:p>
            </p:txBody>
          </p:sp>
          <p:graphicFrame>
            <p:nvGraphicFramePr>
              <p:cNvPr id="144406" name="Object 22"/>
              <p:cNvGraphicFramePr>
                <a:graphicFrameLocks noChangeAspect="1"/>
              </p:cNvGraphicFramePr>
              <p:nvPr/>
            </p:nvGraphicFramePr>
            <p:xfrm>
              <a:off x="4241" y="3385"/>
              <a:ext cx="408" cy="3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6" name="Формула" r:id="rId3" imgW="164880" imgH="152280" progId="Equation.3">
                      <p:embed/>
                    </p:oleObj>
                  </mc:Choice>
                  <mc:Fallback>
                    <p:oleObj name="Формула" r:id="rId3" imgW="164880" imgH="152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41" y="3385"/>
                            <a:ext cx="408" cy="37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4407" name="Rectangle 23"/>
              <p:cNvSpPr>
                <a:spLocks noChangeArrowheads="1"/>
              </p:cNvSpPr>
              <p:nvPr/>
            </p:nvSpPr>
            <p:spPr bwMode="auto">
              <a:xfrm>
                <a:off x="4558" y="3430"/>
                <a:ext cx="68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3200" b="1">
                    <a:solidFill>
                      <a:srgbClr val="000000"/>
                    </a:solidFill>
                  </a:rPr>
                  <a:t>А=</a:t>
                </a:r>
              </a:p>
            </p:txBody>
          </p:sp>
          <p:grpSp>
            <p:nvGrpSpPr>
              <p:cNvPr id="144408" name="Group 24"/>
              <p:cNvGrpSpPr>
                <a:grpSpLocks/>
              </p:cNvGrpSpPr>
              <p:nvPr/>
            </p:nvGrpSpPr>
            <p:grpSpPr bwMode="auto">
              <a:xfrm>
                <a:off x="5012" y="3385"/>
                <a:ext cx="618" cy="410"/>
                <a:chOff x="1474" y="3294"/>
                <a:chExt cx="618" cy="410"/>
              </a:xfrm>
            </p:grpSpPr>
            <p:graphicFrame>
              <p:nvGraphicFramePr>
                <p:cNvPr id="144409" name="Object 25"/>
                <p:cNvGraphicFramePr>
                  <a:graphicFrameLocks noChangeAspect="1"/>
                </p:cNvGraphicFramePr>
                <p:nvPr/>
              </p:nvGraphicFramePr>
              <p:xfrm>
                <a:off x="1474" y="3294"/>
                <a:ext cx="408" cy="37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67" name="Формула" r:id="rId5" imgW="164880" imgH="152280" progId="Equation.3">
                        <p:embed/>
                      </p:oleObj>
                    </mc:Choice>
                    <mc:Fallback>
                      <p:oleObj name="Формула" r:id="rId5" imgW="164880" imgH="1522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74" y="3294"/>
                              <a:ext cx="408" cy="37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4410" name="Rectangle 26"/>
                <p:cNvSpPr>
                  <a:spLocks noChangeArrowheads="1"/>
                </p:cNvSpPr>
                <p:nvPr/>
              </p:nvSpPr>
              <p:spPr bwMode="auto">
                <a:xfrm>
                  <a:off x="1791" y="3339"/>
                  <a:ext cx="301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ru-RU" sz="3200" b="1">
                      <a:solidFill>
                        <a:srgbClr val="000000"/>
                      </a:solidFill>
                    </a:rPr>
                    <a:t>В</a:t>
                  </a:r>
                </a:p>
              </p:txBody>
            </p:sp>
          </p:grpSp>
        </p:grpSp>
      </p:grpSp>
      <p:sp>
        <p:nvSpPr>
          <p:cNvPr id="144412" name="AutoShape 2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DD55D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Заголовок 4"/>
          <p:cNvSpPr txBox="1">
            <a:spLocks/>
          </p:cNvSpPr>
          <p:nvPr/>
        </p:nvSpPr>
        <p:spPr>
          <a:xfrm>
            <a:off x="441793" y="237728"/>
            <a:ext cx="7730607" cy="5155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  <a:t>Задача №9</a:t>
            </a:r>
            <a:endParaRPr lang="ru-RU" b="1" dirty="0">
              <a:ln w="11430"/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54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0E6A-7ADF-48FD-8406-4BF707F6C0D5}" type="datetime1">
              <a:rPr lang="ru-RU" smtClean="0"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533" y="836712"/>
            <a:ext cx="8568952" cy="28083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Периметр треугольника равен 48 см, а одна из сторон равна 18 см. Найдите две другие стороны, если их разность равна 4,6 см.</a:t>
            </a:r>
            <a:endParaRPr lang="ru-RU" sz="40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  <p:pic>
        <p:nvPicPr>
          <p:cNvPr id="5" name="Picture 6" descr="b37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05064"/>
            <a:ext cx="2078533" cy="193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61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0E6A-7ADF-48FD-8406-4BF707F6C0D5}" type="datetime1">
              <a:rPr lang="ru-RU" smtClean="0"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4" name="Заголовок 4">
            <a:hlinkClick r:id="rId2" action="ppaction://hlinkfile"/>
          </p:cNvPr>
          <p:cNvSpPr txBox="1">
            <a:spLocks/>
          </p:cNvSpPr>
          <p:nvPr/>
        </p:nvSpPr>
        <p:spPr>
          <a:xfrm>
            <a:off x="574675" y="1556792"/>
            <a:ext cx="8229600" cy="131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400" b="1" dirty="0" smtClean="0">
                <a:ln w="11430"/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  <a:t>Физкультминутка</a:t>
            </a:r>
            <a:endParaRPr lang="ru-RU" sz="5400" b="1" dirty="0">
              <a:ln w="11430"/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egoe Script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77072"/>
            <a:ext cx="15716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140968"/>
            <a:ext cx="20177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70263"/>
            <a:ext cx="1512888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2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76092" y="5949280"/>
            <a:ext cx="649288" cy="647700"/>
          </a:xfrm>
          <a:prstGeom prst="actionButtonHome">
            <a:avLst/>
          </a:prstGeom>
          <a:noFill/>
          <a:ln w="38100">
            <a:solidFill>
              <a:srgbClr val="54007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31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0E6A-7ADF-48FD-8406-4BF707F6C0D5}" type="datetime1">
              <a:rPr lang="ru-RU" smtClean="0"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0" y="1407435"/>
            <a:ext cx="8748464" cy="195828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  <a:t>Самостоятельная работа</a:t>
            </a:r>
            <a:endParaRPr lang="ru-RU" b="1" dirty="0">
              <a:ln w="11430"/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3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132856"/>
            <a:ext cx="7561224" cy="3450696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</a:rPr>
              <a:t>Сформулируем и докажем </a:t>
            </a:r>
            <a:r>
              <a:rPr lang="en-US" i="1" dirty="0" smtClean="0">
                <a:solidFill>
                  <a:srgbClr val="002060"/>
                </a:solidFill>
                <a:latin typeface="Book Antiqua" pitchFamily="18" charset="0"/>
              </a:rPr>
              <a:t>I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</a:rPr>
              <a:t> признак равенства треугольников.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</a:rPr>
              <a:t>Будем учиться анализировать условие задачи.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</a:rPr>
              <a:t>Будем учиться применять </a:t>
            </a:r>
            <a:r>
              <a:rPr lang="en-US" i="1" dirty="0" smtClean="0">
                <a:solidFill>
                  <a:srgbClr val="002060"/>
                </a:solidFill>
                <a:latin typeface="Book Antiqua" pitchFamily="18" charset="0"/>
              </a:rPr>
              <a:t>I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</a:rPr>
              <a:t> признак равенства треугольников в решении задач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0CF1-4EBD-41D5-9C6A-A2C6A0745CF8}" type="datetime1">
              <a:rPr lang="ru-RU" smtClean="0"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  <a:t>Сегодня на уроке </a:t>
            </a:r>
            <a:br>
              <a:rPr lang="ru-RU" sz="5400" b="1" dirty="0" smtClean="0"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</a:br>
            <a:r>
              <a:rPr lang="ru-RU" sz="5400" b="1" dirty="0" smtClean="0"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  <a:t>мы с вами :</a:t>
            </a:r>
            <a:endParaRPr lang="ru-RU" sz="5400" b="1" dirty="0"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egoe Script" pitchFamily="34" charset="0"/>
            </a:endParaRPr>
          </a:p>
        </p:txBody>
      </p:sp>
      <p:pic>
        <p:nvPicPr>
          <p:cNvPr id="6" name="Picture 12" descr="2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157192"/>
            <a:ext cx="864865" cy="120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78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5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11111E-6 3.7037E-6 L -0.83472 -0.00394 " pathEditMode="relative" rAng="0" ptsTypes="AA">
                                      <p:cBhvr>
                                        <p:cTn id="12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36" y="-20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2141457"/>
            <a:ext cx="7560840" cy="410445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Два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отрезка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называют равными, если …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Два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угла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называют равными, если …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Треугольники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называют равными, если …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Как отмечают равные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отрезки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Как отмечают равные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углы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Каким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знаком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обозначают равенство треугольников?</a:t>
            </a:r>
            <a:endParaRPr lang="ru-RU" b="1" i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283-4A20-461C-BE83-C0B4D2B4A558}" type="datetime1">
              <a:rPr lang="ru-RU" smtClean="0"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527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  <a:t>Беговая дорожка</a:t>
            </a:r>
            <a:endParaRPr lang="ru-RU" sz="6600" b="1" dirty="0">
              <a:ln w="11430"/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egoe Script" pitchFamily="34" charset="0"/>
            </a:endParaRPr>
          </a:p>
        </p:txBody>
      </p:sp>
      <p:pic>
        <p:nvPicPr>
          <p:cNvPr id="6" name="Picture 4" descr="зна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1224136" cy="83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888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57BA-F080-4AFA-9CAE-E43C043717F1}" type="datetime1">
              <a:rPr lang="ru-RU" smtClean="0"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22334" y="1918467"/>
            <a:ext cx="2232248" cy="187220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756823" y="3717032"/>
            <a:ext cx="2736304" cy="7200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954582" y="1918467"/>
            <a:ext cx="538545" cy="179856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750379" y="1851840"/>
            <a:ext cx="2232248" cy="187220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809904" y="3688044"/>
            <a:ext cx="2736304" cy="7200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985719" y="1824384"/>
            <a:ext cx="556234" cy="179856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619672" y="2854571"/>
            <a:ext cx="218786" cy="21438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57110" y="2710554"/>
            <a:ext cx="218786" cy="21438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234368" y="3618683"/>
            <a:ext cx="0" cy="2957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335136" y="3605148"/>
            <a:ext cx="0" cy="2957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178056" y="3576160"/>
            <a:ext cx="0" cy="2957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300192" y="3579126"/>
            <a:ext cx="0" cy="2957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2970928" y="2736815"/>
            <a:ext cx="361287" cy="10225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3021715" y="2822376"/>
            <a:ext cx="361287" cy="10225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032222" y="2910636"/>
            <a:ext cx="361287" cy="10225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7031315" y="2630326"/>
            <a:ext cx="361287" cy="10225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7083192" y="2724746"/>
            <a:ext cx="361287" cy="10225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7090316" y="2832688"/>
            <a:ext cx="361287" cy="10225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Равнобедренный треугольник 35"/>
          <p:cNvSpPr/>
          <p:nvPr/>
        </p:nvSpPr>
        <p:spPr>
          <a:xfrm rot="14589124">
            <a:off x="931239" y="3485985"/>
            <a:ext cx="304281" cy="462092"/>
          </a:xfrm>
          <a:prstGeom prst="triangle">
            <a:avLst>
              <a:gd name="adj" fmla="val 65235"/>
            </a:avLst>
          </a:prstGeom>
          <a:gradFill flip="none" rotWithShape="1">
            <a:gsLst>
              <a:gs pos="0">
                <a:schemeClr val="accent5">
                  <a:tint val="90000"/>
                </a:schemeClr>
              </a:gs>
              <a:gs pos="48000">
                <a:schemeClr val="accent5">
                  <a:tint val="54000"/>
                  <a:satMod val="140000"/>
                </a:schemeClr>
              </a:gs>
              <a:gs pos="100000">
                <a:schemeClr val="accent5">
                  <a:tint val="24000"/>
                  <a:satMod val="2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авнобедренный треугольник 36"/>
          <p:cNvSpPr/>
          <p:nvPr/>
        </p:nvSpPr>
        <p:spPr>
          <a:xfrm rot="14589124">
            <a:off x="4873090" y="3456997"/>
            <a:ext cx="304281" cy="462092"/>
          </a:xfrm>
          <a:prstGeom prst="triangle">
            <a:avLst>
              <a:gd name="adj" fmla="val 65235"/>
            </a:avLst>
          </a:prstGeom>
          <a:gradFill flip="none" rotWithShape="1">
            <a:gsLst>
              <a:gs pos="0">
                <a:schemeClr val="accent5">
                  <a:tint val="90000"/>
                </a:schemeClr>
              </a:gs>
              <a:gs pos="48000">
                <a:schemeClr val="accent5">
                  <a:tint val="54000"/>
                  <a:satMod val="140000"/>
                </a:schemeClr>
              </a:gs>
              <a:gs pos="100000">
                <a:schemeClr val="accent5">
                  <a:tint val="24000"/>
                  <a:satMod val="2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авнобедренный треугольник 37"/>
          <p:cNvSpPr/>
          <p:nvPr/>
        </p:nvSpPr>
        <p:spPr>
          <a:xfrm rot="732472">
            <a:off x="2573879" y="2017324"/>
            <a:ext cx="527885" cy="376811"/>
          </a:xfrm>
          <a:prstGeom prst="triangle">
            <a:avLst>
              <a:gd name="adj" fmla="val 54974"/>
            </a:avLst>
          </a:prstGeom>
          <a:gradFill flip="none" rotWithShape="1">
            <a:gsLst>
              <a:gs pos="0">
                <a:schemeClr val="accent3">
                  <a:tint val="90000"/>
                </a:schemeClr>
              </a:gs>
              <a:gs pos="48000">
                <a:schemeClr val="accent3">
                  <a:tint val="54000"/>
                  <a:satMod val="140000"/>
                </a:schemeClr>
              </a:gs>
              <a:gs pos="100000">
                <a:schemeClr val="accent3">
                  <a:tint val="24000"/>
                  <a:satMod val="2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Равнобедренный треугольник 39"/>
          <p:cNvSpPr/>
          <p:nvPr/>
        </p:nvSpPr>
        <p:spPr>
          <a:xfrm rot="732472">
            <a:off x="6650201" y="1903392"/>
            <a:ext cx="527885" cy="376811"/>
          </a:xfrm>
          <a:prstGeom prst="triangle">
            <a:avLst>
              <a:gd name="adj" fmla="val 54974"/>
            </a:avLst>
          </a:prstGeom>
          <a:gradFill flip="none" rotWithShape="1">
            <a:gsLst>
              <a:gs pos="0">
                <a:schemeClr val="accent3">
                  <a:tint val="90000"/>
                </a:schemeClr>
              </a:gs>
              <a:gs pos="48000">
                <a:schemeClr val="accent3">
                  <a:tint val="54000"/>
                  <a:satMod val="140000"/>
                </a:schemeClr>
              </a:gs>
              <a:gs pos="100000">
                <a:schemeClr val="accent3">
                  <a:tint val="24000"/>
                  <a:satMod val="2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Равнобедренный треугольник 40"/>
          <p:cNvSpPr/>
          <p:nvPr/>
        </p:nvSpPr>
        <p:spPr>
          <a:xfrm rot="7114751">
            <a:off x="3041687" y="3387755"/>
            <a:ext cx="527885" cy="376811"/>
          </a:xfrm>
          <a:prstGeom prst="triangle">
            <a:avLst>
              <a:gd name="adj" fmla="val 54974"/>
            </a:avLst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 rot="7114751">
            <a:off x="7112744" y="3349453"/>
            <a:ext cx="527885" cy="376811"/>
          </a:xfrm>
          <a:prstGeom prst="triangle">
            <a:avLst>
              <a:gd name="adj" fmla="val 54974"/>
            </a:avLst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95536" y="3476944"/>
            <a:ext cx="32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287384" y="3420482"/>
            <a:ext cx="53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r>
              <a:rPr lang="ru-RU" b="1" baseline="-25000" dirty="0" smtClean="0"/>
              <a:t>1</a:t>
            </a:r>
            <a:endParaRPr lang="ru-RU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708988" y="1581089"/>
            <a:ext cx="32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712286" y="1504164"/>
            <a:ext cx="53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r>
              <a:rPr lang="ru-RU" b="1" baseline="-25000" dirty="0" smtClean="0"/>
              <a:t>1</a:t>
            </a:r>
            <a:endParaRPr lang="ru-RU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455985" y="3600777"/>
            <a:ext cx="53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7546208" y="3470886"/>
            <a:ext cx="53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</a:t>
            </a:r>
            <a:r>
              <a:rPr lang="ru-RU" b="1" baseline="-25000" dirty="0" smtClean="0"/>
              <a:t>1</a:t>
            </a:r>
            <a:endParaRPr lang="ru-RU" b="1" dirty="0"/>
          </a:p>
        </p:txBody>
      </p:sp>
      <p:sp>
        <p:nvSpPr>
          <p:cNvPr id="49" name="TextBox 48"/>
          <p:cNvSpPr txBox="1"/>
          <p:nvPr/>
        </p:nvSpPr>
        <p:spPr>
          <a:xfrm rot="19300120">
            <a:off x="1455086" y="2306209"/>
            <a:ext cx="76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6 см</a:t>
            </a:r>
            <a:endParaRPr lang="ru-RU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5759980" y="3821192"/>
            <a:ext cx="76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5 см</a:t>
            </a:r>
            <a:endParaRPr lang="ru-RU" i="1" dirty="0"/>
          </a:p>
        </p:txBody>
      </p:sp>
      <p:sp>
        <p:nvSpPr>
          <p:cNvPr id="51" name="TextBox 50"/>
          <p:cNvSpPr txBox="1"/>
          <p:nvPr/>
        </p:nvSpPr>
        <p:spPr>
          <a:xfrm rot="4497845">
            <a:off x="7163287" y="2407335"/>
            <a:ext cx="772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3 см</a:t>
            </a:r>
            <a:endParaRPr lang="ru-RU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48838" y="3394460"/>
            <a:ext cx="58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45</a:t>
            </a:r>
            <a:r>
              <a:rPr lang="ru-RU" baseline="30000" dirty="0" smtClean="0"/>
              <a:t>0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 rot="709296">
            <a:off x="2446249" y="2473061"/>
            <a:ext cx="58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63</a:t>
            </a:r>
            <a:r>
              <a:rPr lang="ru-RU" baseline="30000" dirty="0" smtClean="0"/>
              <a:t>0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 rot="17906285">
            <a:off x="6713198" y="3156202"/>
            <a:ext cx="58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72</a:t>
            </a:r>
            <a:r>
              <a:rPr lang="ru-RU" baseline="30000" dirty="0" smtClean="0"/>
              <a:t>0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2854625" y="3284651"/>
            <a:ext cx="3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rot="20677730">
            <a:off x="3332215" y="2648022"/>
            <a:ext cx="3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10800000" flipH="1" flipV="1">
            <a:off x="2335136" y="3834160"/>
            <a:ext cx="592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19149441">
            <a:off x="5362533" y="2369170"/>
            <a:ext cx="3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 rot="21118383">
            <a:off x="5300082" y="3353192"/>
            <a:ext cx="3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18822" y="2162201"/>
            <a:ext cx="3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" name="Заголовок 4"/>
          <p:cNvSpPr>
            <a:spLocks noGrp="1"/>
          </p:cNvSpPr>
          <p:nvPr>
            <p:ph type="title"/>
          </p:nvPr>
        </p:nvSpPr>
        <p:spPr>
          <a:xfrm>
            <a:off x="441793" y="237728"/>
            <a:ext cx="8229600" cy="10310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  <a:t>У С Т Н О</a:t>
            </a:r>
            <a:endParaRPr lang="ru-RU" sz="6600" b="1" dirty="0">
              <a:ln w="11430"/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egoe Script" pitchFamily="34" charset="0"/>
            </a:endParaRPr>
          </a:p>
        </p:txBody>
      </p:sp>
      <p:pic>
        <p:nvPicPr>
          <p:cNvPr id="62" name="Picture 16" descr="4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045" y="4212404"/>
            <a:ext cx="942161" cy="1827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Заголовок 4"/>
          <p:cNvSpPr txBox="1">
            <a:spLocks/>
          </p:cNvSpPr>
          <p:nvPr/>
        </p:nvSpPr>
        <p:spPr>
          <a:xfrm>
            <a:off x="441793" y="188640"/>
            <a:ext cx="8229600" cy="1031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Против равных углов лежат равные стороны и наоборот</a:t>
            </a:r>
            <a:endParaRPr lang="ru-RU" sz="3600" b="1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74315" y="3846276"/>
            <a:ext cx="76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5 см</a:t>
            </a:r>
            <a:endParaRPr lang="ru-RU" i="1" dirty="0"/>
          </a:p>
        </p:txBody>
      </p:sp>
      <p:sp>
        <p:nvSpPr>
          <p:cNvPr id="65" name="TextBox 64"/>
          <p:cNvSpPr txBox="1"/>
          <p:nvPr/>
        </p:nvSpPr>
        <p:spPr>
          <a:xfrm rot="4497845">
            <a:off x="3143293" y="2683104"/>
            <a:ext cx="772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3 см</a:t>
            </a:r>
            <a:endParaRPr lang="ru-RU" i="1" dirty="0"/>
          </a:p>
        </p:txBody>
      </p:sp>
      <p:sp>
        <p:nvSpPr>
          <p:cNvPr id="66" name="TextBox 65"/>
          <p:cNvSpPr txBox="1"/>
          <p:nvPr/>
        </p:nvSpPr>
        <p:spPr>
          <a:xfrm rot="19300120">
            <a:off x="5113998" y="2529719"/>
            <a:ext cx="76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6 см</a:t>
            </a:r>
            <a:endParaRPr lang="ru-RU" i="1" dirty="0"/>
          </a:p>
        </p:txBody>
      </p:sp>
      <p:sp>
        <p:nvSpPr>
          <p:cNvPr id="67" name="TextBox 66"/>
          <p:cNvSpPr txBox="1"/>
          <p:nvPr/>
        </p:nvSpPr>
        <p:spPr>
          <a:xfrm rot="17906285">
            <a:off x="2626270" y="3195172"/>
            <a:ext cx="58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72</a:t>
            </a:r>
            <a:r>
              <a:rPr lang="ru-RU" baseline="30000" dirty="0" smtClean="0"/>
              <a:t>0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5254322" y="3327452"/>
            <a:ext cx="58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45</a:t>
            </a:r>
            <a:r>
              <a:rPr lang="ru-RU" baseline="30000" dirty="0" smtClean="0"/>
              <a:t>0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 rot="709296">
            <a:off x="6469118" y="2291812"/>
            <a:ext cx="58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63</a:t>
            </a:r>
            <a:r>
              <a:rPr lang="ru-RU" baseline="30000" dirty="0" smtClean="0"/>
              <a:t>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01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3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 animBg="1"/>
      <p:bldP spid="64" grpId="0" animBg="1"/>
      <p:bldP spid="63" grpId="0"/>
      <p:bldP spid="65" grpId="0"/>
      <p:bldP spid="66" grpId="0"/>
      <p:bldP spid="67" grpId="0"/>
      <p:bldP spid="68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5" name="Line 7"/>
          <p:cNvSpPr>
            <a:spLocks noChangeShapeType="1"/>
          </p:cNvSpPr>
          <p:nvPr/>
        </p:nvSpPr>
        <p:spPr bwMode="auto">
          <a:xfrm>
            <a:off x="324644" y="3664311"/>
            <a:ext cx="1871662" cy="792163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 flipV="1">
            <a:off x="2196306" y="1694609"/>
            <a:ext cx="720725" cy="273526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2379" name="Line 11"/>
          <p:cNvSpPr>
            <a:spLocks noChangeShapeType="1"/>
          </p:cNvSpPr>
          <p:nvPr/>
        </p:nvSpPr>
        <p:spPr bwMode="auto">
          <a:xfrm flipV="1">
            <a:off x="324644" y="1694609"/>
            <a:ext cx="2592387" cy="1943100"/>
          </a:xfrm>
          <a:prstGeom prst="line">
            <a:avLst/>
          </a:prstGeom>
          <a:noFill/>
          <a:ln w="2857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109538" y="3170815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5130" name="Text Box 13"/>
          <p:cNvSpPr txBox="1">
            <a:spLocks noChangeArrowheads="1"/>
          </p:cNvSpPr>
          <p:nvPr/>
        </p:nvSpPr>
        <p:spPr bwMode="auto">
          <a:xfrm>
            <a:off x="2825533" y="133299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/>
              <a:t>В</a:t>
            </a:r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2196306" y="4201273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/>
              <a:t>С</a:t>
            </a:r>
          </a:p>
        </p:txBody>
      </p:sp>
      <p:sp>
        <p:nvSpPr>
          <p:cNvPr id="5132" name="Text Box 15"/>
          <p:cNvSpPr txBox="1">
            <a:spLocks noChangeArrowheads="1"/>
          </p:cNvSpPr>
          <p:nvPr/>
        </p:nvSpPr>
        <p:spPr bwMode="auto">
          <a:xfrm>
            <a:off x="2357220" y="3275519"/>
            <a:ext cx="93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/>
              <a:t>А</a:t>
            </a:r>
            <a:r>
              <a:rPr lang="en-US" dirty="0" err="1"/>
              <a:t>ı</a:t>
            </a:r>
            <a:endParaRPr lang="en-US" dirty="0"/>
          </a:p>
        </p:txBody>
      </p:sp>
      <p:sp>
        <p:nvSpPr>
          <p:cNvPr id="5133" name="Text Box 16"/>
          <p:cNvSpPr txBox="1">
            <a:spLocks noChangeArrowheads="1"/>
          </p:cNvSpPr>
          <p:nvPr/>
        </p:nvSpPr>
        <p:spPr bwMode="auto">
          <a:xfrm>
            <a:off x="4283869" y="4489234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/>
              <a:t>С</a:t>
            </a:r>
            <a:r>
              <a:rPr lang="en-US" dirty="0" err="1"/>
              <a:t>ı</a:t>
            </a:r>
            <a:endParaRPr lang="en-US" dirty="0"/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5090231" y="1628367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/>
              <a:t>В</a:t>
            </a:r>
            <a:r>
              <a:rPr lang="en-US" dirty="0" err="1"/>
              <a:t>ı</a:t>
            </a:r>
            <a:endParaRPr lang="en-US" dirty="0"/>
          </a:p>
        </p:txBody>
      </p:sp>
      <p:sp>
        <p:nvSpPr>
          <p:cNvPr id="442386" name="Freeform 18"/>
          <p:cNvSpPr>
            <a:spLocks/>
          </p:cNvSpPr>
          <p:nvPr/>
        </p:nvSpPr>
        <p:spPr bwMode="auto">
          <a:xfrm>
            <a:off x="747857" y="3290743"/>
            <a:ext cx="73025" cy="574675"/>
          </a:xfrm>
          <a:custGeom>
            <a:avLst/>
            <a:gdLst>
              <a:gd name="T0" fmla="*/ 0 w 46"/>
              <a:gd name="T1" fmla="*/ 0 h 362"/>
              <a:gd name="T2" fmla="*/ 73025 w 46"/>
              <a:gd name="T3" fmla="*/ 215900 h 362"/>
              <a:gd name="T4" fmla="*/ 0 w 46"/>
              <a:gd name="T5" fmla="*/ 574675 h 3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6" h="362">
                <a:moveTo>
                  <a:pt x="0" y="0"/>
                </a:moveTo>
                <a:cubicBezTo>
                  <a:pt x="23" y="38"/>
                  <a:pt x="46" y="76"/>
                  <a:pt x="46" y="136"/>
                </a:cubicBezTo>
                <a:cubicBezTo>
                  <a:pt x="46" y="196"/>
                  <a:pt x="8" y="324"/>
                  <a:pt x="0" y="362"/>
                </a:cubicBezTo>
              </a:path>
            </a:pathLst>
          </a:custGeom>
          <a:noFill/>
          <a:ln w="28575" cmpd="sng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2387" name="Freeform 19"/>
          <p:cNvSpPr>
            <a:spLocks/>
          </p:cNvSpPr>
          <p:nvPr/>
        </p:nvSpPr>
        <p:spPr bwMode="auto">
          <a:xfrm>
            <a:off x="3041417" y="3340461"/>
            <a:ext cx="84137" cy="647700"/>
          </a:xfrm>
          <a:custGeom>
            <a:avLst/>
            <a:gdLst>
              <a:gd name="T0" fmla="*/ 0 w 53"/>
              <a:gd name="T1" fmla="*/ 0 h 408"/>
              <a:gd name="T2" fmla="*/ 71437 w 53"/>
              <a:gd name="T3" fmla="*/ 287338 h 408"/>
              <a:gd name="T4" fmla="*/ 71437 w 53"/>
              <a:gd name="T5" fmla="*/ 647700 h 4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3" h="408">
                <a:moveTo>
                  <a:pt x="0" y="0"/>
                </a:moveTo>
                <a:cubicBezTo>
                  <a:pt x="18" y="56"/>
                  <a:pt x="37" y="113"/>
                  <a:pt x="45" y="181"/>
                </a:cubicBezTo>
                <a:cubicBezTo>
                  <a:pt x="53" y="249"/>
                  <a:pt x="45" y="370"/>
                  <a:pt x="45" y="408"/>
                </a:cubicBezTo>
              </a:path>
            </a:pathLst>
          </a:custGeom>
          <a:noFill/>
          <a:ln w="28575" cmpd="sng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2389" name="Text Box 21"/>
          <p:cNvSpPr txBox="1">
            <a:spLocks noChangeArrowheads="1"/>
          </p:cNvSpPr>
          <p:nvPr/>
        </p:nvSpPr>
        <p:spPr bwMode="auto">
          <a:xfrm>
            <a:off x="5508104" y="1927737"/>
            <a:ext cx="363589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rgbClr val="002060"/>
                </a:solidFill>
              </a:rPr>
              <a:t>Дано</a:t>
            </a:r>
            <a:r>
              <a:rPr lang="ru-RU" dirty="0" smtClean="0">
                <a:solidFill>
                  <a:srgbClr val="002060"/>
                </a:solidFill>
              </a:rPr>
              <a:t>: </a:t>
            </a:r>
            <a:r>
              <a:rPr lang="ru-RU" b="0" i="1" dirty="0" smtClean="0">
                <a:sym typeface="Wingdings" pitchFamily="2" charset="2"/>
              </a:rPr>
              <a:t>(</a:t>
            </a:r>
            <a:r>
              <a:rPr lang="ru-RU" b="0" i="1" dirty="0">
                <a:sym typeface="Wingdings" pitchFamily="2" charset="2"/>
              </a:rPr>
              <a:t>условие</a:t>
            </a:r>
            <a:r>
              <a:rPr lang="ru-RU" b="0" i="1" dirty="0" smtClean="0">
                <a:sym typeface="Wingdings" pitchFamily="2" charset="2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ru-RU" dirty="0" smtClean="0"/>
              <a:t> </a:t>
            </a:r>
            <a:r>
              <a:rPr lang="el-GR" dirty="0"/>
              <a:t>Δ</a:t>
            </a:r>
            <a:r>
              <a:rPr lang="ru-RU" dirty="0"/>
              <a:t>АВС и </a:t>
            </a:r>
            <a:r>
              <a:rPr lang="el-GR" dirty="0"/>
              <a:t>Δ</a:t>
            </a:r>
            <a:r>
              <a:rPr lang="ru-RU" dirty="0"/>
              <a:t> А</a:t>
            </a:r>
            <a:r>
              <a:rPr lang="en-US" dirty="0" err="1"/>
              <a:t>ı</a:t>
            </a:r>
            <a:r>
              <a:rPr lang="ru-RU" dirty="0"/>
              <a:t>В</a:t>
            </a:r>
            <a:r>
              <a:rPr lang="en-US" dirty="0" err="1"/>
              <a:t>ı</a:t>
            </a:r>
            <a:r>
              <a:rPr lang="ru-RU" dirty="0"/>
              <a:t>С</a:t>
            </a:r>
            <a:r>
              <a:rPr lang="en-US" dirty="0" err="1"/>
              <a:t>ı</a:t>
            </a:r>
            <a:r>
              <a:rPr lang="ru-RU" dirty="0"/>
              <a:t>, </a:t>
            </a:r>
            <a:endParaRPr lang="ru-RU" dirty="0" smtClean="0"/>
          </a:p>
          <a:p>
            <a:pPr eaLnBrk="1" hangingPunct="1">
              <a:spcBef>
                <a:spcPct val="50000"/>
              </a:spcBef>
            </a:pPr>
            <a:r>
              <a:rPr lang="ru-RU" dirty="0" smtClean="0"/>
              <a:t>АВ </a:t>
            </a:r>
            <a:r>
              <a:rPr lang="ru-RU" dirty="0"/>
              <a:t>= А</a:t>
            </a:r>
            <a:r>
              <a:rPr lang="en-US" dirty="0" err="1"/>
              <a:t>ı</a:t>
            </a:r>
            <a:r>
              <a:rPr lang="ru-RU" dirty="0"/>
              <a:t>В</a:t>
            </a:r>
            <a:r>
              <a:rPr lang="en-US" dirty="0" err="1"/>
              <a:t>ı</a:t>
            </a:r>
            <a:r>
              <a:rPr lang="ru-RU" dirty="0"/>
              <a:t>, АС = А</a:t>
            </a:r>
            <a:r>
              <a:rPr lang="en-US" dirty="0" err="1"/>
              <a:t>ı</a:t>
            </a:r>
            <a:r>
              <a:rPr lang="ru-RU" dirty="0"/>
              <a:t>С</a:t>
            </a:r>
            <a:r>
              <a:rPr lang="en-US" dirty="0" err="1"/>
              <a:t>ı</a:t>
            </a:r>
            <a:r>
              <a:rPr lang="ru-RU" dirty="0"/>
              <a:t>,      </a:t>
            </a:r>
            <a:r>
              <a:rPr lang="en-US" dirty="0"/>
              <a:t>&lt;</a:t>
            </a:r>
            <a:r>
              <a:rPr lang="ru-RU" dirty="0"/>
              <a:t>А = </a:t>
            </a:r>
            <a:r>
              <a:rPr lang="en-US" dirty="0"/>
              <a:t>&lt;</a:t>
            </a:r>
            <a:r>
              <a:rPr lang="ru-RU" dirty="0"/>
              <a:t>А</a:t>
            </a:r>
            <a:r>
              <a:rPr lang="en-US" dirty="0" err="1"/>
              <a:t>ı</a:t>
            </a:r>
            <a:r>
              <a:rPr lang="ru-RU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ru-RU" dirty="0">
                <a:solidFill>
                  <a:srgbClr val="002060"/>
                </a:solidFill>
              </a:rPr>
              <a:t>Доказать</a:t>
            </a:r>
            <a:r>
              <a:rPr lang="ru-RU" dirty="0" smtClean="0">
                <a:solidFill>
                  <a:srgbClr val="002060"/>
                </a:solidFill>
              </a:rPr>
              <a:t>: </a:t>
            </a:r>
            <a:r>
              <a:rPr lang="ru-RU" b="0" i="1" dirty="0" smtClean="0"/>
              <a:t>(</a:t>
            </a:r>
            <a:r>
              <a:rPr lang="ru-RU" b="0" i="1" dirty="0"/>
              <a:t>заключение) </a:t>
            </a:r>
            <a:r>
              <a:rPr lang="ru-RU" b="0" i="1" dirty="0" smtClean="0"/>
              <a:t>     </a:t>
            </a:r>
            <a:r>
              <a:rPr lang="el-GR" dirty="0" smtClean="0"/>
              <a:t>Δ</a:t>
            </a:r>
            <a:r>
              <a:rPr lang="ru-RU" dirty="0" smtClean="0"/>
              <a:t> </a:t>
            </a:r>
            <a:r>
              <a:rPr lang="ru-RU" dirty="0"/>
              <a:t>АВС = </a:t>
            </a:r>
            <a:r>
              <a:rPr lang="el-GR" dirty="0"/>
              <a:t>Δ</a:t>
            </a:r>
            <a:r>
              <a:rPr lang="ru-RU" dirty="0"/>
              <a:t> А</a:t>
            </a:r>
            <a:r>
              <a:rPr lang="en-US" dirty="0" err="1"/>
              <a:t>ı</a:t>
            </a:r>
            <a:r>
              <a:rPr lang="ru-RU" dirty="0"/>
              <a:t>В</a:t>
            </a:r>
            <a:r>
              <a:rPr lang="en-US" dirty="0" err="1"/>
              <a:t>ı</a:t>
            </a:r>
            <a:r>
              <a:rPr lang="ru-RU" dirty="0"/>
              <a:t>С</a:t>
            </a:r>
            <a:r>
              <a:rPr lang="en-US" dirty="0" err="1"/>
              <a:t>ı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 flipV="1">
            <a:off x="2556668" y="1773238"/>
            <a:ext cx="2592387" cy="1943100"/>
          </a:xfrm>
          <a:prstGeom prst="line">
            <a:avLst/>
          </a:prstGeom>
          <a:noFill/>
          <a:ln w="2857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2556668" y="3733296"/>
            <a:ext cx="1871662" cy="792163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V="1">
            <a:off x="4428330" y="1790195"/>
            <a:ext cx="720725" cy="273526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Заголовок 4"/>
          <p:cNvSpPr txBox="1">
            <a:spLocks/>
          </p:cNvSpPr>
          <p:nvPr/>
        </p:nvSpPr>
        <p:spPr>
          <a:xfrm>
            <a:off x="468312" y="238648"/>
            <a:ext cx="8424167" cy="886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ln w="11430"/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  <a:t>Первый признак равенства треугольников</a:t>
            </a:r>
            <a:endParaRPr lang="ru-RU" sz="2800" b="1" dirty="0">
              <a:ln w="11430"/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egoe Script" pitchFamily="34" charset="0"/>
            </a:endParaRPr>
          </a:p>
        </p:txBody>
      </p:sp>
      <p:pic>
        <p:nvPicPr>
          <p:cNvPr id="3074" name="Picture 2" descr="C:\Users\Светлана\Desktop\моя\сайт класса\Deti6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946434"/>
            <a:ext cx="1891831" cy="114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право с вырезом 1"/>
          <p:cNvSpPr/>
          <p:nvPr/>
        </p:nvSpPr>
        <p:spPr>
          <a:xfrm>
            <a:off x="6444207" y="5660307"/>
            <a:ext cx="2304257" cy="862366"/>
          </a:xfrm>
          <a:prstGeom prst="notchedRightArrow">
            <a:avLst>
              <a:gd name="adj1" fmla="val 46787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hlinkClick r:id="rId3" action="ppaction://hlinksldjump"/>
              </a:rPr>
              <a:t>доказательство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7408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42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42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44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4423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423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44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4423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4423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44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44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44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44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442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42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42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42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42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5" grpId="0" animBg="1"/>
      <p:bldP spid="442379" grpId="0" animBg="1"/>
      <p:bldP spid="442386" grpId="0" animBg="1"/>
      <p:bldP spid="442386" grpId="1" animBg="1"/>
      <p:bldP spid="442386" grpId="2" animBg="1"/>
      <p:bldP spid="442387" grpId="0" animBg="1"/>
      <p:bldP spid="442387" grpId="1" animBg="1"/>
      <p:bldP spid="442387" grpId="2" animBg="1"/>
      <p:bldP spid="19" grpId="0" animBg="1"/>
      <p:bldP spid="20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545559" y="836712"/>
            <a:ext cx="8202905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dirty="0"/>
              <a:t>Доказательство: </a:t>
            </a:r>
            <a:endParaRPr lang="ru-RU" sz="2800" dirty="0" smtClean="0"/>
          </a:p>
          <a:p>
            <a:pPr eaLnBrk="1" hangingPunct="1">
              <a:spcBef>
                <a:spcPct val="50000"/>
              </a:spcBef>
            </a:pPr>
            <a:r>
              <a:rPr lang="ru-RU" sz="2800" dirty="0" smtClean="0"/>
              <a:t>т.к</a:t>
            </a:r>
            <a:r>
              <a:rPr lang="ru-RU" sz="2800" dirty="0"/>
              <a:t>. </a:t>
            </a:r>
            <a:r>
              <a:rPr lang="en-US" sz="2800" dirty="0"/>
              <a:t>&lt;</a:t>
            </a:r>
            <a:r>
              <a:rPr lang="ru-RU" sz="2800" dirty="0"/>
              <a:t>А = </a:t>
            </a:r>
            <a:r>
              <a:rPr lang="en-US" sz="2800" dirty="0"/>
              <a:t>&lt;</a:t>
            </a:r>
            <a:r>
              <a:rPr lang="ru-RU" sz="2800" dirty="0"/>
              <a:t>А</a:t>
            </a:r>
            <a:r>
              <a:rPr lang="en-US" sz="2800" dirty="0" err="1"/>
              <a:t>ı</a:t>
            </a:r>
            <a:r>
              <a:rPr lang="ru-RU" sz="2800" dirty="0"/>
              <a:t>, то </a:t>
            </a:r>
            <a:r>
              <a:rPr lang="el-GR" sz="2800" dirty="0"/>
              <a:t>Δ</a:t>
            </a:r>
            <a:r>
              <a:rPr lang="ru-RU" sz="2800" dirty="0"/>
              <a:t> АВС можно наложить на </a:t>
            </a:r>
            <a:r>
              <a:rPr lang="el-GR" sz="2800" dirty="0"/>
              <a:t>Δ</a:t>
            </a:r>
            <a:r>
              <a:rPr lang="ru-RU" sz="2800" dirty="0"/>
              <a:t>А</a:t>
            </a:r>
            <a:r>
              <a:rPr lang="en-US" sz="2800" dirty="0" err="1"/>
              <a:t>ı</a:t>
            </a:r>
            <a:r>
              <a:rPr lang="ru-RU" sz="2800" dirty="0"/>
              <a:t>В</a:t>
            </a:r>
            <a:r>
              <a:rPr lang="en-US" sz="2800" dirty="0" err="1"/>
              <a:t>ı</a:t>
            </a:r>
            <a:r>
              <a:rPr lang="ru-RU" sz="2800" dirty="0"/>
              <a:t>С</a:t>
            </a:r>
            <a:r>
              <a:rPr lang="en-US" sz="2800" dirty="0" err="1"/>
              <a:t>ı</a:t>
            </a:r>
            <a:r>
              <a:rPr lang="ru-RU" sz="2800" dirty="0"/>
              <a:t> так, что вершина А совместится с вершиной А</a:t>
            </a:r>
            <a:r>
              <a:rPr lang="en-US" sz="2800" dirty="0" err="1"/>
              <a:t>ı</a:t>
            </a:r>
            <a:r>
              <a:rPr lang="ru-RU" sz="2800" dirty="0"/>
              <a:t>, а стороны АВ и АС </a:t>
            </a:r>
            <a:r>
              <a:rPr lang="ru-RU" sz="2800" dirty="0" err="1"/>
              <a:t>наложатся</a:t>
            </a:r>
            <a:r>
              <a:rPr lang="ru-RU" sz="2800" dirty="0"/>
              <a:t> соответственно на лучи А</a:t>
            </a:r>
            <a:r>
              <a:rPr lang="en-US" sz="2800" dirty="0" err="1"/>
              <a:t>ı</a:t>
            </a:r>
            <a:r>
              <a:rPr lang="ru-RU" sz="2800" dirty="0"/>
              <a:t>В</a:t>
            </a:r>
            <a:r>
              <a:rPr lang="en-US" sz="2800" dirty="0" err="1"/>
              <a:t>ı</a:t>
            </a:r>
            <a:r>
              <a:rPr lang="ru-RU" sz="2800" dirty="0"/>
              <a:t> и А</a:t>
            </a:r>
            <a:r>
              <a:rPr lang="en-US" sz="2800" dirty="0" err="1"/>
              <a:t>ı</a:t>
            </a:r>
            <a:r>
              <a:rPr lang="ru-RU" sz="2800" dirty="0"/>
              <a:t>С</a:t>
            </a:r>
            <a:r>
              <a:rPr lang="en-US" sz="2800" dirty="0" err="1"/>
              <a:t>ı</a:t>
            </a:r>
            <a:r>
              <a:rPr lang="ru-RU" sz="2800" dirty="0"/>
              <a:t>. Поскольку АВ = А</a:t>
            </a:r>
            <a:r>
              <a:rPr lang="en-US" sz="2800" dirty="0" err="1"/>
              <a:t>ı</a:t>
            </a:r>
            <a:r>
              <a:rPr lang="ru-RU" sz="2800" dirty="0"/>
              <a:t>В</a:t>
            </a:r>
            <a:r>
              <a:rPr lang="en-US" sz="2800" dirty="0" err="1"/>
              <a:t>ı</a:t>
            </a:r>
            <a:r>
              <a:rPr lang="ru-RU" sz="2800" dirty="0"/>
              <a:t>, АС = А</a:t>
            </a:r>
            <a:r>
              <a:rPr lang="en-US" sz="2800" dirty="0" err="1"/>
              <a:t>ı</a:t>
            </a:r>
            <a:r>
              <a:rPr lang="ru-RU" sz="2800" dirty="0"/>
              <a:t>С</a:t>
            </a:r>
            <a:r>
              <a:rPr lang="en-US" sz="2800" dirty="0" err="1"/>
              <a:t>ı</a:t>
            </a:r>
            <a:r>
              <a:rPr lang="ru-RU" sz="2800" dirty="0"/>
              <a:t>, то сторона АВ совместится со стороной А</a:t>
            </a:r>
            <a:r>
              <a:rPr lang="en-US" sz="2800" dirty="0" err="1"/>
              <a:t>ı</a:t>
            </a:r>
            <a:r>
              <a:rPr lang="ru-RU" sz="2800" dirty="0"/>
              <a:t>В</a:t>
            </a:r>
            <a:r>
              <a:rPr lang="en-US" sz="2800" dirty="0" err="1"/>
              <a:t>ı</a:t>
            </a:r>
            <a:r>
              <a:rPr lang="ru-RU" sz="2800" dirty="0"/>
              <a:t>, а АС – со стороной А</a:t>
            </a:r>
            <a:r>
              <a:rPr lang="en-US" sz="2800" dirty="0" err="1"/>
              <a:t>ı</a:t>
            </a:r>
            <a:r>
              <a:rPr lang="ru-RU" sz="2800" dirty="0"/>
              <a:t>С</a:t>
            </a:r>
            <a:r>
              <a:rPr lang="en-US" sz="2800" dirty="0" err="1"/>
              <a:t>ı</a:t>
            </a:r>
            <a:r>
              <a:rPr lang="ru-RU" sz="2800" dirty="0"/>
              <a:t>; в частности , совместятся точки В и В</a:t>
            </a:r>
            <a:r>
              <a:rPr lang="en-US" sz="2800" dirty="0" err="1"/>
              <a:t>ı</a:t>
            </a:r>
            <a:r>
              <a:rPr lang="ru-RU" sz="2800" dirty="0"/>
              <a:t>, С и С</a:t>
            </a:r>
            <a:r>
              <a:rPr lang="en-US" sz="2800" dirty="0" err="1"/>
              <a:t>ı</a:t>
            </a:r>
            <a:r>
              <a:rPr lang="ru-RU" sz="2800" dirty="0"/>
              <a:t>. </a:t>
            </a:r>
            <a:r>
              <a:rPr lang="ru-RU" sz="2800" dirty="0" smtClean="0"/>
              <a:t>Следовательно, </a:t>
            </a:r>
            <a:r>
              <a:rPr lang="ru-RU" sz="2800" dirty="0"/>
              <a:t>совместятся стороны ВС и В</a:t>
            </a:r>
            <a:r>
              <a:rPr lang="en-US" sz="2800" dirty="0" err="1"/>
              <a:t>ı</a:t>
            </a:r>
            <a:r>
              <a:rPr lang="ru-RU" sz="2800" dirty="0"/>
              <a:t>С</a:t>
            </a:r>
            <a:r>
              <a:rPr lang="en-US" sz="2800" dirty="0" err="1"/>
              <a:t>ı</a:t>
            </a:r>
            <a:r>
              <a:rPr lang="ru-RU" sz="2800" dirty="0"/>
              <a:t>. Значит, треугольники полностью совместятся.</a:t>
            </a:r>
            <a:endParaRPr lang="en-US" sz="2800" dirty="0"/>
          </a:p>
        </p:txBody>
      </p:sp>
      <p:sp>
        <p:nvSpPr>
          <p:cNvPr id="3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54007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59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8" name="Group 8"/>
          <p:cNvGrpSpPr>
            <a:grpSpLocks/>
          </p:cNvGrpSpPr>
          <p:nvPr/>
        </p:nvGrpSpPr>
        <p:grpSpPr bwMode="auto">
          <a:xfrm>
            <a:off x="2123728" y="2544112"/>
            <a:ext cx="647700" cy="647700"/>
            <a:chOff x="703" y="1752"/>
            <a:chExt cx="408" cy="408"/>
          </a:xfrm>
        </p:grpSpPr>
        <p:sp>
          <p:nvSpPr>
            <p:cNvPr id="97286" name="AutoShape 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97287" name="Text Box 7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3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accent2"/>
                  </a:solidFill>
                  <a:latin typeface="Verdana" pitchFamily="34" charset="0"/>
                  <a:hlinkClick r:id="rId3" action="ppaction://hlinksldjump"/>
                </a:rPr>
                <a:t>1</a:t>
              </a:r>
              <a:endParaRPr lang="ru-RU" sz="2800" b="1" dirty="0">
                <a:solidFill>
                  <a:schemeClr val="accent2"/>
                </a:solidFill>
                <a:latin typeface="Verdana" pitchFamily="34" charset="0"/>
              </a:endParaRPr>
            </a:p>
          </p:txBody>
        </p:sp>
      </p:grpSp>
      <p:grpSp>
        <p:nvGrpSpPr>
          <p:cNvPr id="97292" name="Group 12"/>
          <p:cNvGrpSpPr>
            <a:grpSpLocks/>
          </p:cNvGrpSpPr>
          <p:nvPr/>
        </p:nvGrpSpPr>
        <p:grpSpPr bwMode="auto">
          <a:xfrm>
            <a:off x="4535488" y="2492327"/>
            <a:ext cx="647700" cy="647700"/>
            <a:chOff x="703" y="1752"/>
            <a:chExt cx="408" cy="408"/>
          </a:xfrm>
        </p:grpSpPr>
        <p:sp>
          <p:nvSpPr>
            <p:cNvPr id="97293" name="AutoShape 1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97294" name="Text Box 14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ru-RU" sz="2800" b="1" dirty="0">
                  <a:solidFill>
                    <a:schemeClr val="accent2"/>
                  </a:solidFill>
                  <a:latin typeface="Verdana" pitchFamily="34" charset="0"/>
                  <a:hlinkClick r:id="rId5" action="ppaction://hlinksldjump"/>
                </a:rPr>
                <a:t>3</a:t>
              </a:r>
              <a:endParaRPr lang="ru-RU" sz="2800" b="1" dirty="0">
                <a:solidFill>
                  <a:schemeClr val="accent2"/>
                </a:solidFill>
                <a:latin typeface="Verdana" pitchFamily="34" charset="0"/>
              </a:endParaRPr>
            </a:p>
          </p:txBody>
        </p:sp>
      </p:grpSp>
      <p:grpSp>
        <p:nvGrpSpPr>
          <p:cNvPr id="97295" name="Group 15"/>
          <p:cNvGrpSpPr>
            <a:grpSpLocks/>
          </p:cNvGrpSpPr>
          <p:nvPr/>
        </p:nvGrpSpPr>
        <p:grpSpPr bwMode="auto">
          <a:xfrm>
            <a:off x="5679788" y="2463149"/>
            <a:ext cx="647700" cy="647700"/>
            <a:chOff x="703" y="1752"/>
            <a:chExt cx="408" cy="408"/>
          </a:xfrm>
        </p:grpSpPr>
        <p:sp>
          <p:nvSpPr>
            <p:cNvPr id="97296" name="AutoShape 16">
              <a:hlinkClick r:id="rId6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97297" name="Text Box 17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accent2"/>
                  </a:solidFill>
                  <a:latin typeface="Verdana" pitchFamily="34" charset="0"/>
                  <a:hlinkClick r:id="rId6" action="ppaction://hlinksldjump"/>
                </a:rPr>
                <a:t>4</a:t>
              </a:r>
              <a:endParaRPr lang="ru-RU" sz="2800" b="1" dirty="0">
                <a:solidFill>
                  <a:schemeClr val="accent2"/>
                </a:solidFill>
                <a:latin typeface="Verdana" pitchFamily="34" charset="0"/>
              </a:endParaRPr>
            </a:p>
          </p:txBody>
        </p:sp>
      </p:grpSp>
      <p:grpSp>
        <p:nvGrpSpPr>
          <p:cNvPr id="97301" name="Group 21"/>
          <p:cNvGrpSpPr>
            <a:grpSpLocks/>
          </p:cNvGrpSpPr>
          <p:nvPr/>
        </p:nvGrpSpPr>
        <p:grpSpPr bwMode="auto">
          <a:xfrm>
            <a:off x="2158653" y="4203412"/>
            <a:ext cx="647700" cy="647700"/>
            <a:chOff x="703" y="1752"/>
            <a:chExt cx="408" cy="408"/>
          </a:xfrm>
        </p:grpSpPr>
        <p:sp>
          <p:nvSpPr>
            <p:cNvPr id="97302" name="AutoShape 2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97303" name="Text Box 23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3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accent2"/>
                  </a:solidFill>
                  <a:latin typeface="Verdana" pitchFamily="34" charset="0"/>
                  <a:hlinkClick r:id="rId8" action="ppaction://hlinksldjump"/>
                </a:rPr>
                <a:t>6</a:t>
              </a:r>
              <a:endParaRPr lang="ru-RU" sz="2800" b="1" dirty="0">
                <a:solidFill>
                  <a:schemeClr val="accent2"/>
                </a:solidFill>
                <a:latin typeface="Verdana" pitchFamily="34" charset="0"/>
              </a:endParaRPr>
            </a:p>
          </p:txBody>
        </p:sp>
      </p:grpSp>
      <p:grpSp>
        <p:nvGrpSpPr>
          <p:cNvPr id="97304" name="Group 24"/>
          <p:cNvGrpSpPr>
            <a:grpSpLocks/>
          </p:cNvGrpSpPr>
          <p:nvPr/>
        </p:nvGrpSpPr>
        <p:grpSpPr bwMode="auto">
          <a:xfrm>
            <a:off x="3337647" y="4210556"/>
            <a:ext cx="647700" cy="647700"/>
            <a:chOff x="703" y="1752"/>
            <a:chExt cx="408" cy="408"/>
          </a:xfrm>
        </p:grpSpPr>
        <p:sp>
          <p:nvSpPr>
            <p:cNvPr id="97305" name="AutoShape 2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97306" name="Text Box 26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ru-RU" sz="2800" b="1" dirty="0">
                  <a:solidFill>
                    <a:schemeClr val="accent2"/>
                  </a:solidFill>
                  <a:latin typeface="Verdana" pitchFamily="34" charset="0"/>
                  <a:hlinkClick r:id="rId9" action="ppaction://hlinksldjump"/>
                </a:rPr>
                <a:t>7</a:t>
              </a:r>
              <a:endParaRPr lang="ru-RU" sz="2800" b="1" dirty="0">
                <a:solidFill>
                  <a:schemeClr val="accent2"/>
                </a:solidFill>
                <a:latin typeface="Verdana" pitchFamily="34" charset="0"/>
              </a:endParaRPr>
            </a:p>
          </p:txBody>
        </p:sp>
      </p:grpSp>
      <p:sp>
        <p:nvSpPr>
          <p:cNvPr id="97307" name="AutoShape 2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949950"/>
            <a:ext cx="647700" cy="647700"/>
          </a:xfrm>
          <a:prstGeom prst="actionButtonBeginning">
            <a:avLst/>
          </a:prstGeom>
          <a:solidFill>
            <a:schemeClr val="accent2"/>
          </a:solidFill>
          <a:ln w="38100">
            <a:solidFill>
              <a:srgbClr val="5400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7309" name="Group 29"/>
          <p:cNvGrpSpPr>
            <a:grpSpLocks/>
          </p:cNvGrpSpPr>
          <p:nvPr/>
        </p:nvGrpSpPr>
        <p:grpSpPr bwMode="auto">
          <a:xfrm>
            <a:off x="6813551" y="2492328"/>
            <a:ext cx="647700" cy="652463"/>
            <a:chOff x="686" y="1716"/>
            <a:chExt cx="408" cy="411"/>
          </a:xfrm>
        </p:grpSpPr>
        <p:sp>
          <p:nvSpPr>
            <p:cNvPr id="97310" name="AutoShape 3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86" y="1716"/>
              <a:ext cx="408" cy="408"/>
            </a:xfrm>
            <a:prstGeom prst="actionButtonBlank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97311" name="Text Box 31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3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accent2"/>
                  </a:solidFill>
                  <a:latin typeface="Verdana" pitchFamily="34" charset="0"/>
                  <a:hlinkClick r:id="rId11" action="ppaction://hlinksldjump"/>
                </a:rPr>
                <a:t>5</a:t>
              </a:r>
              <a:endParaRPr lang="ru-RU" sz="2800" b="1" dirty="0">
                <a:solidFill>
                  <a:schemeClr val="accent2"/>
                </a:solidFill>
                <a:latin typeface="Verdana" pitchFamily="34" charset="0"/>
              </a:endParaRPr>
            </a:p>
          </p:txBody>
        </p:sp>
      </p:grpSp>
      <p:grpSp>
        <p:nvGrpSpPr>
          <p:cNvPr id="97312" name="Group 32"/>
          <p:cNvGrpSpPr>
            <a:grpSpLocks/>
          </p:cNvGrpSpPr>
          <p:nvPr/>
        </p:nvGrpSpPr>
        <p:grpSpPr bwMode="auto">
          <a:xfrm>
            <a:off x="4252489" y="4210556"/>
            <a:ext cx="1152219" cy="670721"/>
            <a:chOff x="703" y="1752"/>
            <a:chExt cx="626" cy="568"/>
          </a:xfrm>
        </p:grpSpPr>
        <p:sp>
          <p:nvSpPr>
            <p:cNvPr id="97313" name="AutoShape 3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626" cy="568"/>
            </a:xfrm>
            <a:prstGeom prst="actionButtonBlank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97314" name="Text Box 34">
              <a:hlinkClick r:id="rId1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445" cy="523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accent2"/>
                  </a:solidFill>
                  <a:latin typeface="Verdana" pitchFamily="34" charset="0"/>
                  <a:hlinkClick r:id="rId12" action="ppaction://hlinksldjump"/>
                </a:rPr>
                <a:t>8</a:t>
              </a:r>
              <a:r>
                <a:rPr lang="ru-RU" sz="2800" b="1" dirty="0" smtClean="0">
                  <a:solidFill>
                    <a:schemeClr val="accent2"/>
                  </a:solidFill>
                  <a:latin typeface="Verdana" pitchFamily="34" charset="0"/>
                </a:rPr>
                <a:t> </a:t>
              </a:r>
              <a:r>
                <a:rPr lang="ru-RU" sz="2000" b="1" dirty="0" smtClean="0">
                  <a:solidFill>
                    <a:schemeClr val="accent2"/>
                  </a:solidFill>
                  <a:latin typeface="Verdana" pitchFamily="34" charset="0"/>
                </a:rPr>
                <a:t>п</a:t>
              </a:r>
              <a:endParaRPr lang="ru-RU" sz="2000" b="1" dirty="0">
                <a:solidFill>
                  <a:schemeClr val="accent2"/>
                </a:solidFill>
                <a:latin typeface="Verdana" pitchFamily="34" charset="0"/>
              </a:endParaRPr>
            </a:p>
          </p:txBody>
        </p:sp>
      </p:grpSp>
      <p:grpSp>
        <p:nvGrpSpPr>
          <p:cNvPr id="97315" name="Group 35"/>
          <p:cNvGrpSpPr>
            <a:grpSpLocks/>
          </p:cNvGrpSpPr>
          <p:nvPr/>
        </p:nvGrpSpPr>
        <p:grpSpPr bwMode="auto">
          <a:xfrm>
            <a:off x="5653088" y="4233577"/>
            <a:ext cx="647700" cy="647700"/>
            <a:chOff x="703" y="1752"/>
            <a:chExt cx="408" cy="408"/>
          </a:xfrm>
        </p:grpSpPr>
        <p:sp>
          <p:nvSpPr>
            <p:cNvPr id="97316" name="AutoShape 3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97317" name="Text Box 37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27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ru-RU" sz="2800" b="1" dirty="0">
                  <a:solidFill>
                    <a:schemeClr val="accent2"/>
                  </a:solidFill>
                  <a:latin typeface="Verdana" pitchFamily="34" charset="0"/>
                  <a:hlinkClick r:id="rId13" action="ppaction://hlinksldjump"/>
                </a:rPr>
                <a:t>9</a:t>
              </a:r>
              <a:endParaRPr lang="ru-RU" sz="2800" b="1" dirty="0">
                <a:solidFill>
                  <a:schemeClr val="accent2"/>
                </a:solidFill>
                <a:latin typeface="Verdana" pitchFamily="34" charset="0"/>
              </a:endParaRPr>
            </a:p>
          </p:txBody>
        </p:sp>
      </p:grpSp>
      <p:grpSp>
        <p:nvGrpSpPr>
          <p:cNvPr id="97321" name="Group 41"/>
          <p:cNvGrpSpPr>
            <a:grpSpLocks/>
          </p:cNvGrpSpPr>
          <p:nvPr/>
        </p:nvGrpSpPr>
        <p:grpSpPr bwMode="auto">
          <a:xfrm>
            <a:off x="6813551" y="4210556"/>
            <a:ext cx="647700" cy="647700"/>
            <a:chOff x="4468" y="2478"/>
            <a:chExt cx="408" cy="408"/>
          </a:xfrm>
        </p:grpSpPr>
        <p:sp>
          <p:nvSpPr>
            <p:cNvPr id="97319" name="AutoShape 3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468" y="2478"/>
              <a:ext cx="408" cy="408"/>
            </a:xfrm>
            <a:prstGeom prst="actionButtonBlank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97320" name="Text Box 40">
              <a:hlinkClick r:id="rId1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13" y="2568"/>
              <a:ext cx="362" cy="252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accent2"/>
                  </a:solidFill>
                  <a:latin typeface="Verdana" pitchFamily="34" charset="0"/>
                  <a:hlinkClick r:id="rId14" action="ppaction://hlinksldjump"/>
                </a:rPr>
                <a:t>10</a:t>
              </a:r>
              <a:endParaRPr lang="ru-RU" sz="2000" b="1" dirty="0">
                <a:solidFill>
                  <a:schemeClr val="accent2"/>
                </a:solidFill>
                <a:latin typeface="Verdana" pitchFamily="34" charset="0"/>
              </a:endParaRPr>
            </a:p>
          </p:txBody>
        </p:sp>
      </p:grpSp>
      <p:sp>
        <p:nvSpPr>
          <p:cNvPr id="34" name="Заголовок 4"/>
          <p:cNvSpPr txBox="1">
            <a:spLocks/>
          </p:cNvSpPr>
          <p:nvPr/>
        </p:nvSpPr>
        <p:spPr>
          <a:xfrm>
            <a:off x="574675" y="476672"/>
            <a:ext cx="8229600" cy="131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600" b="1" dirty="0" smtClean="0">
                <a:ln w="11430"/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  <a:t>Решаем задачи</a:t>
            </a:r>
            <a:endParaRPr lang="ru-RU" sz="6600" b="1" dirty="0">
              <a:ln w="11430"/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egoe Script" pitchFamily="34" charset="0"/>
            </a:endParaRPr>
          </a:p>
        </p:txBody>
      </p:sp>
      <p:grpSp>
        <p:nvGrpSpPr>
          <p:cNvPr id="35" name="Group 8"/>
          <p:cNvGrpSpPr>
            <a:grpSpLocks/>
          </p:cNvGrpSpPr>
          <p:nvPr/>
        </p:nvGrpSpPr>
        <p:grpSpPr bwMode="auto">
          <a:xfrm>
            <a:off x="3346450" y="2534587"/>
            <a:ext cx="647700" cy="647700"/>
            <a:chOff x="703" y="1752"/>
            <a:chExt cx="408" cy="408"/>
          </a:xfrm>
        </p:grpSpPr>
        <p:sp>
          <p:nvSpPr>
            <p:cNvPr id="36" name="AutoShape 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03" y="1752"/>
              <a:ext cx="408" cy="408"/>
            </a:xfrm>
            <a:prstGeom prst="actionButtonBlank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Text Box 7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3" y="1797"/>
              <a:ext cx="272" cy="33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accent2"/>
                  </a:solidFill>
                  <a:latin typeface="Verdana" pitchFamily="34" charset="0"/>
                  <a:hlinkClick r:id="rId7" action="ppaction://hlinksldjump"/>
                </a:rPr>
                <a:t>2</a:t>
              </a:r>
              <a:endParaRPr lang="ru-RU" sz="2800" b="1" dirty="0">
                <a:solidFill>
                  <a:schemeClr val="accent2"/>
                </a:solidFill>
                <a:latin typeface="Verdana" pitchFamily="34" charset="0"/>
              </a:endParaRPr>
            </a:p>
          </p:txBody>
        </p:sp>
      </p:grpSp>
      <p:pic>
        <p:nvPicPr>
          <p:cNvPr id="38" name="Picture 4" descr="5"/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85342"/>
            <a:ext cx="1440160" cy="15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Улыбающееся лицо 1">
            <a:hlinkClick r:id="rId16" action="ppaction://hlinksldjump"/>
          </p:cNvPr>
          <p:cNvSpPr/>
          <p:nvPr/>
        </p:nvSpPr>
        <p:spPr>
          <a:xfrm>
            <a:off x="7685857" y="5470980"/>
            <a:ext cx="973086" cy="864096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7428" y="5470980"/>
            <a:ext cx="4214812" cy="69432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Самостоятельная работа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976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2268538" y="1628775"/>
            <a:ext cx="4175125" cy="2592388"/>
            <a:chOff x="1383" y="1117"/>
            <a:chExt cx="2630" cy="1633"/>
          </a:xfrm>
        </p:grpSpPr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1383" y="1934"/>
              <a:ext cx="2358" cy="816"/>
            </a:xfrm>
            <a:custGeom>
              <a:avLst/>
              <a:gdLst>
                <a:gd name="T0" fmla="*/ 0 w 2358"/>
                <a:gd name="T1" fmla="*/ 816 h 816"/>
                <a:gd name="T2" fmla="*/ 1315 w 2358"/>
                <a:gd name="T3" fmla="*/ 0 h 816"/>
                <a:gd name="T4" fmla="*/ 2358 w 2358"/>
                <a:gd name="T5" fmla="*/ 816 h 816"/>
                <a:gd name="T6" fmla="*/ 0 w 2358"/>
                <a:gd name="T7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58" h="816">
                  <a:moveTo>
                    <a:pt x="0" y="816"/>
                  </a:moveTo>
                  <a:lnTo>
                    <a:pt x="1315" y="0"/>
                  </a:lnTo>
                  <a:lnTo>
                    <a:pt x="2358" y="816"/>
                  </a:lnTo>
                  <a:lnTo>
                    <a:pt x="0" y="8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28575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 rot="10800000">
              <a:off x="1655" y="1117"/>
              <a:ext cx="2358" cy="816"/>
            </a:xfrm>
            <a:custGeom>
              <a:avLst/>
              <a:gdLst>
                <a:gd name="T0" fmla="*/ 0 w 2358"/>
                <a:gd name="T1" fmla="*/ 816 h 816"/>
                <a:gd name="T2" fmla="*/ 1315 w 2358"/>
                <a:gd name="T3" fmla="*/ 0 h 816"/>
                <a:gd name="T4" fmla="*/ 2358 w 2358"/>
                <a:gd name="T5" fmla="*/ 816 h 816"/>
                <a:gd name="T6" fmla="*/ 0 w 2358"/>
                <a:gd name="T7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58" h="816">
                  <a:moveTo>
                    <a:pt x="0" y="816"/>
                  </a:moveTo>
                  <a:lnTo>
                    <a:pt x="1315" y="0"/>
                  </a:lnTo>
                  <a:lnTo>
                    <a:pt x="2358" y="816"/>
                  </a:lnTo>
                  <a:lnTo>
                    <a:pt x="0" y="816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5000"/>
                  </a:schemeClr>
                </a:gs>
                <a:gs pos="100000">
                  <a:srgbClr val="FFFF66"/>
                </a:gs>
              </a:gsLst>
              <a:path path="rect">
                <a:fillToRect l="50000" t="50000" r="50000" b="50000"/>
              </a:path>
            </a:gradFill>
            <a:ln w="28575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3276600" y="3357563"/>
            <a:ext cx="287338" cy="2889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3419475" y="3284538"/>
            <a:ext cx="287338" cy="2889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5003800" y="2205038"/>
            <a:ext cx="287338" cy="2889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5146675" y="2132013"/>
            <a:ext cx="287338" cy="2889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V="1">
            <a:off x="3492500" y="2205038"/>
            <a:ext cx="431800" cy="28733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4859338" y="3357563"/>
            <a:ext cx="431800" cy="28733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763713" y="3716338"/>
            <a:ext cx="477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124075" y="1052513"/>
            <a:ext cx="477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6300788" y="1052513"/>
            <a:ext cx="477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084888" y="3789363"/>
            <a:ext cx="473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D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643438" y="2636838"/>
            <a:ext cx="500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О</a:t>
            </a:r>
          </a:p>
        </p:txBody>
      </p: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3635375" y="4941888"/>
            <a:ext cx="5113338" cy="809625"/>
            <a:chOff x="2290" y="3113"/>
            <a:chExt cx="3221" cy="510"/>
          </a:xfrm>
        </p:grpSpPr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2290" y="3296"/>
              <a:ext cx="296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000000"/>
                  </a:solidFill>
                </a:rPr>
                <a:t>Доказать: </a:t>
              </a:r>
              <a:r>
                <a:rPr lang="el-GR" sz="2800" b="1" dirty="0">
                  <a:solidFill>
                    <a:srgbClr val="000000"/>
                  </a:solidFill>
                </a:rPr>
                <a:t>Δ</a:t>
              </a:r>
              <a:r>
                <a:rPr lang="ru-RU" sz="2800" b="1" dirty="0">
                  <a:solidFill>
                    <a:srgbClr val="000000"/>
                  </a:solidFill>
                </a:rPr>
                <a:t> ВОС=</a:t>
              </a:r>
              <a:r>
                <a:rPr lang="el-GR" sz="2800" b="1" dirty="0">
                  <a:solidFill>
                    <a:srgbClr val="000000"/>
                  </a:solidFill>
                </a:rPr>
                <a:t>Δ</a:t>
              </a:r>
              <a:r>
                <a:rPr lang="ru-RU" sz="2800" b="1" dirty="0">
                  <a:solidFill>
                    <a:srgbClr val="000000"/>
                  </a:solidFill>
                </a:rPr>
                <a:t> </a:t>
              </a:r>
              <a:r>
                <a:rPr lang="ru-RU" sz="2800" b="1" dirty="0" smtClean="0">
                  <a:solidFill>
                    <a:srgbClr val="000000"/>
                  </a:solidFill>
                </a:rPr>
                <a:t>АО</a:t>
              </a:r>
              <a:r>
                <a:rPr lang="en-US" sz="2800" b="1" dirty="0" smtClean="0">
                  <a:solidFill>
                    <a:srgbClr val="000000"/>
                  </a:solidFill>
                </a:rPr>
                <a:t>D</a:t>
              </a:r>
              <a:endParaRPr lang="ru-RU" sz="2800" b="1" dirty="0">
                <a:solidFill>
                  <a:srgbClr val="000000"/>
                </a:solidFill>
              </a:endParaRPr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2380" y="3113"/>
              <a:ext cx="313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94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rgbClr val="54007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Заголовок 4"/>
          <p:cNvSpPr txBox="1">
            <a:spLocks/>
          </p:cNvSpPr>
          <p:nvPr/>
        </p:nvSpPr>
        <p:spPr>
          <a:xfrm>
            <a:off x="441793" y="237728"/>
            <a:ext cx="7730607" cy="5155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  <a:t>Задача №1</a:t>
            </a:r>
            <a:endParaRPr lang="ru-RU" b="1" dirty="0">
              <a:ln w="11430"/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166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7" name="Group 7"/>
          <p:cNvGrpSpPr>
            <a:grpSpLocks/>
          </p:cNvGrpSpPr>
          <p:nvPr/>
        </p:nvGrpSpPr>
        <p:grpSpPr bwMode="auto">
          <a:xfrm rot="831841">
            <a:off x="2484438" y="333375"/>
            <a:ext cx="4464050" cy="4751388"/>
            <a:chOff x="1791" y="709"/>
            <a:chExt cx="2359" cy="2359"/>
          </a:xfrm>
        </p:grpSpPr>
        <p:sp>
          <p:nvSpPr>
            <p:cNvPr id="81925" name="Freeform 5"/>
            <p:cNvSpPr>
              <a:spLocks/>
            </p:cNvSpPr>
            <p:nvPr/>
          </p:nvSpPr>
          <p:spPr bwMode="auto">
            <a:xfrm rot="512089">
              <a:off x="1791" y="1026"/>
              <a:ext cx="2359" cy="1723"/>
            </a:xfrm>
            <a:custGeom>
              <a:avLst/>
              <a:gdLst>
                <a:gd name="T0" fmla="*/ 0 w 2359"/>
                <a:gd name="T1" fmla="*/ 1723 h 1723"/>
                <a:gd name="T2" fmla="*/ 363 w 2359"/>
                <a:gd name="T3" fmla="*/ 589 h 1723"/>
                <a:gd name="T4" fmla="*/ 2359 w 2359"/>
                <a:gd name="T5" fmla="*/ 0 h 1723"/>
                <a:gd name="T6" fmla="*/ 0 w 2359"/>
                <a:gd name="T7" fmla="*/ 1723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59" h="1723">
                  <a:moveTo>
                    <a:pt x="0" y="1723"/>
                  </a:moveTo>
                  <a:lnTo>
                    <a:pt x="363" y="589"/>
                  </a:lnTo>
                  <a:lnTo>
                    <a:pt x="2359" y="0"/>
                  </a:lnTo>
                  <a:lnTo>
                    <a:pt x="0" y="1723"/>
                  </a:lnTo>
                  <a:close/>
                </a:path>
              </a:pathLst>
            </a:custGeom>
            <a:gradFill rotWithShape="1">
              <a:gsLst>
                <a:gs pos="0">
                  <a:srgbClr val="009999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28575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26" name="Freeform 6"/>
            <p:cNvSpPr>
              <a:spLocks/>
            </p:cNvSpPr>
            <p:nvPr/>
          </p:nvSpPr>
          <p:spPr bwMode="auto">
            <a:xfrm rot="17768227" flipV="1">
              <a:off x="1791" y="1027"/>
              <a:ext cx="2359" cy="1723"/>
            </a:xfrm>
            <a:custGeom>
              <a:avLst/>
              <a:gdLst>
                <a:gd name="T0" fmla="*/ 0 w 2359"/>
                <a:gd name="T1" fmla="*/ 1723 h 1723"/>
                <a:gd name="T2" fmla="*/ 363 w 2359"/>
                <a:gd name="T3" fmla="*/ 589 h 1723"/>
                <a:gd name="T4" fmla="*/ 2359 w 2359"/>
                <a:gd name="T5" fmla="*/ 0 h 1723"/>
                <a:gd name="T6" fmla="*/ 0 w 2359"/>
                <a:gd name="T7" fmla="*/ 1723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59" h="1723">
                  <a:moveTo>
                    <a:pt x="0" y="1723"/>
                  </a:moveTo>
                  <a:lnTo>
                    <a:pt x="363" y="589"/>
                  </a:lnTo>
                  <a:lnTo>
                    <a:pt x="2359" y="0"/>
                  </a:lnTo>
                  <a:lnTo>
                    <a:pt x="0" y="1723"/>
                  </a:lnTo>
                  <a:close/>
                </a:path>
              </a:pathLst>
            </a:custGeom>
            <a:gradFill rotWithShape="1">
              <a:gsLst>
                <a:gs pos="0">
                  <a:srgbClr val="CC66FF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28575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1476375" y="2852738"/>
            <a:ext cx="477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3132138" y="981075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7235825" y="1341438"/>
            <a:ext cx="477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3924300" y="4221163"/>
            <a:ext cx="473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D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81932" name="Arc 12"/>
          <p:cNvSpPr>
            <a:spLocks/>
          </p:cNvSpPr>
          <p:nvPr/>
        </p:nvSpPr>
        <p:spPr bwMode="auto">
          <a:xfrm>
            <a:off x="2700338" y="2566988"/>
            <a:ext cx="431800" cy="574675"/>
          </a:xfrm>
          <a:custGeom>
            <a:avLst/>
            <a:gdLst>
              <a:gd name="G0" fmla="+- 0 0 0"/>
              <a:gd name="G1" fmla="+- 21536 0 0"/>
              <a:gd name="G2" fmla="+- 21600 0 0"/>
              <a:gd name="T0" fmla="*/ 1663 w 21600"/>
              <a:gd name="T1" fmla="*/ 0 h 21536"/>
              <a:gd name="T2" fmla="*/ 21600 w 21600"/>
              <a:gd name="T3" fmla="*/ 21536 h 21536"/>
              <a:gd name="T4" fmla="*/ 0 w 21600"/>
              <a:gd name="T5" fmla="*/ 21536 h 2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36" fill="none" extrusionOk="0">
                <a:moveTo>
                  <a:pt x="1662" y="0"/>
                </a:moveTo>
                <a:cubicBezTo>
                  <a:pt x="12913" y="868"/>
                  <a:pt x="21600" y="10251"/>
                  <a:pt x="21600" y="21536"/>
                </a:cubicBezTo>
              </a:path>
              <a:path w="21600" h="21536" stroke="0" extrusionOk="0">
                <a:moveTo>
                  <a:pt x="1662" y="0"/>
                </a:moveTo>
                <a:cubicBezTo>
                  <a:pt x="12913" y="868"/>
                  <a:pt x="21600" y="10251"/>
                  <a:pt x="21600" y="21536"/>
                </a:cubicBezTo>
                <a:lnTo>
                  <a:pt x="0" y="21536"/>
                </a:lnTo>
                <a:close/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33" name="Arc 13"/>
          <p:cNvSpPr>
            <a:spLocks/>
          </p:cNvSpPr>
          <p:nvPr/>
        </p:nvSpPr>
        <p:spPr bwMode="auto">
          <a:xfrm rot="3263349">
            <a:off x="2790826" y="3205162"/>
            <a:ext cx="474662" cy="646113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530"/>
              <a:gd name="T1" fmla="*/ 0 h 21600"/>
              <a:gd name="T2" fmla="*/ 21530 w 21530"/>
              <a:gd name="T3" fmla="*/ 19750 h 21600"/>
              <a:gd name="T4" fmla="*/ 9 w 2153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30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1221" y="0"/>
                  <a:pt x="20569" y="8578"/>
                  <a:pt x="21529" y="19750"/>
                </a:cubicBezTo>
              </a:path>
              <a:path w="21530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1221" y="0"/>
                  <a:pt x="20569" y="8578"/>
                  <a:pt x="21529" y="19750"/>
                </a:cubicBezTo>
                <a:lnTo>
                  <a:pt x="9" y="21600"/>
                </a:lnTo>
                <a:close/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2771775" y="1989138"/>
            <a:ext cx="504825" cy="2889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35" name="Line 15"/>
          <p:cNvSpPr>
            <a:spLocks noChangeShapeType="1"/>
          </p:cNvSpPr>
          <p:nvPr/>
        </p:nvSpPr>
        <p:spPr bwMode="auto">
          <a:xfrm flipH="1">
            <a:off x="2987675" y="3860800"/>
            <a:ext cx="431800" cy="3603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1936" name="Group 16"/>
          <p:cNvGrpSpPr>
            <a:grpSpLocks/>
          </p:cNvGrpSpPr>
          <p:nvPr/>
        </p:nvGrpSpPr>
        <p:grpSpPr bwMode="auto">
          <a:xfrm>
            <a:off x="3708400" y="5157788"/>
            <a:ext cx="4675188" cy="809625"/>
            <a:chOff x="2699" y="3113"/>
            <a:chExt cx="2945" cy="510"/>
          </a:xfrm>
        </p:grpSpPr>
        <p:sp>
          <p:nvSpPr>
            <p:cNvPr id="81937" name="Text Box 17"/>
            <p:cNvSpPr txBox="1">
              <a:spLocks noChangeArrowheads="1"/>
            </p:cNvSpPr>
            <p:nvPr/>
          </p:nvSpPr>
          <p:spPr bwMode="auto">
            <a:xfrm>
              <a:off x="2699" y="3296"/>
              <a:ext cx="29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000000"/>
                  </a:solidFill>
                </a:rPr>
                <a:t>Доказать: </a:t>
              </a:r>
              <a:r>
                <a:rPr lang="el-GR" sz="2800" b="1" dirty="0">
                  <a:solidFill>
                    <a:srgbClr val="000000"/>
                  </a:solidFill>
                </a:rPr>
                <a:t>Δ</a:t>
              </a:r>
              <a:r>
                <a:rPr lang="ru-RU" sz="2800" b="1" dirty="0">
                  <a:solidFill>
                    <a:srgbClr val="000000"/>
                  </a:solidFill>
                </a:rPr>
                <a:t> АВС=</a:t>
              </a:r>
              <a:r>
                <a:rPr lang="el-GR" sz="2800" b="1" dirty="0">
                  <a:solidFill>
                    <a:srgbClr val="000000"/>
                  </a:solidFill>
                </a:rPr>
                <a:t>Δ</a:t>
              </a:r>
              <a:r>
                <a:rPr lang="ru-RU" sz="2800" b="1" dirty="0">
                  <a:solidFill>
                    <a:srgbClr val="000000"/>
                  </a:solidFill>
                </a:rPr>
                <a:t> </a:t>
              </a:r>
              <a:r>
                <a:rPr lang="ru-RU" sz="2800" b="1" dirty="0" smtClean="0">
                  <a:solidFill>
                    <a:srgbClr val="000000"/>
                  </a:solidFill>
                </a:rPr>
                <a:t>А</a:t>
              </a:r>
              <a:r>
                <a:rPr lang="en-US" sz="2800" b="1" dirty="0" smtClean="0">
                  <a:solidFill>
                    <a:srgbClr val="000000"/>
                  </a:solidFill>
                </a:rPr>
                <a:t>D</a:t>
              </a:r>
              <a:r>
                <a:rPr lang="ru-RU" sz="2800" b="1" dirty="0" smtClean="0">
                  <a:solidFill>
                    <a:srgbClr val="000000"/>
                  </a:solidFill>
                </a:rPr>
                <a:t>С</a:t>
              </a:r>
              <a:endParaRPr lang="ru-RU" sz="2800" b="1" dirty="0">
                <a:solidFill>
                  <a:srgbClr val="000000"/>
                </a:solidFill>
              </a:endParaRPr>
            </a:p>
          </p:txBody>
        </p:sp>
        <p:sp>
          <p:nvSpPr>
            <p:cNvPr id="81938" name="Line 18"/>
            <p:cNvSpPr>
              <a:spLocks noChangeShapeType="1"/>
            </p:cNvSpPr>
            <p:nvPr/>
          </p:nvSpPr>
          <p:spPr bwMode="auto">
            <a:xfrm>
              <a:off x="2789" y="3113"/>
              <a:ext cx="244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39" name="AutoShape 1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805488"/>
            <a:ext cx="649288" cy="647700"/>
          </a:xfrm>
          <a:prstGeom prst="actionButtonHome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Заголовок 4"/>
          <p:cNvSpPr txBox="1">
            <a:spLocks/>
          </p:cNvSpPr>
          <p:nvPr/>
        </p:nvSpPr>
        <p:spPr>
          <a:xfrm>
            <a:off x="441793" y="237728"/>
            <a:ext cx="7730607" cy="5155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  <a:t>Задача №2</a:t>
            </a:r>
            <a:endParaRPr lang="ru-RU" b="1" dirty="0">
              <a:ln w="11430"/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85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462</TotalTime>
  <Words>498</Words>
  <Application>Microsoft Office PowerPoint</Application>
  <PresentationFormat>Экран (4:3)</PresentationFormat>
  <Paragraphs>149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Волна</vt:lpstr>
      <vt:lpstr>Формула</vt:lpstr>
      <vt:lpstr>Первый признак равенства треугольников</vt:lpstr>
      <vt:lpstr>Сегодня на уроке  мы с вами :</vt:lpstr>
      <vt:lpstr>Беговая дорожка</vt:lpstr>
      <vt:lpstr>У С Т Н 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29</cp:revision>
  <dcterms:created xsi:type="dcterms:W3CDTF">2011-12-09T19:56:20Z</dcterms:created>
  <dcterms:modified xsi:type="dcterms:W3CDTF">2011-12-12T21:57:55Z</dcterms:modified>
</cp:coreProperties>
</file>