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7958166" cy="17272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Подготовка к контрольной работе по теме: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«Сумма углов треугольника».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7 класс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428604"/>
            <a:ext cx="8358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В </a:t>
            </a:r>
            <a:r>
              <a:rPr lang="ru-RU" sz="2800" dirty="0" smtClean="0">
                <a:latin typeface="Lucida Sans Unicode"/>
                <a:cs typeface="Lucida Sans Unicode"/>
              </a:rPr>
              <a:t>△АВС биссектрисы АА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1</a:t>
            </a:r>
            <a:r>
              <a:rPr lang="ru-RU" sz="2800" dirty="0" smtClean="0">
                <a:latin typeface="Lucida Sans Unicode"/>
                <a:cs typeface="Lucida Sans Unicode"/>
              </a:rPr>
              <a:t> и ВВ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1</a:t>
            </a:r>
            <a:r>
              <a:rPr lang="ru-RU" sz="2800" dirty="0" smtClean="0">
                <a:latin typeface="Lucida Sans Unicode"/>
                <a:cs typeface="Lucida Sans Unicode"/>
              </a:rPr>
              <a:t> 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пересекаются в точке О, ∠АВС=30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, ∠АОВ=107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. Докажите, что △АВС не является остроугольным.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964909" y="2178835"/>
            <a:ext cx="2500330" cy="157163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393537" y="4250537"/>
            <a:ext cx="1785950" cy="171451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929190" y="3786190"/>
            <a:ext cx="4286280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0628" y="371475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1643050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72330" y="564357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429256" y="4000504"/>
            <a:ext cx="1643074" cy="214314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964909" y="2893215"/>
            <a:ext cx="3214710" cy="857256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00892" y="3643314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r>
              <a:rPr lang="ru-RU" sz="3200" baseline="-25000" dirty="0" smtClean="0"/>
              <a:t>1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8" y="4857760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r>
              <a:rPr lang="ru-RU" sz="3200" baseline="-25000" dirty="0" smtClean="0"/>
              <a:t>1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215074" y="3929066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000232" y="2214554"/>
            <a:ext cx="1813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Решение</a:t>
            </a:r>
            <a:endParaRPr lang="ru-RU" sz="2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28596" y="3143248"/>
            <a:ext cx="550823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Lucida Sans Unicode"/>
                <a:cs typeface="Lucida Sans Unicode"/>
              </a:rPr>
              <a:t>∠АВВ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1</a:t>
            </a:r>
            <a:r>
              <a:rPr lang="ru-RU" sz="2800" dirty="0" smtClean="0">
                <a:latin typeface="Lucida Sans Unicode"/>
                <a:cs typeface="Lucida Sans Unicode"/>
              </a:rPr>
              <a:t>=15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 (ВВ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1</a:t>
            </a:r>
            <a:r>
              <a:rPr lang="ru-RU" sz="2800" dirty="0" smtClean="0">
                <a:latin typeface="Lucida Sans Unicode"/>
                <a:cs typeface="Lucida Sans Unicode"/>
              </a:rPr>
              <a:t>)-биссектриса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△</a:t>
            </a:r>
            <a:r>
              <a:rPr lang="ru-RU" sz="2800" dirty="0" smtClean="0">
                <a:latin typeface="Lucida Sans Unicode"/>
                <a:cs typeface="Lucida Sans Unicode"/>
              </a:rPr>
              <a:t>АВО: ∠АВО+∠АОВ=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=15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+107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=122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endParaRPr lang="ru-RU" sz="2800" dirty="0" smtClean="0">
              <a:latin typeface="Lucida Sans Unicode"/>
              <a:cs typeface="Lucida Sans Unicode"/>
            </a:endParaRPr>
          </a:p>
          <a:p>
            <a:r>
              <a:rPr lang="en-US" sz="2800" dirty="0" smtClean="0">
                <a:latin typeface="Lucida Sans Unicode"/>
                <a:cs typeface="Lucida Sans Unicode"/>
              </a:rPr>
              <a:t>∠</a:t>
            </a:r>
            <a:r>
              <a:rPr lang="ru-RU" sz="2800" dirty="0" smtClean="0">
                <a:latin typeface="Lucida Sans Unicode"/>
                <a:cs typeface="Lucida Sans Unicode"/>
              </a:rPr>
              <a:t>ВАО=180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-122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=58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,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тогда ∠ВАС=58</a:t>
            </a:r>
            <a:r>
              <a:rPr lang="en-US" sz="2800" dirty="0" smtClean="0">
                <a:latin typeface="Lucida Sans Unicode"/>
                <a:cs typeface="Lucida Sans Unicode"/>
              </a:rPr>
              <a:t>º·</a:t>
            </a:r>
            <a:r>
              <a:rPr lang="ru-RU" sz="2800" dirty="0" smtClean="0">
                <a:latin typeface="Lucida Sans Unicode"/>
                <a:cs typeface="Lucida Sans Unicode"/>
              </a:rPr>
              <a:t>2=116</a:t>
            </a:r>
            <a:r>
              <a:rPr lang="en-US" sz="2800" dirty="0" smtClean="0">
                <a:latin typeface="Lucida Sans Unicode"/>
                <a:cs typeface="Lucida Sans Unicode"/>
              </a:rPr>
              <a:t>º</a:t>
            </a:r>
            <a:r>
              <a:rPr lang="ru-RU" sz="2800" dirty="0" smtClean="0">
                <a:latin typeface="Lucida Sans Unicode"/>
                <a:cs typeface="Lucida Sans Unicode"/>
              </a:rPr>
              <a:t>,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т.к. АА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1</a:t>
            </a:r>
            <a:r>
              <a:rPr lang="ru-RU" sz="2800" dirty="0" smtClean="0">
                <a:latin typeface="Lucida Sans Unicode"/>
                <a:cs typeface="Lucida Sans Unicode"/>
              </a:rPr>
              <a:t>-биссектриса,⇒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△АВС – тупоугольный.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8" grpId="0"/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</a:p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№296, №297, №298.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Использованная литература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Lucida Sans Unicode"/>
                <a:cs typeface="Lucida Sans Unicode"/>
              </a:rPr>
              <a:t>∙Гаврилова Н.Ф. Поурочные разработки по геометрии. 7 класс. М.: «ВАКО», 2004, 288с. – (В помощь </a:t>
            </a:r>
            <a:r>
              <a:rPr lang="ru-RU" smtClean="0">
                <a:latin typeface="Lucida Sans Unicode"/>
                <a:cs typeface="Lucida Sans Unicode"/>
              </a:rPr>
              <a:t>школьному учителю).</a:t>
            </a:r>
            <a:endParaRPr lang="ru-RU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500042"/>
            <a:ext cx="3254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Решите устно: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71480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№1</a:t>
            </a:r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678893" y="2964653"/>
            <a:ext cx="2857520" cy="121444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2143116"/>
            <a:ext cx="3429024" cy="285752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00430" y="5000636"/>
            <a:ext cx="4643470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86182" y="4286256"/>
            <a:ext cx="2143140" cy="714380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5720" y="1142984"/>
            <a:ext cx="8712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Может ли длина АВ быть равной 27 см?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392906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143240" y="4714884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8" y="492919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72462" y="492919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4286256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 см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429124" y="414338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12см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572264" y="4786322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"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9124" y="4786322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"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00562" y="171448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1214422"/>
            <a:ext cx="4286280" cy="42862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43570" y="1928802"/>
            <a:ext cx="3000396" cy="307183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29124" y="3357562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r>
              <a:rPr lang="ru-RU" sz="3200" baseline="-25000" dirty="0" smtClean="0"/>
              <a:t>1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321468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Lucida Sans Unicode"/>
                <a:cs typeface="Lucida Sans Unicode"/>
              </a:rPr>
              <a:t>∙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328612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Lucida Sans Unicode"/>
                <a:cs typeface="Lucida Sans Unicode"/>
              </a:rPr>
              <a:t>∙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29454" y="3571876"/>
            <a:ext cx="683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r>
              <a:rPr lang="ru-RU" sz="3200" baseline="-25000" dirty="0" smtClean="0"/>
              <a:t>2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1571612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464344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785794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1571612"/>
            <a:ext cx="37545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en-US" sz="3200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=5 </a:t>
            </a:r>
            <a:r>
              <a:rPr lang="ru-RU" sz="3200" dirty="0" smtClean="0"/>
              <a:t>см,</a:t>
            </a:r>
          </a:p>
          <a:p>
            <a:r>
              <a:rPr lang="ru-RU" sz="3200" dirty="0" smtClean="0"/>
              <a:t>          </a:t>
            </a:r>
            <a:r>
              <a:rPr lang="en-US" sz="3200" dirty="0" smtClean="0"/>
              <a:t>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=4</a:t>
            </a:r>
            <a:r>
              <a:rPr lang="ru-RU" sz="3200" dirty="0" smtClean="0"/>
              <a:t>см.</a:t>
            </a:r>
          </a:p>
          <a:p>
            <a:r>
              <a:rPr lang="ru-RU" sz="3200" dirty="0" smtClean="0"/>
              <a:t>Каким может</a:t>
            </a:r>
          </a:p>
          <a:p>
            <a:r>
              <a:rPr lang="ru-RU" sz="3200" dirty="0" smtClean="0"/>
              <a:t>быть расстояние</a:t>
            </a:r>
          </a:p>
          <a:p>
            <a:r>
              <a:rPr lang="ru-RU" sz="3200" dirty="0" smtClean="0"/>
              <a:t>от точки О</a:t>
            </a:r>
            <a:r>
              <a:rPr lang="ru-RU" sz="3200" baseline="-25000" dirty="0" smtClean="0"/>
              <a:t>1</a:t>
            </a:r>
            <a:endParaRPr lang="ru-RU" sz="3200" dirty="0" smtClean="0"/>
          </a:p>
          <a:p>
            <a:r>
              <a:rPr lang="ru-RU" sz="3200" dirty="0" smtClean="0"/>
              <a:t>до точки О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643174" y="3071810"/>
            <a:ext cx="357190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29124" y="4857760"/>
            <a:ext cx="2643206" cy="7143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3929058" y="1785926"/>
            <a:ext cx="3643338" cy="264320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6248" y="4357694"/>
            <a:ext cx="591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Lucida Sans Unicode"/>
                <a:cs typeface="Lucida Sans Unicode"/>
              </a:rPr>
              <a:t>⊓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2" y="656189"/>
            <a:ext cx="466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464344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4714884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7" name="Дуга 16"/>
          <p:cNvSpPr/>
          <p:nvPr/>
        </p:nvSpPr>
        <p:spPr>
          <a:xfrm rot="16200000">
            <a:off x="6215074" y="4429132"/>
            <a:ext cx="914400" cy="914400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43570" y="4143380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50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5720" y="1357298"/>
            <a:ext cx="4172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Сравните АС и ВС.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500042"/>
            <a:ext cx="432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письменно.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868" y="1500174"/>
            <a:ext cx="4429156" cy="39290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2"/>
            <a:endCxn id="6" idx="5"/>
          </p:cNvCxnSpPr>
          <p:nvPr/>
        </p:nvCxnSpPr>
        <p:spPr>
          <a:xfrm rot="5400000" flipH="1" flipV="1">
            <a:off x="4250528" y="2786058"/>
            <a:ext cx="1964545" cy="3321867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100010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507207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16" y="307181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786710" y="500063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3" name="Дуга 12"/>
          <p:cNvSpPr/>
          <p:nvPr/>
        </p:nvSpPr>
        <p:spPr>
          <a:xfrm>
            <a:off x="3714744" y="4357694"/>
            <a:ext cx="914400" cy="914400"/>
          </a:xfrm>
          <a:prstGeom prst="arc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3929058" y="4929198"/>
            <a:ext cx="914400" cy="914400"/>
          </a:xfrm>
          <a:prstGeom prst="arc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57686" y="407194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714876" y="478632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285860"/>
            <a:ext cx="455124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Отрезок ЕК – </a:t>
            </a:r>
          </a:p>
          <a:p>
            <a:r>
              <a:rPr lang="ru-RU" sz="3200" dirty="0" smtClean="0"/>
              <a:t>Биссектриса </a:t>
            </a:r>
            <a:r>
              <a:rPr lang="ru-RU" sz="3200" dirty="0" smtClean="0">
                <a:latin typeface="Lucida Sans Unicode"/>
                <a:cs typeface="Lucida Sans Unicode"/>
              </a:rPr>
              <a:t>△ЕС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r>
              <a:rPr lang="ru-RU" sz="3200" dirty="0" smtClean="0">
                <a:latin typeface="Lucida Sans Unicode"/>
                <a:cs typeface="Lucida Sans Unicode"/>
              </a:rPr>
              <a:t>.</a:t>
            </a:r>
          </a:p>
          <a:p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 КС </a:t>
            </a:r>
            <a:r>
              <a:rPr lang="en-US" sz="3200" dirty="0" smtClean="0">
                <a:latin typeface="Lucida Sans Unicode"/>
                <a:cs typeface="Lucida Sans Unicode"/>
              </a:rPr>
              <a:t>&lt;</a:t>
            </a:r>
            <a:r>
              <a:rPr lang="ru-RU" sz="3200" dirty="0" smtClean="0">
                <a:latin typeface="Lucida Sans Unicode"/>
                <a:cs typeface="Lucida Sans Unicode"/>
              </a:rPr>
              <a:t> ЕС.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Самостоятельное решение задач с последующей проверкой</a:t>
            </a:r>
            <a:endParaRPr lang="ru-RU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572000" y="642918"/>
            <a:ext cx="3643338" cy="1714512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4500562" y="2357430"/>
            <a:ext cx="3714776" cy="128588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393405" y="2107397"/>
            <a:ext cx="3929090" cy="5715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7686" y="71435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107154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43636" y="214290"/>
            <a:ext cx="530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43900" y="207167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72330" y="342900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2928934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43702" y="2428868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0" name="Дуга 19"/>
          <p:cNvSpPr/>
          <p:nvPr/>
        </p:nvSpPr>
        <p:spPr>
          <a:xfrm rot="600000" flipH="1" flipV="1">
            <a:off x="5727651" y="674285"/>
            <a:ext cx="1278581" cy="1080272"/>
          </a:xfrm>
          <a:prstGeom prst="arc">
            <a:avLst>
              <a:gd name="adj1" fmla="val 16200000"/>
              <a:gd name="adj2" fmla="val 21431313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4400000" flipH="1">
            <a:off x="5810917" y="2524777"/>
            <a:ext cx="914400" cy="914400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600000" flipH="1" flipV="1">
            <a:off x="5280640" y="182890"/>
            <a:ext cx="2261944" cy="1777359"/>
          </a:xfrm>
          <a:prstGeom prst="arc">
            <a:avLst>
              <a:gd name="adj1" fmla="val 16200000"/>
              <a:gd name="adj2" fmla="val 21431313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929190" y="1357298"/>
            <a:ext cx="119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112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8" y="3143248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68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286644" y="2500306"/>
            <a:ext cx="950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9см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00034" y="428604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28596" y="1214422"/>
            <a:ext cx="2366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Найти: АС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00166" y="1785926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Решение: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7158" y="3500438"/>
            <a:ext cx="54200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Lucida Sans Unicode"/>
                <a:cs typeface="Lucida Sans Unicode"/>
              </a:rPr>
              <a:t>∠САВ=180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-112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=68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∠</a:t>
            </a:r>
            <a:r>
              <a:rPr lang="ru-RU" sz="3200" dirty="0" smtClean="0">
                <a:latin typeface="Lucida Sans Unicode"/>
                <a:cs typeface="Lucida Sans Unicode"/>
              </a:rPr>
              <a:t>АВС=∠</a:t>
            </a:r>
            <a:r>
              <a:rPr lang="en-US" sz="3200" dirty="0" smtClean="0">
                <a:latin typeface="Lucida Sans Unicode"/>
                <a:cs typeface="Lucida Sans Unicode"/>
              </a:rPr>
              <a:t>DBF=68º</a:t>
            </a:r>
            <a:r>
              <a:rPr lang="ru-RU" sz="3200" dirty="0" smtClean="0">
                <a:latin typeface="Lucida Sans Unicode"/>
                <a:cs typeface="Lucida Sans Unicode"/>
              </a:rPr>
              <a:t>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△АВС – равнобедренный,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    АС=СВ=9 см.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Ответ: АС=9 см.</a:t>
            </a:r>
            <a:endParaRPr lang="ru-RU" sz="3200" dirty="0" smtClean="0"/>
          </a:p>
        </p:txBody>
      </p:sp>
      <p:sp>
        <p:nvSpPr>
          <p:cNvPr id="33" name="Выгнутая вправо стрелка 32"/>
          <p:cNvSpPr/>
          <p:nvPr/>
        </p:nvSpPr>
        <p:spPr>
          <a:xfrm>
            <a:off x="5643570" y="4643446"/>
            <a:ext cx="428628" cy="6429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572000" y="642918"/>
            <a:ext cx="2786082" cy="221457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4572000" y="2714620"/>
            <a:ext cx="4071966" cy="1428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286380" y="1214422"/>
            <a:ext cx="3357586" cy="178595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3372" y="2571744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00760" y="928670"/>
            <a:ext cx="500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2198" y="21429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642918"/>
            <a:ext cx="574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8143900" y="2214554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2857496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20" y="3643314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</a:t>
            </a:r>
            <a:endParaRPr lang="ru-RU" sz="3600" dirty="0"/>
          </a:p>
        </p:txBody>
      </p:sp>
      <p:sp>
        <p:nvSpPr>
          <p:cNvPr id="19" name="Дуга 18"/>
          <p:cNvSpPr/>
          <p:nvPr/>
        </p:nvSpPr>
        <p:spPr>
          <a:xfrm rot="19200000" flipV="1">
            <a:off x="6044802" y="901274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6000000" flipV="1">
            <a:off x="7198377" y="2195434"/>
            <a:ext cx="927162" cy="1324125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1472" y="28572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№2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1000108"/>
            <a:ext cx="45656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</a:t>
            </a:r>
            <a:r>
              <a:rPr lang="ru-RU" sz="3200" dirty="0" smtClean="0">
                <a:latin typeface="Lucida Sans Unicode"/>
                <a:cs typeface="Lucida Sans Unicode"/>
              </a:rPr>
              <a:t>∠СВМ=∠АС</a:t>
            </a:r>
            <a:r>
              <a:rPr lang="en-US" sz="3200" dirty="0" smtClean="0">
                <a:latin typeface="Lucida Sans Unicode"/>
                <a:cs typeface="Lucida Sans Unicode"/>
              </a:rPr>
              <a:t>F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en-US" sz="3200" dirty="0" smtClean="0">
                <a:latin typeface="Lucida Sans Unicode"/>
                <a:cs typeface="Lucida Sans Unicode"/>
              </a:rPr>
              <a:t>P</a:t>
            </a:r>
            <a:r>
              <a:rPr lang="ru-RU" sz="3200" baseline="-25000" dirty="0" smtClean="0">
                <a:latin typeface="Lucida Sans Unicode"/>
                <a:cs typeface="Lucida Sans Unicode"/>
              </a:rPr>
              <a:t>АВС</a:t>
            </a:r>
            <a:r>
              <a:rPr lang="ru-RU" sz="3200" dirty="0" smtClean="0">
                <a:latin typeface="Lucida Sans Unicode"/>
                <a:cs typeface="Lucida Sans Unicode"/>
              </a:rPr>
              <a:t>=34см, ВС=12см.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Найти: АВ.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2976" y="242886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Решение: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57158" y="3071810"/>
            <a:ext cx="86885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Пусть </a:t>
            </a:r>
            <a:r>
              <a:rPr lang="ru-RU" sz="3200" dirty="0" smtClean="0">
                <a:latin typeface="Lucida Sans Unicode"/>
                <a:cs typeface="Lucida Sans Unicode"/>
              </a:rPr>
              <a:t>∠СВМ=∠АС</a:t>
            </a:r>
            <a:r>
              <a:rPr lang="en-US" sz="3200" dirty="0" smtClean="0">
                <a:latin typeface="Lucida Sans Unicode"/>
                <a:cs typeface="Lucida Sans Unicode"/>
              </a:rPr>
              <a:t>F=</a:t>
            </a:r>
            <a:r>
              <a:rPr lang="el-GR" sz="3200" dirty="0" smtClean="0">
                <a:latin typeface="Lucida Sans Unicode"/>
                <a:cs typeface="Lucida Sans Unicode"/>
              </a:rPr>
              <a:t>α</a:t>
            </a:r>
            <a:r>
              <a:rPr lang="ru-RU" sz="3200" dirty="0" smtClean="0">
                <a:latin typeface="Lucida Sans Unicode"/>
                <a:cs typeface="Lucida Sans Unicode"/>
              </a:rPr>
              <a:t>, тогда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∠АВС=180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-</a:t>
            </a:r>
            <a:r>
              <a:rPr lang="el-GR" sz="3200" dirty="0" smtClean="0">
                <a:latin typeface="Lucida Sans Unicode"/>
                <a:cs typeface="Lucida Sans Unicode"/>
              </a:rPr>
              <a:t>α</a:t>
            </a:r>
            <a:r>
              <a:rPr lang="ru-RU" sz="3200" dirty="0" smtClean="0">
                <a:latin typeface="Lucida Sans Unicode"/>
                <a:cs typeface="Lucida Sans Unicode"/>
              </a:rPr>
              <a:t> и ∠АСВ=180</a:t>
            </a:r>
            <a:r>
              <a:rPr lang="en-US" sz="3200" dirty="0" smtClean="0">
                <a:latin typeface="Lucida Sans Unicode"/>
                <a:cs typeface="Lucida Sans Unicode"/>
              </a:rPr>
              <a:t>º</a:t>
            </a:r>
            <a:r>
              <a:rPr lang="ru-RU" sz="3200" dirty="0" smtClean="0">
                <a:latin typeface="Lucida Sans Unicode"/>
                <a:cs typeface="Lucida Sans Unicode"/>
              </a:rPr>
              <a:t>-</a:t>
            </a:r>
            <a:r>
              <a:rPr lang="el-GR" sz="3200" dirty="0" smtClean="0">
                <a:latin typeface="Lucida Sans Unicode"/>
                <a:cs typeface="Lucida Sans Unicode"/>
              </a:rPr>
              <a:t>α</a:t>
            </a:r>
            <a:r>
              <a:rPr lang="ru-RU" sz="3200" dirty="0" smtClean="0">
                <a:latin typeface="Lucida Sans Unicode"/>
                <a:cs typeface="Lucida Sans Unicode"/>
              </a:rPr>
              <a:t>,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как смежные углы, значит 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∠АВС=∠АСВ       △</a:t>
            </a:r>
            <a:r>
              <a:rPr lang="ru-RU" sz="3200" dirty="0" err="1" smtClean="0">
                <a:latin typeface="Lucida Sans Unicode"/>
                <a:cs typeface="Lucida Sans Unicode"/>
              </a:rPr>
              <a:t>АВС-равнобедренный</a:t>
            </a:r>
            <a:r>
              <a:rPr lang="ru-RU" sz="3200" dirty="0" smtClean="0">
                <a:latin typeface="Lucida Sans Unicode"/>
                <a:cs typeface="Lucida Sans Unicode"/>
              </a:rPr>
              <a:t>,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Тогда АВ=ВС=(34-12)</a:t>
            </a:r>
            <a:r>
              <a:rPr lang="en-US" sz="3200" dirty="0" smtClean="0">
                <a:latin typeface="Lucida Sans Unicode"/>
                <a:cs typeface="Lucida Sans Unicode"/>
              </a:rPr>
              <a:t>:2=11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Ответ: АВ=11см. </a:t>
            </a:r>
            <a:endParaRPr lang="ru-RU" sz="32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214678" y="4714884"/>
            <a:ext cx="571504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№3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428604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Одна из сторон тупоугольного равнобедренного треугольника на 17 см меньше другой. Найдите стороны этого треугольника, если его периметр равен 77 см. </a:t>
            </a:r>
            <a:endParaRPr lang="ru-RU" sz="2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714744" y="2285992"/>
            <a:ext cx="4857784" cy="207170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57554" y="392906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58214" y="407194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185736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2143116"/>
            <a:ext cx="1976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Решение: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2714620"/>
            <a:ext cx="81628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Т.к. </a:t>
            </a:r>
            <a:r>
              <a:rPr lang="ru-RU" sz="2800" dirty="0" smtClean="0">
                <a:latin typeface="Lucida Sans Unicode"/>
                <a:cs typeface="Lucida Sans Unicode"/>
              </a:rPr>
              <a:t>△АВС тупоугольный,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то основание АС больше 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боковых сторон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АВ и ВС.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Пусть АВ=ВС</a:t>
            </a:r>
            <a:r>
              <a:rPr lang="en-US" sz="2800" dirty="0" smtClean="0">
                <a:latin typeface="Lucida Sans Unicode"/>
                <a:cs typeface="Lucida Sans Unicode"/>
              </a:rPr>
              <a:t>=x</a:t>
            </a:r>
            <a:r>
              <a:rPr lang="ru-RU" sz="2800" dirty="0" smtClean="0">
                <a:latin typeface="Lucida Sans Unicode"/>
                <a:cs typeface="Lucida Sans Unicode"/>
              </a:rPr>
              <a:t>см, тогда АС=</a:t>
            </a:r>
            <a:r>
              <a:rPr lang="en-US" sz="2800" dirty="0" smtClean="0">
                <a:latin typeface="Lucida Sans Unicode"/>
                <a:cs typeface="Lucida Sans Unicode"/>
              </a:rPr>
              <a:t>(x+17)</a:t>
            </a:r>
            <a:r>
              <a:rPr lang="ru-RU" sz="2800" dirty="0" smtClean="0">
                <a:latin typeface="Lucida Sans Unicode"/>
                <a:cs typeface="Lucida Sans Unicode"/>
              </a:rPr>
              <a:t>см, т.к. 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Р</a:t>
            </a:r>
            <a:r>
              <a:rPr lang="ru-RU" sz="2800" baseline="-25000" dirty="0" smtClean="0">
                <a:latin typeface="Lucida Sans Unicode"/>
                <a:cs typeface="Lucida Sans Unicode"/>
              </a:rPr>
              <a:t>△АВС</a:t>
            </a:r>
            <a:r>
              <a:rPr lang="ru-RU" sz="2800" dirty="0" smtClean="0">
                <a:latin typeface="Lucida Sans Unicode"/>
                <a:cs typeface="Lucida Sans Unicode"/>
              </a:rPr>
              <a:t>=77см, составим уравнение: </a:t>
            </a:r>
            <a:endParaRPr lang="en-US" sz="2800" dirty="0" smtClean="0">
              <a:latin typeface="Lucida Sans Unicode"/>
              <a:cs typeface="Lucida Sans Unicode"/>
            </a:endParaRPr>
          </a:p>
          <a:p>
            <a:r>
              <a:rPr lang="en-US" sz="2800" dirty="0" smtClean="0">
                <a:latin typeface="Lucida Sans Unicode"/>
                <a:cs typeface="Lucida Sans Unicode"/>
              </a:rPr>
              <a:t>x+x+x+17=77</a:t>
            </a:r>
            <a:r>
              <a:rPr lang="ru-RU" sz="2800" dirty="0" smtClean="0">
                <a:latin typeface="Lucida Sans Unicode"/>
                <a:cs typeface="Lucida Sans Unicode"/>
              </a:rPr>
              <a:t>;  3</a:t>
            </a:r>
            <a:r>
              <a:rPr lang="en-US" sz="2800" dirty="0" smtClean="0">
                <a:latin typeface="Lucida Sans Unicode"/>
                <a:cs typeface="Lucida Sans Unicode"/>
              </a:rPr>
              <a:t>x+17=77</a:t>
            </a:r>
            <a:r>
              <a:rPr lang="ru-RU" sz="2800" dirty="0" smtClean="0">
                <a:latin typeface="Lucida Sans Unicode"/>
                <a:cs typeface="Lucida Sans Unicode"/>
              </a:rPr>
              <a:t>;  3</a:t>
            </a:r>
            <a:r>
              <a:rPr lang="en-US" sz="2800" dirty="0" smtClean="0">
                <a:latin typeface="Lucida Sans Unicode"/>
                <a:cs typeface="Lucida Sans Unicode"/>
              </a:rPr>
              <a:t>x=77-17;</a:t>
            </a:r>
          </a:p>
          <a:p>
            <a:r>
              <a:rPr lang="en-US" sz="2800" dirty="0" smtClean="0">
                <a:latin typeface="Lucida Sans Unicode"/>
                <a:cs typeface="Lucida Sans Unicode"/>
              </a:rPr>
              <a:t>3x=60;  x=20. </a:t>
            </a:r>
            <a:r>
              <a:rPr lang="ru-RU" sz="2800" dirty="0" smtClean="0">
                <a:latin typeface="Lucida Sans Unicode"/>
                <a:cs typeface="Lucida Sans Unicode"/>
              </a:rPr>
              <a:t>т.е. АВ=ВС=20см, АС=37см.</a:t>
            </a:r>
          </a:p>
          <a:p>
            <a:r>
              <a:rPr lang="ru-RU" sz="2800" dirty="0" smtClean="0">
                <a:latin typeface="Lucida Sans Unicode"/>
                <a:cs typeface="Lucida Sans Unicode"/>
              </a:rPr>
              <a:t>Ответ: АВ=ВС=20см, АС=37см.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</TotalTime>
  <Words>452</Words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Подготовка к контрольной работе по теме:  «Сумма углов треугольника».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 по теме:  «Сумма углов треугольника».</dc:title>
  <dc:creator>User</dc:creator>
  <cp:lastModifiedBy>User</cp:lastModifiedBy>
  <cp:revision>18</cp:revision>
  <dcterms:created xsi:type="dcterms:W3CDTF">2012-04-15T16:31:05Z</dcterms:created>
  <dcterms:modified xsi:type="dcterms:W3CDTF">2012-04-23T12:58:17Z</dcterms:modified>
</cp:coreProperties>
</file>