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4" r:id="rId28"/>
    <p:sldId id="285" r:id="rId29"/>
    <p:sldId id="28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5AB"/>
    <a:srgbClr val="C4EF7F"/>
    <a:srgbClr val="CBF2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86" autoAdjust="0"/>
    <p:restoredTop sz="94660"/>
  </p:normalViewPr>
  <p:slideViewPr>
    <p:cSldViewPr>
      <p:cViewPr varScale="1">
        <p:scale>
          <a:sx n="91" d="100"/>
          <a:sy n="91" d="100"/>
        </p:scale>
        <p:origin x="-9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Решение задач по готовым чертежам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7 класс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214346" y="857232"/>
            <a:ext cx="9144000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Прямоугольные </a:t>
            </a:r>
          </a:p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треугольники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их свойства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57818" y="6072206"/>
            <a:ext cx="3647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г. Серпухов, школа №7</a:t>
            </a:r>
            <a:endParaRPr lang="ru-RU" sz="2800" dirty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214290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№5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500166" y="857232"/>
            <a:ext cx="3500462" cy="5643602"/>
          </a:xfrm>
          <a:prstGeom prst="triangle">
            <a:avLst>
              <a:gd name="adj" fmla="val 0"/>
            </a:avLst>
          </a:prstGeom>
          <a:solidFill>
            <a:srgbClr val="CBF2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571604" y="2000240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r>
              <a:rPr lang="ru-RU" sz="3200" dirty="0" smtClean="0"/>
              <a:t>0°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929190" y="607220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071538" y="6273225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14414" y="500042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Дуга 10"/>
          <p:cNvSpPr/>
          <p:nvPr/>
        </p:nvSpPr>
        <p:spPr>
          <a:xfrm rot="6000000">
            <a:off x="1143984" y="1215431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429256" y="428604"/>
            <a:ext cx="2312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Найти: АС</a:t>
            </a:r>
            <a:endParaRPr lang="ru-RU" sz="4000" dirty="0" smtClean="0">
              <a:latin typeface="Lucida Sans Unicode"/>
              <a:cs typeface="Lucida Sans Unicode"/>
            </a:endParaRPr>
          </a:p>
        </p:txBody>
      </p:sp>
      <p:sp>
        <p:nvSpPr>
          <p:cNvPr id="15" name="TextBox 14"/>
          <p:cNvSpPr txBox="1"/>
          <p:nvPr/>
        </p:nvSpPr>
        <p:spPr>
          <a:xfrm flipV="1">
            <a:off x="1357290" y="5786454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8" name="TextBox 17"/>
          <p:cNvSpPr txBox="1"/>
          <p:nvPr/>
        </p:nvSpPr>
        <p:spPr>
          <a:xfrm>
            <a:off x="2786050" y="6000768"/>
            <a:ext cx="843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</a:t>
            </a:r>
            <a:r>
              <a:rPr lang="en-US" sz="3200" dirty="0" smtClean="0"/>
              <a:t>c</a:t>
            </a:r>
            <a:r>
              <a:rPr lang="ru-RU" sz="3200" dirty="0" smtClean="0"/>
              <a:t>м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214290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</a:t>
            </a:r>
            <a:r>
              <a:rPr lang="en-US" sz="3200" dirty="0" smtClean="0"/>
              <a:t>6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00034" y="2428868"/>
            <a:ext cx="6643734" cy="3000396"/>
          </a:xfrm>
          <a:prstGeom prst="triangle">
            <a:avLst>
              <a:gd name="adj" fmla="val 68937"/>
            </a:avLst>
          </a:prstGeom>
          <a:gradFill flip="none" rotWithShape="1">
            <a:gsLst>
              <a:gs pos="0">
                <a:srgbClr val="F5E5AB">
                  <a:shade val="30000"/>
                  <a:satMod val="115000"/>
                </a:srgbClr>
              </a:gs>
              <a:gs pos="50000">
                <a:srgbClr val="F5E5AB">
                  <a:shade val="67500"/>
                  <a:satMod val="115000"/>
                </a:srgbClr>
              </a:gs>
              <a:gs pos="100000">
                <a:srgbClr val="F5E5AB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85720" y="521495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57752" y="192880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072330" y="5143512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928670"/>
            <a:ext cx="35178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Найти: </a:t>
            </a:r>
            <a:r>
              <a:rPr lang="ru-RU" sz="4000" dirty="0" smtClean="0">
                <a:latin typeface="Lucida Sans Unicode"/>
                <a:cs typeface="Lucida Sans Unicode"/>
              </a:rPr>
              <a:t>∠</a:t>
            </a:r>
            <a:r>
              <a:rPr lang="ru-RU" sz="4000" dirty="0" smtClean="0"/>
              <a:t>А, </a:t>
            </a:r>
            <a:r>
              <a:rPr lang="ru-RU" sz="4000" dirty="0" smtClean="0">
                <a:latin typeface="Lucida Sans Unicode"/>
                <a:cs typeface="Lucida Sans Unicode"/>
              </a:rPr>
              <a:t>∠</a:t>
            </a:r>
            <a:r>
              <a:rPr lang="ru-RU" sz="4000" dirty="0" smtClean="0"/>
              <a:t>С.</a:t>
            </a:r>
            <a:endParaRPr lang="ru-RU" sz="4000" dirty="0" smtClean="0">
              <a:latin typeface="Lucida Sans Unicode"/>
              <a:cs typeface="Lucida Sans Unicode"/>
            </a:endParaRPr>
          </a:p>
        </p:txBody>
      </p:sp>
      <p:sp>
        <p:nvSpPr>
          <p:cNvPr id="15" name="TextBox 14"/>
          <p:cNvSpPr txBox="1"/>
          <p:nvPr/>
        </p:nvSpPr>
        <p:spPr>
          <a:xfrm rot="9000000" flipV="1">
            <a:off x="4682193" y="2264888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4678" y="5357826"/>
            <a:ext cx="1247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8,4 см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6446" y="3357562"/>
            <a:ext cx="1247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4,2 см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714488"/>
            <a:ext cx="8258204" cy="20827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Решение задач на применение свойств прямоугольных треугольников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№1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214414" y="1785926"/>
            <a:ext cx="5286412" cy="3429024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357950" y="485776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1285860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4929198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278605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10</a:t>
            </a:r>
            <a:endParaRPr lang="ru-RU" sz="4000" dirty="0"/>
          </a:p>
        </p:txBody>
      </p:sp>
      <p:sp>
        <p:nvSpPr>
          <p:cNvPr id="12" name="Дуга 11"/>
          <p:cNvSpPr/>
          <p:nvPr/>
        </p:nvSpPr>
        <p:spPr>
          <a:xfrm rot="5400000">
            <a:off x="785786" y="1643050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357290" y="2357430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60°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 flipV="1">
            <a:off x="1071538" y="4572008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1071546"/>
            <a:ext cx="25180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 ВС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2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285852" y="1285860"/>
            <a:ext cx="5286412" cy="5072098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71538" y="642918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585789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6150114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3214686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12" name="Дуга 11"/>
          <p:cNvSpPr/>
          <p:nvPr/>
        </p:nvSpPr>
        <p:spPr>
          <a:xfrm rot="16200000">
            <a:off x="5715008" y="5943600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072066" y="5572140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45°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 flipV="1">
            <a:off x="1142976" y="5786454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5072066" y="1071546"/>
            <a:ext cx="2545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 АВ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endCxn id="6" idx="5"/>
          </p:cNvCxnSpPr>
          <p:nvPr/>
        </p:nvCxnSpPr>
        <p:spPr>
          <a:xfrm flipV="1">
            <a:off x="1285852" y="3821909"/>
            <a:ext cx="2643206" cy="2536049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8100000" flipV="1">
            <a:off x="3624150" y="3616888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2500298" y="421481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3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14282" y="1285860"/>
            <a:ext cx="6357982" cy="4071966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4786322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85723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500826" y="5072074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5214950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Е</a:t>
            </a:r>
            <a:endParaRPr lang="ru-RU" sz="4000" dirty="0"/>
          </a:p>
        </p:txBody>
      </p:sp>
      <p:sp>
        <p:nvSpPr>
          <p:cNvPr id="12" name="Дуга 11"/>
          <p:cNvSpPr/>
          <p:nvPr/>
        </p:nvSpPr>
        <p:spPr>
          <a:xfrm rot="1800000">
            <a:off x="3667777" y="4667916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428728" y="4572008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30°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 rot="16200000" flipV="1">
            <a:off x="6079467" y="4779053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6286512" y="142852"/>
            <a:ext cx="25154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 АЕ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endCxn id="6" idx="0"/>
          </p:cNvCxnSpPr>
          <p:nvPr/>
        </p:nvCxnSpPr>
        <p:spPr>
          <a:xfrm rot="5400000" flipH="1" flipV="1">
            <a:off x="3214678" y="2000240"/>
            <a:ext cx="4071966" cy="2643206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0" y="4286256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60°</a:t>
            </a:r>
            <a:endParaRPr lang="ru-RU" sz="4000" dirty="0"/>
          </a:p>
        </p:txBody>
      </p:sp>
      <p:sp>
        <p:nvSpPr>
          <p:cNvPr id="24" name="Дуга 23"/>
          <p:cNvSpPr/>
          <p:nvPr/>
        </p:nvSpPr>
        <p:spPr>
          <a:xfrm rot="1800000">
            <a:off x="453067" y="4667917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1800000">
            <a:off x="3551051" y="4311645"/>
            <a:ext cx="1338898" cy="1418501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286380" y="521495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4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1285860"/>
            <a:ext cx="6357982" cy="5000660"/>
          </a:xfrm>
          <a:prstGeom prst="triangle">
            <a:avLst>
              <a:gd name="adj" fmla="val 50177"/>
            </a:avLst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592933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85723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929190" y="342900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3000364" y="714356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 rot="14400000" flipH="1" flipV="1">
            <a:off x="4334810" y="3298607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39132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en-US" sz="4400" dirty="0" smtClean="0">
                <a:latin typeface="Lucida Sans Unicode"/>
                <a:cs typeface="Lucida Sans Unicode"/>
              </a:rPr>
              <a:t>∠</a:t>
            </a:r>
            <a:r>
              <a:rPr lang="ru-RU" sz="4400" dirty="0" smtClean="0">
                <a:latin typeface="Lucida Sans Unicode"/>
                <a:cs typeface="Lucida Sans Unicode"/>
              </a:rPr>
              <a:t>В, ∠</a:t>
            </a:r>
            <a:r>
              <a:rPr lang="en-US" sz="4400" dirty="0" smtClean="0">
                <a:latin typeface="Lucida Sans Unicode"/>
                <a:cs typeface="Lucida Sans Unicode"/>
              </a:rPr>
              <a:t>D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5"/>
            <a:endCxn id="6" idx="2"/>
          </p:cNvCxnSpPr>
          <p:nvPr/>
        </p:nvCxnSpPr>
        <p:spPr>
          <a:xfrm flipH="1">
            <a:off x="285720" y="3786190"/>
            <a:ext cx="4774113" cy="25003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14480" y="278605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43240" y="615011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4357694"/>
            <a:ext cx="8322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3,5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500826" y="6000768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№5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500166" y="2357430"/>
            <a:ext cx="7500990" cy="3357586"/>
          </a:xfrm>
          <a:prstGeom prst="triangle">
            <a:avLst>
              <a:gd name="adj" fmla="val 66271"/>
            </a:avLst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5929330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Р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85723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215074" y="5643578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1428736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30°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 rot="9000000" flipH="1" flipV="1">
            <a:off x="6091950" y="2184406"/>
            <a:ext cx="67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Lucida Sans Unicode"/>
                <a:cs typeface="Lucida Sans Unicode"/>
              </a:rPr>
              <a:t>∟</a:t>
            </a:r>
            <a:endParaRPr lang="ru-RU" sz="48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3720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ru-RU" sz="4400" dirty="0" smtClean="0">
                <a:latin typeface="Lucida Sans Unicode"/>
                <a:cs typeface="Lucida Sans Unicode"/>
              </a:rPr>
              <a:t>СЕ, ∠Е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0"/>
          </p:cNvCxnSpPr>
          <p:nvPr/>
        </p:nvCxnSpPr>
        <p:spPr>
          <a:xfrm rot="16200000" flipH="1">
            <a:off x="4807194" y="4021384"/>
            <a:ext cx="3357586" cy="296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472" y="4714884"/>
            <a:ext cx="1136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150°</a:t>
            </a:r>
            <a:endParaRPr lang="ru-RU" sz="4000" dirty="0"/>
          </a:p>
        </p:txBody>
      </p:sp>
      <p:sp>
        <p:nvSpPr>
          <p:cNvPr id="25" name="Дуга 24"/>
          <p:cNvSpPr/>
          <p:nvPr/>
        </p:nvSpPr>
        <p:spPr>
          <a:xfrm rot="18000000">
            <a:off x="957844" y="5483975"/>
            <a:ext cx="1099596" cy="1197181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143240" y="615011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7</a:t>
            </a:r>
            <a:endParaRPr lang="ru-RU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6286512" y="1785926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К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8709266" y="5572140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Е</a:t>
            </a:r>
            <a:endParaRPr lang="ru-RU" sz="4000" dirty="0"/>
          </a:p>
        </p:txBody>
      </p:sp>
      <p:cxnSp>
        <p:nvCxnSpPr>
          <p:cNvPr id="42" name="Прямая соединительная линия 41"/>
          <p:cNvCxnSpPr>
            <a:stCxn id="6" idx="2"/>
          </p:cNvCxnSpPr>
          <p:nvPr/>
        </p:nvCxnSpPr>
        <p:spPr>
          <a:xfrm rot="5400000">
            <a:off x="857224" y="5072074"/>
            <a:ext cx="1588" cy="1285884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 rot="18000000">
            <a:off x="957843" y="5483974"/>
            <a:ext cx="1099596" cy="1197181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7572396" y="342900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9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5400000">
            <a:off x="5952301" y="5049095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№6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14282" y="2285992"/>
            <a:ext cx="6215106" cy="3357586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rgbClr val="C4EF7F">
                  <a:shade val="30000"/>
                  <a:satMod val="115000"/>
                </a:srgbClr>
              </a:gs>
              <a:gs pos="50000">
                <a:srgbClr val="C4EF7F">
                  <a:shade val="67500"/>
                  <a:satMod val="115000"/>
                </a:srgbClr>
              </a:gs>
              <a:gs pos="100000">
                <a:srgbClr val="C4EF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214546" y="5572140"/>
            <a:ext cx="449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Р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-41254" y="5494208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27943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ru-RU" sz="4400" dirty="0" smtClean="0">
                <a:latin typeface="Lucida Sans Unicode"/>
                <a:cs typeface="Lucida Sans Unicode"/>
              </a:rPr>
              <a:t>СР.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0"/>
          </p:cNvCxnSpPr>
          <p:nvPr/>
        </p:nvCxnSpPr>
        <p:spPr>
          <a:xfrm rot="16200000" flipH="1">
            <a:off x="-357222" y="2857496"/>
            <a:ext cx="3357586" cy="22145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00760" y="4572008"/>
            <a:ext cx="1136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150°</a:t>
            </a:r>
            <a:endParaRPr lang="ru-RU" sz="4000" dirty="0"/>
          </a:p>
        </p:txBody>
      </p:sp>
      <p:sp>
        <p:nvSpPr>
          <p:cNvPr id="25" name="Дуга 24"/>
          <p:cNvSpPr/>
          <p:nvPr/>
        </p:nvSpPr>
        <p:spPr>
          <a:xfrm rot="3600000" flipH="1">
            <a:off x="5744190" y="5320356"/>
            <a:ext cx="1099596" cy="1197181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7715272" y="5715016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Е</a:t>
            </a:r>
            <a:endParaRPr lang="ru-RU" sz="4000" dirty="0"/>
          </a:p>
        </p:txBody>
      </p:sp>
      <p:sp>
        <p:nvSpPr>
          <p:cNvPr id="43" name="Дуга 42"/>
          <p:cNvSpPr/>
          <p:nvPr/>
        </p:nvSpPr>
        <p:spPr>
          <a:xfrm rot="600000" flipV="1">
            <a:off x="425859" y="2360035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428728" y="371475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20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10800000">
            <a:off x="0" y="5000636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6429388" y="5643578"/>
            <a:ext cx="2000264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Дуга 28"/>
          <p:cNvSpPr/>
          <p:nvPr/>
        </p:nvSpPr>
        <p:spPr>
          <a:xfrm rot="600000" flipV="1">
            <a:off x="-145645" y="2645788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0" y="1571612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6143636" y="5643578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№7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14282" y="2285992"/>
            <a:ext cx="6215106" cy="3357586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14678" y="3429000"/>
            <a:ext cx="623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-41254" y="5494208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38058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en-US" sz="4400" dirty="0" smtClean="0">
                <a:latin typeface="Lucida Sans Unicode"/>
                <a:cs typeface="Lucida Sans Unicode"/>
              </a:rPr>
              <a:t>∠</a:t>
            </a:r>
            <a:r>
              <a:rPr lang="ru-RU" sz="4400" dirty="0" smtClean="0">
                <a:latin typeface="Lucida Sans Unicode"/>
                <a:cs typeface="Lucida Sans Unicode"/>
              </a:rPr>
              <a:t>МСА.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5"/>
          </p:cNvCxnSpPr>
          <p:nvPr/>
        </p:nvCxnSpPr>
        <p:spPr>
          <a:xfrm flipH="1">
            <a:off x="215076" y="3964785"/>
            <a:ext cx="3106759" cy="1679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4282" y="2857496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70°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7715272" y="5715016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Е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10800000">
            <a:off x="0" y="5000636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29" name="Дуга 28"/>
          <p:cNvSpPr/>
          <p:nvPr/>
        </p:nvSpPr>
        <p:spPr>
          <a:xfrm rot="600000" flipV="1">
            <a:off x="-145645" y="2002847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500826" y="5072074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1643050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22" name="TextBox 21"/>
          <p:cNvSpPr txBox="1"/>
          <p:nvPr/>
        </p:nvSpPr>
        <p:spPr>
          <a:xfrm rot="2700000">
            <a:off x="1802210" y="2959806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24" name="TextBox 23"/>
          <p:cNvSpPr txBox="1"/>
          <p:nvPr/>
        </p:nvSpPr>
        <p:spPr>
          <a:xfrm rot="2700000">
            <a:off x="4016787" y="4174251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14290"/>
            <a:ext cx="8277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Решить задачи по готовым чертежам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857232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№1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14348" y="2214554"/>
            <a:ext cx="5143536" cy="2714644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20" y="471488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71802" y="171448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15008" y="4572008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 rot="18900000" flipH="1">
            <a:off x="2965312" y="2040097"/>
            <a:ext cx="6335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Lucida Sans Unicode"/>
                <a:cs typeface="Lucida Sans Unicode"/>
              </a:rPr>
              <a:t>∟</a:t>
            </a:r>
            <a:endParaRPr lang="ru-RU" sz="4400" dirty="0"/>
          </a:p>
        </p:txBody>
      </p:sp>
      <p:sp>
        <p:nvSpPr>
          <p:cNvPr id="12" name="TextBox 11"/>
          <p:cNvSpPr txBox="1"/>
          <p:nvPr/>
        </p:nvSpPr>
        <p:spPr>
          <a:xfrm rot="13500000">
            <a:off x="4357482" y="2960536"/>
            <a:ext cx="410690" cy="775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"</a:t>
            </a:r>
            <a:endParaRPr lang="ru-RU" sz="4400" dirty="0"/>
          </a:p>
        </p:txBody>
      </p:sp>
      <p:sp>
        <p:nvSpPr>
          <p:cNvPr id="14" name="TextBox 13"/>
          <p:cNvSpPr txBox="1"/>
          <p:nvPr/>
        </p:nvSpPr>
        <p:spPr>
          <a:xfrm rot="8100000">
            <a:off x="1854937" y="2961453"/>
            <a:ext cx="4106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"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4429124" y="1500174"/>
            <a:ext cx="32864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Найти </a:t>
            </a:r>
            <a:r>
              <a:rPr lang="ru-RU" sz="3600" dirty="0" smtClean="0">
                <a:latin typeface="Lucida Sans Unicode"/>
                <a:cs typeface="Lucida Sans Unicode"/>
              </a:rPr>
              <a:t>∠А, ∠С.</a:t>
            </a:r>
            <a:endParaRPr lang="ru-R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№8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2000240"/>
            <a:ext cx="7500990" cy="3357586"/>
          </a:xfrm>
          <a:prstGeom prst="triangle">
            <a:avLst>
              <a:gd name="adj" fmla="val 28549"/>
            </a:avLst>
          </a:prstGeom>
          <a:solidFill>
            <a:srgbClr val="F5E5AB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715272" y="5072074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48381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en-US" sz="4400" dirty="0" smtClean="0">
                <a:latin typeface="Lucida Sans Unicode"/>
                <a:cs typeface="Lucida Sans Unicode"/>
              </a:rPr>
              <a:t>∠</a:t>
            </a:r>
            <a:r>
              <a:rPr lang="ru-RU" sz="4400" dirty="0" smtClean="0">
                <a:latin typeface="Lucida Sans Unicode"/>
                <a:cs typeface="Lucida Sans Unicode"/>
              </a:rPr>
              <a:t>А, ∠АВС.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0"/>
          </p:cNvCxnSpPr>
          <p:nvPr/>
        </p:nvCxnSpPr>
        <p:spPr>
          <a:xfrm rot="16200000" flipH="1">
            <a:off x="1820796" y="2606622"/>
            <a:ext cx="3357586" cy="214482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00760" y="4714884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25</a:t>
            </a:r>
            <a:r>
              <a:rPr lang="ru-RU" sz="4000" dirty="0" smtClean="0"/>
              <a:t>°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4429124" y="5286388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43" name="Дуга 42"/>
          <p:cNvSpPr/>
          <p:nvPr/>
        </p:nvSpPr>
        <p:spPr>
          <a:xfrm rot="2400000" flipH="1" flipV="1">
            <a:off x="6744008" y="4625682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0" y="5000636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214546" y="142873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24" name="TextBox 23"/>
          <p:cNvSpPr txBox="1"/>
          <p:nvPr/>
        </p:nvSpPr>
        <p:spPr>
          <a:xfrm rot="2700000">
            <a:off x="3302408" y="3602747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33" name="TextBox 32"/>
          <p:cNvSpPr txBox="1"/>
          <p:nvPr/>
        </p:nvSpPr>
        <p:spPr>
          <a:xfrm>
            <a:off x="2143108" y="5072074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34" name="TextBox 33"/>
          <p:cNvSpPr txBox="1"/>
          <p:nvPr/>
        </p:nvSpPr>
        <p:spPr>
          <a:xfrm>
            <a:off x="5643570" y="5072074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91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9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428728" y="1214422"/>
            <a:ext cx="3929090" cy="5429288"/>
          </a:xfrm>
          <a:prstGeom prst="triangle">
            <a:avLst>
              <a:gd name="adj" fmla="val 105"/>
            </a:avLst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286380" y="613712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39212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en-US" sz="4400" dirty="0" smtClean="0">
                <a:latin typeface="Lucida Sans Unicode"/>
                <a:cs typeface="Lucida Sans Unicode"/>
              </a:rPr>
              <a:t>∠</a:t>
            </a:r>
            <a:r>
              <a:rPr lang="ru-RU" sz="4400" dirty="0" smtClean="0">
                <a:latin typeface="Lucida Sans Unicode"/>
                <a:cs typeface="Lucida Sans Unicode"/>
              </a:rPr>
              <a:t>СА</a:t>
            </a:r>
            <a:r>
              <a:rPr lang="en-US" sz="4400" dirty="0" smtClean="0">
                <a:latin typeface="Lucida Sans Unicode"/>
                <a:cs typeface="Lucida Sans Unicode"/>
              </a:rPr>
              <a:t>D.</a:t>
            </a:r>
            <a:r>
              <a:rPr lang="ru-RU" sz="4400" dirty="0" smtClean="0">
                <a:latin typeface="Lucida Sans Unicode"/>
                <a:cs typeface="Lucida Sans Unicode"/>
              </a:rPr>
              <a:t> 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endCxn id="6" idx="4"/>
          </p:cNvCxnSpPr>
          <p:nvPr/>
        </p:nvCxnSpPr>
        <p:spPr>
          <a:xfrm>
            <a:off x="1428728" y="4643446"/>
            <a:ext cx="3929090" cy="200026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71736" y="4786322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16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1357290" y="-142900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43" name="Дуга 42"/>
          <p:cNvSpPr/>
          <p:nvPr/>
        </p:nvSpPr>
        <p:spPr>
          <a:xfrm rot="19200000" flipV="1">
            <a:off x="744422" y="235912"/>
            <a:ext cx="786474" cy="1365286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 rot="10800000" flipH="1">
            <a:off x="1285852" y="5934670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29" name="Дуга 28"/>
          <p:cNvSpPr/>
          <p:nvPr/>
        </p:nvSpPr>
        <p:spPr>
          <a:xfrm rot="9000000" flipV="1">
            <a:off x="4370708" y="5531661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00100" y="785794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1538" y="613712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26" name="Дуга 25"/>
          <p:cNvSpPr/>
          <p:nvPr/>
        </p:nvSpPr>
        <p:spPr>
          <a:xfrm rot="9000000" flipV="1">
            <a:off x="4200288" y="6095509"/>
            <a:ext cx="864339" cy="745016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6" idx="0"/>
          </p:cNvCxnSpPr>
          <p:nvPr/>
        </p:nvCxnSpPr>
        <p:spPr>
          <a:xfrm rot="16200000" flipV="1">
            <a:off x="823580" y="605148"/>
            <a:ext cx="1214422" cy="412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00100" y="535782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8</a:t>
            </a:r>
            <a:endParaRPr lang="ru-RU" sz="4000" dirty="0"/>
          </a:p>
        </p:txBody>
      </p:sp>
      <p:sp>
        <p:nvSpPr>
          <p:cNvPr id="36" name="TextBox 35"/>
          <p:cNvSpPr txBox="1"/>
          <p:nvPr/>
        </p:nvSpPr>
        <p:spPr>
          <a:xfrm>
            <a:off x="1571604" y="571480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?</a:t>
            </a:r>
            <a:endParaRPr lang="ru-RU" sz="4800" dirty="0">
              <a:ln>
                <a:solidFill>
                  <a:sysClr val="windowText" lastClr="000000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00100" y="4357694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Е</a:t>
            </a:r>
            <a:endParaRPr lang="ru-RU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12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10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428728" y="1214422"/>
            <a:ext cx="3929090" cy="5429288"/>
          </a:xfrm>
          <a:prstGeom prst="triangle">
            <a:avLst>
              <a:gd name="adj" fmla="val 105"/>
            </a:avLst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00100" y="613712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285728"/>
            <a:ext cx="30812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ru-RU" sz="4400" dirty="0" smtClean="0">
                <a:latin typeface="Lucida Sans Unicode"/>
                <a:cs typeface="Lucida Sans Unicode"/>
              </a:rPr>
              <a:t>А</a:t>
            </a:r>
            <a:r>
              <a:rPr lang="en-US" sz="4400" dirty="0" smtClean="0">
                <a:latin typeface="Lucida Sans Unicode"/>
                <a:cs typeface="Lucida Sans Unicode"/>
              </a:rPr>
              <a:t>D.</a:t>
            </a:r>
            <a:r>
              <a:rPr lang="ru-RU" sz="4400" dirty="0" smtClean="0">
                <a:latin typeface="Lucida Sans Unicode"/>
                <a:cs typeface="Lucida Sans Unicode"/>
              </a:rPr>
              <a:t> 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428728" y="4572008"/>
            <a:ext cx="2428892" cy="207170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71802" y="600076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10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3786182" y="4071942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10800000" flipH="1">
            <a:off x="1285852" y="5934670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30" name="TextBox 29"/>
          <p:cNvSpPr txBox="1"/>
          <p:nvPr/>
        </p:nvSpPr>
        <p:spPr>
          <a:xfrm>
            <a:off x="1285852" y="571480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5214942" y="613712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4429124" y="507207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 rot="2700000" flipH="1">
            <a:off x="3219246" y="4053531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12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11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7158" y="1214422"/>
            <a:ext cx="5715040" cy="4857784"/>
          </a:xfrm>
          <a:prstGeom prst="triangle">
            <a:avLst>
              <a:gd name="adj" fmla="val 50252"/>
            </a:avLst>
          </a:prstGeo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000364" y="71435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00562" y="357166"/>
            <a:ext cx="380642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Дано: АС=</a:t>
            </a:r>
            <a:r>
              <a:rPr lang="en-US" sz="4400" dirty="0" smtClean="0"/>
              <a:t>DC=4</a:t>
            </a:r>
          </a:p>
          <a:p>
            <a:r>
              <a:rPr lang="ru-RU" sz="4400" dirty="0" smtClean="0"/>
              <a:t>Найти: АВ, ВС.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3"/>
            <a:endCxn id="6" idx="0"/>
          </p:cNvCxnSpPr>
          <p:nvPr/>
        </p:nvCxnSpPr>
        <p:spPr>
          <a:xfrm rot="5400000" flipH="1">
            <a:off x="800188" y="3643314"/>
            <a:ext cx="4857784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14678" y="2285992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3</a:t>
            </a:r>
            <a:r>
              <a:rPr lang="ru-RU" sz="4000" dirty="0" smtClean="0"/>
              <a:t>0°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5929322" y="5572140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10800000" flipH="1">
            <a:off x="3071802" y="5429264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5715016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714348" y="4214818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3000364" y="6000768"/>
            <a:ext cx="420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F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 rot="-3600000" flipH="1">
            <a:off x="859100" y="4587784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cxnSp>
        <p:nvCxnSpPr>
          <p:cNvPr id="28" name="Прямая соединительная линия 27"/>
          <p:cNvCxnSpPr>
            <a:stCxn id="6" idx="3"/>
          </p:cNvCxnSpPr>
          <p:nvPr/>
        </p:nvCxnSpPr>
        <p:spPr>
          <a:xfrm rot="5400000" flipH="1">
            <a:off x="1507367" y="4350493"/>
            <a:ext cx="1357322" cy="2086104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rot="1200000" flipV="1">
            <a:off x="2907248" y="1489880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0"/>
            <a:ext cx="112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№</a:t>
            </a:r>
            <a:r>
              <a:rPr lang="en-US" sz="3600" dirty="0" smtClean="0"/>
              <a:t>12</a:t>
            </a:r>
            <a:endParaRPr lang="ru-RU" sz="36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28596" y="1214422"/>
            <a:ext cx="7858180" cy="5072098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00562" y="357166"/>
            <a:ext cx="28725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400" dirty="0" smtClean="0"/>
          </a:p>
          <a:p>
            <a:r>
              <a:rPr lang="ru-RU" sz="4400" dirty="0" smtClean="0"/>
              <a:t>Найти:</a:t>
            </a:r>
            <a:r>
              <a:rPr lang="en-US" sz="4400" dirty="0" smtClean="0"/>
              <a:t> </a:t>
            </a:r>
            <a:r>
              <a:rPr lang="ru-RU" sz="4400" dirty="0" smtClean="0"/>
              <a:t>М</a:t>
            </a:r>
            <a:r>
              <a:rPr lang="en-US" sz="4400" dirty="0" smtClean="0"/>
              <a:t>D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cxnSp>
        <p:nvCxnSpPr>
          <p:cNvPr id="17" name="Прямая соединительная линия 16"/>
          <p:cNvCxnSpPr>
            <a:stCxn id="6" idx="3"/>
            <a:endCxn id="6" idx="0"/>
          </p:cNvCxnSpPr>
          <p:nvPr/>
        </p:nvCxnSpPr>
        <p:spPr>
          <a:xfrm rot="5400000" flipH="1">
            <a:off x="-2107453" y="3750471"/>
            <a:ext cx="5072098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072198" y="5500702"/>
            <a:ext cx="877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3</a:t>
            </a:r>
            <a:r>
              <a:rPr lang="ru-RU" sz="4000" dirty="0" smtClean="0"/>
              <a:t>0°</a:t>
            </a:r>
            <a:endParaRPr lang="ru-RU" sz="4000" dirty="0"/>
          </a:p>
        </p:txBody>
      </p:sp>
      <p:sp>
        <p:nvSpPr>
          <p:cNvPr id="37" name="TextBox 36"/>
          <p:cNvSpPr txBox="1"/>
          <p:nvPr/>
        </p:nvSpPr>
        <p:spPr>
          <a:xfrm>
            <a:off x="4214810" y="6150114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 rot="10800000" flipH="1">
            <a:off x="285720" y="5643578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29" name="Дуга 28"/>
          <p:cNvSpPr/>
          <p:nvPr/>
        </p:nvSpPr>
        <p:spPr>
          <a:xfrm rot="4200000" flipH="1" flipV="1">
            <a:off x="7105179" y="5721631"/>
            <a:ext cx="929140" cy="872553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8072462" y="5857892"/>
            <a:ext cx="434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85720" y="714356"/>
            <a:ext cx="541288" cy="7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</a:t>
            </a:r>
            <a:endParaRPr lang="ru-RU" sz="4000" dirty="0"/>
          </a:p>
        </p:txBody>
      </p:sp>
      <p:sp>
        <p:nvSpPr>
          <p:cNvPr id="24" name="TextBox 23"/>
          <p:cNvSpPr txBox="1"/>
          <p:nvPr/>
        </p:nvSpPr>
        <p:spPr>
          <a:xfrm rot="2700000">
            <a:off x="2016524" y="2173987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33" name="TextBox 32"/>
          <p:cNvSpPr txBox="1"/>
          <p:nvPr/>
        </p:nvSpPr>
        <p:spPr>
          <a:xfrm>
            <a:off x="6357950" y="3500438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26" name="Дуга 25"/>
          <p:cNvSpPr/>
          <p:nvPr/>
        </p:nvSpPr>
        <p:spPr>
          <a:xfrm rot="3600000" flipV="1">
            <a:off x="3749823" y="3474140"/>
            <a:ext cx="864339" cy="745016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4143372" y="3214686"/>
            <a:ext cx="6238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</a:t>
            </a:r>
            <a:endParaRPr lang="ru-RU" sz="4000" dirty="0"/>
          </a:p>
        </p:txBody>
      </p:sp>
      <p:cxnSp>
        <p:nvCxnSpPr>
          <p:cNvPr id="28" name="Прямая соединительная линия 27"/>
          <p:cNvCxnSpPr>
            <a:stCxn id="6" idx="3"/>
            <a:endCxn id="6" idx="5"/>
          </p:cNvCxnSpPr>
          <p:nvPr/>
        </p:nvCxnSpPr>
        <p:spPr>
          <a:xfrm rot="5400000" flipH="1" flipV="1">
            <a:off x="1125116" y="3053951"/>
            <a:ext cx="2536049" cy="392909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rot="1200000" flipV="1">
            <a:off x="4040504" y="3478531"/>
            <a:ext cx="848680" cy="801334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 rot="2700000">
            <a:off x="5516986" y="4388566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cxnSp>
        <p:nvCxnSpPr>
          <p:cNvPr id="47" name="Прямая соединительная линия 46"/>
          <p:cNvCxnSpPr>
            <a:stCxn id="6" idx="5"/>
          </p:cNvCxnSpPr>
          <p:nvPr/>
        </p:nvCxnSpPr>
        <p:spPr>
          <a:xfrm>
            <a:off x="4357686" y="3750471"/>
            <a:ext cx="1588" cy="253604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Дуга 47"/>
          <p:cNvSpPr/>
          <p:nvPr/>
        </p:nvSpPr>
        <p:spPr>
          <a:xfrm rot="4200000" flipH="1" flipV="1">
            <a:off x="6879469" y="5664349"/>
            <a:ext cx="1171540" cy="958565"/>
          </a:xfrm>
          <a:prstGeom prst="arc">
            <a:avLst>
              <a:gd name="adj1" fmla="val 16200000"/>
              <a:gd name="adj2" fmla="val 2139635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Признаки равенства прямоугольных треугольников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500174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№1</a:t>
            </a:r>
            <a:endParaRPr lang="ru-RU" sz="32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85720" y="2643182"/>
            <a:ext cx="5143536" cy="2000264"/>
          </a:xfrm>
          <a:prstGeom prst="triangle">
            <a:avLst>
              <a:gd name="adj" fmla="val 23246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7158" y="2643182"/>
            <a:ext cx="5214974" cy="2000264"/>
          </a:xfrm>
          <a:prstGeom prst="triangle">
            <a:avLst>
              <a:gd name="adj" fmla="val 73781"/>
            </a:avLst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0"/>
            <a:endCxn id="6" idx="4"/>
          </p:cNvCxnSpPr>
          <p:nvPr/>
        </p:nvCxnSpPr>
        <p:spPr>
          <a:xfrm rot="16200000" flipH="1">
            <a:off x="2526627" y="1597941"/>
            <a:ext cx="2000264" cy="4090746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2"/>
            <a:endCxn id="6" idx="4"/>
          </p:cNvCxnSpPr>
          <p:nvPr/>
        </p:nvCxnSpPr>
        <p:spPr>
          <a:xfrm rot="16200000" flipH="1">
            <a:off x="2928926" y="2000240"/>
            <a:ext cx="1588" cy="52864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57290" y="2857496"/>
            <a:ext cx="285752" cy="142876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1607323" y="2821777"/>
            <a:ext cx="214314" cy="142876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3964777" y="2821777"/>
            <a:ext cx="214314" cy="142876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4143372" y="2857496"/>
            <a:ext cx="214314" cy="142876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0" y="457200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285852" y="207167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4071934" y="2143116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5500694" y="4214818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26" name="Дуга 25"/>
          <p:cNvSpPr/>
          <p:nvPr/>
        </p:nvSpPr>
        <p:spPr>
          <a:xfrm rot="1800000">
            <a:off x="953133" y="3953537"/>
            <a:ext cx="914400" cy="914400"/>
          </a:xfrm>
          <a:prstGeom prst="arc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уга 26"/>
          <p:cNvSpPr/>
          <p:nvPr/>
        </p:nvSpPr>
        <p:spPr>
          <a:xfrm rot="19800000" flipH="1">
            <a:off x="4096405" y="3953537"/>
            <a:ext cx="914400" cy="914400"/>
          </a:xfrm>
          <a:prstGeom prst="arc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857356" y="392906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3714744" y="392906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0" y="1571612"/>
            <a:ext cx="41671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Доказать: </a:t>
            </a:r>
            <a:r>
              <a:rPr lang="el-GR" sz="3200" dirty="0" smtClean="0"/>
              <a:t>Δ</a:t>
            </a:r>
            <a:r>
              <a:rPr lang="ru-RU" sz="3200" dirty="0" smtClean="0"/>
              <a:t>АВ</a:t>
            </a:r>
            <a:r>
              <a:rPr lang="en-US" sz="3200" dirty="0" smtClean="0"/>
              <a:t>D=∆DCA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                    АВ=С</a:t>
            </a:r>
            <a:r>
              <a:rPr lang="en-US" sz="3200" dirty="0" smtClean="0"/>
              <a:t>D.</a:t>
            </a:r>
            <a:endParaRPr lang="ru-RU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№2</a:t>
            </a:r>
            <a:endParaRPr lang="ru-RU" sz="32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714348" y="2285992"/>
            <a:ext cx="6929486" cy="2643206"/>
          </a:xfrm>
          <a:prstGeom prst="parallelogram">
            <a:avLst>
              <a:gd name="adj" fmla="val 5217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71670" y="2285992"/>
            <a:ext cx="4214842" cy="264320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овина рамки 29"/>
          <p:cNvSpPr/>
          <p:nvPr/>
        </p:nvSpPr>
        <p:spPr>
          <a:xfrm rot="7200000" flipH="1">
            <a:off x="1935800" y="2364436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оловина рамки 30"/>
          <p:cNvSpPr/>
          <p:nvPr/>
        </p:nvSpPr>
        <p:spPr>
          <a:xfrm rot="18000000" flipH="1">
            <a:off x="6007767" y="4436138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57686" y="2000240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3428992" y="4643446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428596" y="4643446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2000232" y="1785926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7429520" y="178592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6215074" y="478632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143240" y="285728"/>
            <a:ext cx="4405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Доказать: ∆ АВС= ∆ С</a:t>
            </a:r>
            <a:r>
              <a:rPr lang="en-US" sz="3200" dirty="0" smtClean="0"/>
              <a:t>DA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</a:t>
            </a:r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785786" y="2071678"/>
            <a:ext cx="6929486" cy="2643206"/>
          </a:xfrm>
          <a:prstGeom prst="parallelogram">
            <a:avLst>
              <a:gd name="adj" fmla="val 52179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785786" y="2071678"/>
            <a:ext cx="6929486" cy="264320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овина рамки 29"/>
          <p:cNvSpPr/>
          <p:nvPr/>
        </p:nvSpPr>
        <p:spPr>
          <a:xfrm rot="20400000">
            <a:off x="2417797" y="3632251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6961145" y="2897244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460419" y="2897244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6715140" y="4572008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785786" y="478632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857356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7643834" y="164305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286116" y="1000108"/>
            <a:ext cx="3226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Доказать: В</a:t>
            </a:r>
            <a:r>
              <a:rPr lang="en-US" sz="3200" dirty="0" smtClean="0"/>
              <a:t>F</a:t>
            </a:r>
            <a:r>
              <a:rPr lang="ru-RU" sz="3200" dirty="0" smtClean="0"/>
              <a:t>= Е</a:t>
            </a:r>
            <a:r>
              <a:rPr lang="en-US" sz="3200" dirty="0" smtClean="0"/>
              <a:t>D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1571604" y="2643182"/>
            <a:ext cx="1857388" cy="71438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6200000" flipH="1">
            <a:off x="5072066" y="3429000"/>
            <a:ext cx="1857388" cy="71438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14612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429256" y="242886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Е</a:t>
            </a:r>
            <a:endParaRPr lang="ru-RU" sz="3200" dirty="0"/>
          </a:p>
        </p:txBody>
      </p:sp>
      <p:sp>
        <p:nvSpPr>
          <p:cNvPr id="23" name="Половина рамки 22"/>
          <p:cNvSpPr/>
          <p:nvPr/>
        </p:nvSpPr>
        <p:spPr>
          <a:xfrm rot="-1800000" flipV="1">
            <a:off x="5293386" y="2864503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86116" y="357166"/>
            <a:ext cx="2457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Дано:АВ</a:t>
            </a:r>
            <a:r>
              <a:rPr lang="en-US" sz="3200" dirty="0" smtClean="0">
                <a:latin typeface="Segoe UI"/>
                <a:cs typeface="Segoe UI"/>
              </a:rPr>
              <a:t>ǁ</a:t>
            </a:r>
            <a:r>
              <a:rPr lang="ru-RU" sz="3200" dirty="0" smtClean="0">
                <a:latin typeface="Segoe UI"/>
                <a:cs typeface="Segoe UI"/>
              </a:rPr>
              <a:t>С</a:t>
            </a:r>
            <a:r>
              <a:rPr lang="en-US" sz="3200" dirty="0" smtClean="0">
                <a:latin typeface="Segoe UI"/>
                <a:cs typeface="Segoe UI"/>
              </a:rPr>
              <a:t>D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</a:t>
            </a:r>
            <a:r>
              <a:rPr lang="en-US" sz="3200" dirty="0" smtClean="0"/>
              <a:t>4</a:t>
            </a:r>
            <a:endParaRPr lang="ru-RU" sz="3200" dirty="0"/>
          </a:p>
        </p:txBody>
      </p:sp>
      <p:sp>
        <p:nvSpPr>
          <p:cNvPr id="6" name="Параллелограмм 5"/>
          <p:cNvSpPr/>
          <p:nvPr/>
        </p:nvSpPr>
        <p:spPr>
          <a:xfrm>
            <a:off x="785786" y="2071678"/>
            <a:ext cx="6929486" cy="2643206"/>
          </a:xfrm>
          <a:prstGeom prst="parallelogram">
            <a:avLst>
              <a:gd name="adj" fmla="val 52179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>
            <a:off x="2143108" y="2071678"/>
            <a:ext cx="4214842" cy="264320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овина рамки 29"/>
          <p:cNvSpPr/>
          <p:nvPr/>
        </p:nvSpPr>
        <p:spPr>
          <a:xfrm rot="5400000">
            <a:off x="7489895" y="5489639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оловина рамки 30"/>
          <p:cNvSpPr/>
          <p:nvPr/>
        </p:nvSpPr>
        <p:spPr>
          <a:xfrm rot="18000000" flipH="1">
            <a:off x="5793451" y="4007511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6961145" y="2897244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 rot="16200000">
            <a:off x="1460419" y="2897244"/>
            <a:ext cx="4203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”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6715140" y="4572008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785786" y="478632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857356" y="157161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7643834" y="164305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3286116" y="1000108"/>
            <a:ext cx="47076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Доказать: В</a:t>
            </a:r>
            <a:r>
              <a:rPr lang="en-US" sz="3200" dirty="0" smtClean="0"/>
              <a:t>F</a:t>
            </a:r>
            <a:r>
              <a:rPr lang="ru-RU" sz="3200" dirty="0" smtClean="0"/>
              <a:t>= Е</a:t>
            </a:r>
            <a:r>
              <a:rPr lang="en-US" sz="3200" dirty="0" smtClean="0"/>
              <a:t>D</a:t>
            </a:r>
            <a:r>
              <a:rPr lang="ru-RU" sz="3200" dirty="0" smtClean="0"/>
              <a:t>, </a:t>
            </a:r>
            <a:r>
              <a:rPr lang="en-US" sz="3200" dirty="0" smtClean="0"/>
              <a:t>AF = EC/</a:t>
            </a:r>
            <a:endParaRPr lang="ru-RU" sz="32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428596" y="2643182"/>
            <a:ext cx="2428892" cy="171451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5643569" y="2428869"/>
            <a:ext cx="2428892" cy="171451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28860" y="17859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643570" y="4357694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Е</a:t>
            </a:r>
            <a:endParaRPr lang="ru-RU" sz="3200" dirty="0"/>
          </a:p>
        </p:txBody>
      </p:sp>
      <p:sp>
        <p:nvSpPr>
          <p:cNvPr id="23" name="Половина рамки 22"/>
          <p:cNvSpPr/>
          <p:nvPr/>
        </p:nvSpPr>
        <p:spPr>
          <a:xfrm rot="1800000" flipH="1" flipV="1">
            <a:off x="2292990" y="2364436"/>
            <a:ext cx="428628" cy="428628"/>
          </a:xfrm>
          <a:prstGeom prst="half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57686" y="1857364"/>
            <a:ext cx="415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Segoe UI"/>
                <a:cs typeface="Segoe UI"/>
              </a:rPr>
              <a:t>ˈ</a:t>
            </a:r>
            <a:endParaRPr lang="ru-RU" sz="5400" dirty="0"/>
          </a:p>
        </p:txBody>
      </p:sp>
      <p:sp>
        <p:nvSpPr>
          <p:cNvPr id="42" name="TextBox 41"/>
          <p:cNvSpPr txBox="1"/>
          <p:nvPr/>
        </p:nvSpPr>
        <p:spPr>
          <a:xfrm>
            <a:off x="3357554" y="4429132"/>
            <a:ext cx="415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Segoe UI"/>
                <a:cs typeface="Segoe UI"/>
              </a:rPr>
              <a:t>ˈ</a:t>
            </a:r>
            <a:endParaRPr lang="ru-RU" sz="5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Использованная литература</a:t>
            </a:r>
            <a:endParaRPr lang="ru-RU" dirty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Гаврилова Н.Ф. Поурочные разработки по геометрии. 7 класс. М.: «ВАКО», 2004, 288с. – (В помощь школьному учителю).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№2</a:t>
            </a:r>
            <a:endParaRPr lang="ru-RU" sz="32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00100" y="1357298"/>
            <a:ext cx="3571900" cy="5000660"/>
          </a:xfrm>
          <a:prstGeom prst="triangle">
            <a:avLst>
              <a:gd name="adj" fmla="val 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100010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5929330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600076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857224" y="5715016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71480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Дано:</a:t>
            </a:r>
            <a:r>
              <a:rPr lang="ru-RU" sz="3600" dirty="0" smtClean="0">
                <a:latin typeface="Lucida Sans Unicode"/>
                <a:cs typeface="Lucida Sans Unicode"/>
              </a:rPr>
              <a:t>∠А:∠В=1:2</a:t>
            </a:r>
          </a:p>
          <a:p>
            <a:r>
              <a:rPr lang="ru-RU" sz="3600" dirty="0" smtClean="0">
                <a:latin typeface="Lucida Sans Unicode"/>
                <a:cs typeface="Lucida Sans Unicode"/>
              </a:rPr>
              <a:t>Найти: ∠А, ∠В.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№3</a:t>
            </a:r>
            <a:endParaRPr lang="ru-RU" sz="32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00100" y="1357298"/>
            <a:ext cx="3571900" cy="5000660"/>
          </a:xfrm>
          <a:prstGeom prst="triangle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614364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928670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429124" y="6000768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857224" y="5715016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3643306" y="642918"/>
            <a:ext cx="4616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Дано:</a:t>
            </a:r>
            <a:r>
              <a:rPr lang="ru-RU" sz="3600" dirty="0" err="1" smtClean="0">
                <a:latin typeface="Lucida Sans Unicode"/>
                <a:cs typeface="Lucida Sans Unicode"/>
              </a:rPr>
              <a:t>∠С</a:t>
            </a:r>
            <a:r>
              <a:rPr lang="en-US" sz="3600" dirty="0" smtClean="0">
                <a:latin typeface="Lucida Sans Unicode"/>
                <a:cs typeface="Lucida Sans Unicode"/>
              </a:rPr>
              <a:t>&lt;</a:t>
            </a:r>
            <a:r>
              <a:rPr lang="ru-RU" sz="3600" dirty="0" smtClean="0">
                <a:latin typeface="Lucida Sans Unicode"/>
                <a:cs typeface="Lucida Sans Unicode"/>
              </a:rPr>
              <a:t>∠В</a:t>
            </a:r>
            <a:r>
              <a:rPr lang="en-US" sz="3600" dirty="0" smtClean="0">
                <a:latin typeface="Lucida Sans Unicode"/>
                <a:cs typeface="Lucida Sans Unicode"/>
              </a:rPr>
              <a:t> </a:t>
            </a:r>
            <a:r>
              <a:rPr lang="ru-RU" sz="3600" dirty="0" smtClean="0">
                <a:latin typeface="Lucida Sans Unicode"/>
                <a:cs typeface="Lucida Sans Unicode"/>
              </a:rPr>
              <a:t>на 20</a:t>
            </a:r>
            <a:r>
              <a:rPr lang="en-US" sz="3600" dirty="0" smtClean="0">
                <a:latin typeface="Lucida Sans Unicode"/>
                <a:cs typeface="Lucida Sans Unicode"/>
              </a:rPr>
              <a:t>º</a:t>
            </a:r>
            <a:endParaRPr lang="ru-RU" sz="3600" dirty="0" smtClean="0">
              <a:latin typeface="Lucida Sans Unicode"/>
              <a:cs typeface="Lucida Sans Unicode"/>
            </a:endParaRPr>
          </a:p>
          <a:p>
            <a:r>
              <a:rPr lang="ru-RU" sz="3600" dirty="0" smtClean="0">
                <a:latin typeface="Lucida Sans Unicode"/>
                <a:cs typeface="Lucida Sans Unicode"/>
              </a:rPr>
              <a:t>Найти: ∠С, ∠В.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№4</a:t>
            </a:r>
            <a:endParaRPr lang="ru-RU" sz="32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71472" y="1357298"/>
            <a:ext cx="4714908" cy="3929090"/>
          </a:xfrm>
          <a:prstGeom prst="triangle">
            <a:avLst>
              <a:gd name="adj" fmla="val 4876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14612" y="5286388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143108" y="2500306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30°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643174" y="85723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2714612" y="4643446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571480"/>
            <a:ext cx="4118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Lucida Sans Unicode"/>
                <a:cs typeface="Lucida Sans Unicode"/>
              </a:rPr>
              <a:t>Доказать: А</a:t>
            </a:r>
            <a:r>
              <a:rPr lang="en-US" sz="3200" dirty="0" smtClean="0">
                <a:latin typeface="Lucida Sans Unicode"/>
                <a:cs typeface="Lucida Sans Unicode"/>
              </a:rPr>
              <a:t>D</a:t>
            </a:r>
            <a:r>
              <a:rPr lang="ru-RU" sz="3200" dirty="0" smtClean="0">
                <a:latin typeface="Lucida Sans Unicode"/>
                <a:cs typeface="Lucida Sans Unicode"/>
              </a:rPr>
              <a:t>=   АВ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720" y="492919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14942" y="5000636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cxnSp>
        <p:nvCxnSpPr>
          <p:cNvPr id="14" name="Прямая соединительная линия 13"/>
          <p:cNvCxnSpPr>
            <a:stCxn id="8" idx="2"/>
            <a:endCxn id="5" idx="3"/>
          </p:cNvCxnSpPr>
          <p:nvPr/>
        </p:nvCxnSpPr>
        <p:spPr>
          <a:xfrm rot="16200000" flipH="1">
            <a:off x="936522" y="3352401"/>
            <a:ext cx="3844381" cy="23592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7800000">
            <a:off x="2044274" y="1687092"/>
            <a:ext cx="914400" cy="914400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 rot="2700000">
            <a:off x="3659599" y="2816929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25" name="TextBox 24"/>
          <p:cNvSpPr txBox="1"/>
          <p:nvPr/>
        </p:nvSpPr>
        <p:spPr>
          <a:xfrm rot="18900000">
            <a:off x="1730772" y="2816930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7572396" y="357166"/>
          <a:ext cx="384843" cy="994178"/>
        </p:xfrm>
        <a:graphic>
          <a:graphicData uri="http://schemas.openxmlformats.org/presentationml/2006/ole">
            <p:oleObj spid="_x0000_s1026" name="Формула" r:id="rId3" imgW="152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428604"/>
            <a:ext cx="8074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Закрепление изученного материала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1214422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№1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2357430"/>
            <a:ext cx="4357718" cy="2857520"/>
          </a:xfrm>
          <a:prstGeom prst="triangle">
            <a:avLst>
              <a:gd name="adj" fmla="val 100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428728" y="4572008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37°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514351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192880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4857760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Дуга 10"/>
          <p:cNvSpPr/>
          <p:nvPr/>
        </p:nvSpPr>
        <p:spPr>
          <a:xfrm rot="600000">
            <a:off x="572481" y="4644455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857884" y="1428736"/>
            <a:ext cx="2379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Найти: </a:t>
            </a:r>
            <a:r>
              <a:rPr lang="ru-RU" sz="3600" dirty="0" smtClean="0">
                <a:latin typeface="Lucida Sans Unicode"/>
                <a:cs typeface="Lucida Sans Unicode"/>
              </a:rPr>
              <a:t>∠В.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№2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1428736"/>
            <a:ext cx="4929222" cy="4786346"/>
          </a:xfrm>
          <a:prstGeom prst="triangle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92867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143504" y="5786454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072206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7488" y="428604"/>
            <a:ext cx="55306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Найти: </a:t>
            </a:r>
            <a:r>
              <a:rPr lang="ru-RU" sz="3200" dirty="0" smtClean="0">
                <a:latin typeface="Lucida Sans Unicode"/>
                <a:cs typeface="Lucida Sans Unicode"/>
              </a:rPr>
              <a:t>∠А,∠В,∠</a:t>
            </a:r>
            <a:r>
              <a:rPr lang="en-US" sz="3200" dirty="0" smtClean="0">
                <a:latin typeface="Lucida Sans Unicode"/>
                <a:cs typeface="Lucida Sans Unicode"/>
              </a:rPr>
              <a:t>DC</a:t>
            </a:r>
            <a:r>
              <a:rPr lang="ru-RU" sz="3200" dirty="0" smtClean="0">
                <a:latin typeface="Lucida Sans Unicode"/>
                <a:cs typeface="Lucida Sans Unicode"/>
              </a:rPr>
              <a:t>В.</a:t>
            </a:r>
          </a:p>
          <a:p>
            <a:r>
              <a:rPr lang="ru-RU" sz="3200" dirty="0" smtClean="0">
                <a:latin typeface="Lucida Sans Unicode"/>
                <a:cs typeface="Lucida Sans Unicode"/>
              </a:rPr>
              <a:t>Доказать:△</a:t>
            </a:r>
            <a:r>
              <a:rPr lang="en-US" sz="3200" dirty="0" smtClean="0">
                <a:latin typeface="Lucida Sans Unicode"/>
                <a:cs typeface="Lucida Sans Unicode"/>
              </a:rPr>
              <a:t>ADC </a:t>
            </a:r>
            <a:r>
              <a:rPr lang="ru-RU" sz="3200" dirty="0" smtClean="0">
                <a:latin typeface="Lucida Sans Unicode"/>
                <a:cs typeface="Lucida Sans Unicode"/>
              </a:rPr>
              <a:t>и △</a:t>
            </a:r>
            <a:r>
              <a:rPr lang="en-US" sz="3200" dirty="0" smtClean="0">
                <a:latin typeface="Lucida Sans Unicode"/>
                <a:cs typeface="Lucida Sans Unicode"/>
              </a:rPr>
              <a:t>BDC – </a:t>
            </a:r>
            <a:endParaRPr lang="ru-RU" sz="3200" dirty="0" smtClean="0">
              <a:latin typeface="Lucida Sans Unicode"/>
              <a:cs typeface="Lucida Sans Unicode"/>
            </a:endParaRPr>
          </a:p>
          <a:p>
            <a:r>
              <a:rPr lang="ru-RU" sz="3200" dirty="0" smtClean="0">
                <a:latin typeface="Lucida Sans Unicode"/>
                <a:cs typeface="Lucida Sans Unicode"/>
              </a:rPr>
              <a:t>равнобедренные</a:t>
            </a:r>
            <a:endParaRPr lang="ru-RU" sz="3200" dirty="0"/>
          </a:p>
        </p:txBody>
      </p:sp>
      <p:cxnSp>
        <p:nvCxnSpPr>
          <p:cNvPr id="14" name="Прямая соединительная линия 13"/>
          <p:cNvCxnSpPr>
            <a:endCxn id="6" idx="5"/>
          </p:cNvCxnSpPr>
          <p:nvPr/>
        </p:nvCxnSpPr>
        <p:spPr>
          <a:xfrm flipV="1">
            <a:off x="285720" y="3821909"/>
            <a:ext cx="2464611" cy="2393173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V="1">
            <a:off x="142844" y="5500702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6" name="TextBox 15"/>
          <p:cNvSpPr txBox="1"/>
          <p:nvPr/>
        </p:nvSpPr>
        <p:spPr>
          <a:xfrm rot="18900000">
            <a:off x="2433428" y="3696341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14612" y="3429000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 rot="5400000">
            <a:off x="-86049" y="3300704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2357422" y="5857892"/>
            <a:ext cx="431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"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№3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1428736"/>
            <a:ext cx="4929222" cy="4786346"/>
          </a:xfrm>
          <a:prstGeom prst="triangle">
            <a:avLst>
              <a:gd name="adj" fmla="val 100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86116" y="5429264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70°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92933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072066" y="85723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4" y="6000768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Дуга 10"/>
          <p:cNvSpPr/>
          <p:nvPr/>
        </p:nvSpPr>
        <p:spPr>
          <a:xfrm rot="600000">
            <a:off x="2715621" y="5644585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643570" y="1928802"/>
            <a:ext cx="33281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Найти: </a:t>
            </a:r>
            <a:r>
              <a:rPr lang="ru-RU" sz="4000" dirty="0" smtClean="0">
                <a:latin typeface="Lucida Sans Unicode"/>
                <a:cs typeface="Lucida Sans Unicode"/>
              </a:rPr>
              <a:t>∠СА</a:t>
            </a:r>
            <a:r>
              <a:rPr lang="en-US" sz="4000" dirty="0" smtClean="0">
                <a:latin typeface="Lucida Sans Unicode"/>
                <a:cs typeface="Lucida Sans Unicode"/>
              </a:rPr>
              <a:t>B</a:t>
            </a:r>
            <a:r>
              <a:rPr lang="ru-RU" sz="4000" dirty="0" smtClean="0">
                <a:latin typeface="Lucida Sans Unicode"/>
                <a:cs typeface="Lucida Sans Unicode"/>
              </a:rPr>
              <a:t>.</a:t>
            </a:r>
          </a:p>
        </p:txBody>
      </p:sp>
      <p:cxnSp>
        <p:nvCxnSpPr>
          <p:cNvPr id="14" name="Прямая соединительная линия 13"/>
          <p:cNvCxnSpPr>
            <a:endCxn id="6" idx="0"/>
          </p:cNvCxnSpPr>
          <p:nvPr/>
        </p:nvCxnSpPr>
        <p:spPr>
          <a:xfrm rot="5400000" flipH="1" flipV="1">
            <a:off x="1714480" y="2714620"/>
            <a:ext cx="4786346" cy="221457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 flipV="1">
            <a:off x="4666417" y="5549161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86050" y="6273225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23" name="Дуга 22"/>
          <p:cNvSpPr/>
          <p:nvPr/>
        </p:nvSpPr>
        <p:spPr>
          <a:xfrm rot="4200000" flipV="1">
            <a:off x="3986419" y="1914724"/>
            <a:ext cx="914400" cy="914400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4200000" flipV="1">
            <a:off x="4629361" y="2057601"/>
            <a:ext cx="914400" cy="914400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4200000" flipV="1">
            <a:off x="4211119" y="1856502"/>
            <a:ext cx="701654" cy="787540"/>
          </a:xfrm>
          <a:prstGeom prst="arc">
            <a:avLst>
              <a:gd name="adj1" fmla="val 16200000"/>
              <a:gd name="adj2" fmla="val 76034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4200000" flipV="1">
            <a:off x="4711187" y="1999379"/>
            <a:ext cx="701654" cy="787540"/>
          </a:xfrm>
          <a:prstGeom prst="arc">
            <a:avLst>
              <a:gd name="adj1" fmla="val 16200000"/>
              <a:gd name="adj2" fmla="val 76034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130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№4</a:t>
            </a:r>
            <a:endParaRPr lang="ru-RU" sz="32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42844" y="1785926"/>
            <a:ext cx="7143800" cy="3714776"/>
          </a:xfrm>
          <a:prstGeom prst="triangle">
            <a:avLst>
              <a:gd name="adj" fmla="val 10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643042" y="4786322"/>
            <a:ext cx="740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3</a:t>
            </a:r>
            <a:r>
              <a:rPr lang="ru-RU" sz="3200" dirty="0" smtClean="0"/>
              <a:t>0°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50070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7215206" y="1428736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215206" y="5286388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С</a:t>
            </a:r>
            <a:endParaRPr lang="ru-RU" sz="3200" dirty="0"/>
          </a:p>
        </p:txBody>
      </p:sp>
      <p:sp>
        <p:nvSpPr>
          <p:cNvPr id="11" name="Дуга 10"/>
          <p:cNvSpPr/>
          <p:nvPr/>
        </p:nvSpPr>
        <p:spPr>
          <a:xfrm rot="600000">
            <a:off x="715356" y="4930205"/>
            <a:ext cx="914400" cy="914400"/>
          </a:xfrm>
          <a:prstGeom prst="arc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429256" y="428604"/>
            <a:ext cx="2973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Найти: </a:t>
            </a:r>
            <a:r>
              <a:rPr lang="ru-RU" sz="4000" dirty="0" smtClean="0">
                <a:latin typeface="Lucida Sans Unicode"/>
                <a:cs typeface="Lucida Sans Unicode"/>
              </a:rPr>
              <a:t>∠ВС.</a:t>
            </a:r>
          </a:p>
        </p:txBody>
      </p:sp>
      <p:sp>
        <p:nvSpPr>
          <p:cNvPr id="15" name="TextBox 14"/>
          <p:cNvSpPr txBox="1"/>
          <p:nvPr/>
        </p:nvSpPr>
        <p:spPr>
          <a:xfrm rot="16200000" flipV="1">
            <a:off x="6738119" y="4834781"/>
            <a:ext cx="7344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latin typeface="Lucida Sans Unicode"/>
                <a:cs typeface="Lucida Sans Unicode"/>
              </a:rPr>
              <a:t>∟</a:t>
            </a:r>
            <a:endParaRPr lang="ru-RU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2786050" y="6273225"/>
            <a:ext cx="437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357554" y="2857496"/>
            <a:ext cx="1051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15c</a:t>
            </a:r>
            <a:r>
              <a:rPr lang="ru-RU" sz="3200" dirty="0" smtClean="0"/>
              <a:t>м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543</Words>
  <PresentationFormat>Экран (4:3)</PresentationFormat>
  <Paragraphs>264</Paragraphs>
  <Slides>29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Решение задач на применение свойств прямоугольных треугольников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Признаки равенства прямоугольных треугольников</vt:lpstr>
      <vt:lpstr>Слайд 26</vt:lpstr>
      <vt:lpstr>Слайд 27</vt:lpstr>
      <vt:lpstr>Слайд 28</vt:lpstr>
      <vt:lpstr>Использованная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dcterms:created xsi:type="dcterms:W3CDTF">2012-04-20T16:07:29Z</dcterms:created>
  <dcterms:modified xsi:type="dcterms:W3CDTF">2012-09-10T10:40:16Z</dcterms:modified>
</cp:coreProperties>
</file>