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98222-2B9F-4669-86A4-C3C4C15215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B24BF2-E97D-42A6-B451-2FDDB2C5BBA4}">
      <dgm:prSet custT="1"/>
      <dgm:spPr/>
      <dgm:t>
        <a:bodyPr/>
        <a:lstStyle/>
        <a:p>
          <a:pPr algn="ctr" rtl="0"/>
          <a:r>
            <a:rPr lang="ru-RU" sz="4000" dirty="0" smtClean="0"/>
            <a:t>Черты средневекового города </a:t>
          </a:r>
          <a:endParaRPr lang="ru-RU" sz="4000" dirty="0"/>
        </a:p>
      </dgm:t>
    </dgm:pt>
    <dgm:pt modelId="{37AD2EAF-F2F9-4F63-9B76-9CE0F096FEC6}" type="parTrans" cxnId="{B7574D53-4806-4A34-866D-BA1F4D06F19A}">
      <dgm:prSet/>
      <dgm:spPr/>
      <dgm:t>
        <a:bodyPr/>
        <a:lstStyle/>
        <a:p>
          <a:endParaRPr lang="ru-RU"/>
        </a:p>
      </dgm:t>
    </dgm:pt>
    <dgm:pt modelId="{E4220977-1C3B-4E99-9AF5-B08285F65125}" type="sibTrans" cxnId="{B7574D53-4806-4A34-866D-BA1F4D06F19A}">
      <dgm:prSet/>
      <dgm:spPr/>
      <dgm:t>
        <a:bodyPr/>
        <a:lstStyle/>
        <a:p>
          <a:endParaRPr lang="ru-RU"/>
        </a:p>
      </dgm:t>
    </dgm:pt>
    <dgm:pt modelId="{4BE28EAB-2EDF-4D9A-9D78-80D4BD5597F9}" type="pres">
      <dgm:prSet presAssocID="{9EB98222-2B9F-4669-86A4-C3C4C15215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A1DCA-794F-4EA2-993F-A7DA33375515}" type="pres">
      <dgm:prSet presAssocID="{38B24BF2-E97D-42A6-B451-2FDDB2C5BB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C1742-CCEA-4F3B-AD31-38B021214490}" type="presOf" srcId="{38B24BF2-E97D-42A6-B451-2FDDB2C5BBA4}" destId="{7C1A1DCA-794F-4EA2-993F-A7DA33375515}" srcOrd="0" destOrd="0" presId="urn:microsoft.com/office/officeart/2005/8/layout/vList2"/>
    <dgm:cxn modelId="{B7574D53-4806-4A34-866D-BA1F4D06F19A}" srcId="{9EB98222-2B9F-4669-86A4-C3C4C1521593}" destId="{38B24BF2-E97D-42A6-B451-2FDDB2C5BBA4}" srcOrd="0" destOrd="0" parTransId="{37AD2EAF-F2F9-4F63-9B76-9CE0F096FEC6}" sibTransId="{E4220977-1C3B-4E99-9AF5-B08285F65125}"/>
    <dgm:cxn modelId="{1D4EDDA2-C008-4634-B1DF-FF744302C75A}" type="presOf" srcId="{9EB98222-2B9F-4669-86A4-C3C4C1521593}" destId="{4BE28EAB-2EDF-4D9A-9D78-80D4BD5597F9}" srcOrd="0" destOrd="0" presId="urn:microsoft.com/office/officeart/2005/8/layout/vList2"/>
    <dgm:cxn modelId="{368ED25D-46DF-48CC-AC59-283F0049A82E}" type="presParOf" srcId="{4BE28EAB-2EDF-4D9A-9D78-80D4BD5597F9}" destId="{7C1A1DCA-794F-4EA2-993F-A7DA333755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1DCA-794F-4EA2-993F-A7DA33375515}">
      <dsp:nvSpPr>
        <dsp:cNvPr id="0" name=""/>
        <dsp:cNvSpPr/>
      </dsp:nvSpPr>
      <dsp:spPr>
        <a:xfrm>
          <a:off x="0" y="257"/>
          <a:ext cx="7643866" cy="7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Черты средневекового города </a:t>
          </a:r>
          <a:endParaRPr lang="ru-RU" sz="4000" kern="1200" dirty="0"/>
        </a:p>
      </dsp:txBody>
      <dsp:txXfrm>
        <a:off x="34531" y="34788"/>
        <a:ext cx="7574804" cy="638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7882EB-7C00-4549-BA4A-80A066285B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8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4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2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3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6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2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6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BE35-FB4B-4147-8269-B08C03D3D84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EC-FF6C-453A-BE02-D6010DD26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3/4.htm" TargetMode="External"/><Relationship Id="rId7" Type="http://schemas.openxmlformats.org/officeDocument/2006/relationships/image" Target="../media/image12.png"/><Relationship Id="rId2" Type="http://schemas.openxmlformats.org/officeDocument/2006/relationships/hyperlink" Target="3/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hyperlink" Target="3/2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3/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Средневековая Европа в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XI – XV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вв.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://luxfon.com/large/201203/1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34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7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pPr eaLnBrk="1" hangingPunct="1"/>
            <a:r>
              <a:rPr lang="ru-RU" sz="4000" smtClean="0"/>
              <a:t>Усиление власти короля.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84313"/>
            <a:ext cx="8496300" cy="381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1.  Все феодалы - вассалы короля.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2.  Рост феодальных повинностей.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3. Закрепощение свободных и зависимых крестьян.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4. Борьба с крупными феодалами.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5. Борьба крестьян против феодалов - «вольные стрелки» в королевских лесах.</a:t>
            </a:r>
          </a:p>
        </p:txBody>
      </p:sp>
    </p:spTree>
    <p:extLst>
      <p:ext uri="{BB962C8B-B14F-4D97-AF65-F5344CB8AC3E}">
        <p14:creationId xmlns:p14="http://schemas.microsoft.com/office/powerpoint/2010/main" val="1570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Рисунок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b="896"/>
          <a:stretch>
            <a:fillRect/>
          </a:stretch>
        </p:blipFill>
        <p:spPr bwMode="auto">
          <a:xfrm>
            <a:off x="395288" y="2205038"/>
            <a:ext cx="8423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7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152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3600"/>
              <a:t>4. Война Алой и Белой розы в Англии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602038" cy="35290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Через два года после Столетней войны в Англии началась междоусобная война, продолжавшаяся 30 лет. Феодалы разделились на две враждующие группы: каждая поддерживала одну из ветвей династии Плантагенетов — </a:t>
            </a:r>
            <a:r>
              <a:rPr lang="ru-RU" sz="1800" b="1">
                <a:solidFill>
                  <a:srgbClr val="FF9900"/>
                </a:solidFill>
                <a:hlinkClick r:id="rId2" action="ppaction://hlinkfile"/>
              </a:rPr>
              <a:t>Ланкастеров</a:t>
            </a:r>
            <a:r>
              <a:rPr lang="ru-RU" sz="1800" b="1"/>
              <a:t> </a:t>
            </a:r>
            <a:r>
              <a:rPr lang="ru-RU" sz="1800"/>
              <a:t>или </a:t>
            </a:r>
            <a:r>
              <a:rPr lang="ru-RU" sz="1800" b="1">
                <a:solidFill>
                  <a:srgbClr val="FF9900"/>
                </a:solidFill>
                <a:hlinkClick r:id="rId3" action="ppaction://hlinkfile"/>
              </a:rPr>
              <a:t>Йорков</a:t>
            </a:r>
            <a:r>
              <a:rPr lang="ru-RU" sz="1800" b="1">
                <a:solidFill>
                  <a:srgbClr val="FF9900"/>
                </a:solidFill>
              </a:rPr>
              <a:t>,</a:t>
            </a:r>
            <a:r>
              <a:rPr lang="ru-RU" sz="1800" b="1"/>
              <a:t> </a:t>
            </a:r>
            <a:r>
              <a:rPr lang="ru-RU" sz="1800"/>
              <a:t>боровшихся за престол. Так как в гербе Ланкастеров была изображена алая роза, а в гербе Йорков — белая, войну назвали </a:t>
            </a:r>
            <a:r>
              <a:rPr lang="ru-RU" sz="1800">
                <a:hlinkClick r:id="rId4" action="ppaction://hlinkfile"/>
              </a:rPr>
              <a:t>Войной Алой и Белой розы </a:t>
            </a:r>
            <a:r>
              <a:rPr lang="ru-RU" sz="1800"/>
              <a:t>(1455—1485). </a:t>
            </a:r>
            <a:endParaRPr lang="ru-RU" sz="1000"/>
          </a:p>
        </p:txBody>
      </p:sp>
      <p:sp>
        <p:nvSpPr>
          <p:cNvPr id="216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19838"/>
            <a:ext cx="539750" cy="5381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6107" name="AutoShape 4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6113" name="Text Box 49"/>
          <p:cNvSpPr txBox="1">
            <a:spLocks noChangeArrowheads="1"/>
          </p:cNvSpPr>
          <p:nvPr/>
        </p:nvSpPr>
        <p:spPr bwMode="auto">
          <a:xfrm>
            <a:off x="5508625" y="4568825"/>
            <a:ext cx="30241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i="1"/>
              <a:t>На картине изображен момент начала конфликта -  представители враждующих партий  украшают свою одежду розами в королевском саду</a:t>
            </a:r>
          </a:p>
        </p:txBody>
      </p:sp>
      <p:pic>
        <p:nvPicPr>
          <p:cNvPr id="216125" name="Picture 61" descr="untitle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75188"/>
            <a:ext cx="22860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26" name="Picture 62" descr="untitled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75188"/>
            <a:ext cx="22860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28" name="Picture 64" descr="Рисунок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352901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3600"/>
              <a:t>4. Война Алой и Белой розы в Англии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157788"/>
            <a:ext cx="7993063" cy="15113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Удивительно острой и ожесточенной была эта война. Победители беспощадно рубили головы своим противникам. Родственники погибших мстили семьям своих врагов, убивая даже детей. В отличие от обычной феодальной войны, в которой противники старались захватить побольше пленных ради получения выкупа, здесь главная цель состояла в уничтожении противников. </a:t>
            </a:r>
          </a:p>
        </p:txBody>
      </p:sp>
      <p:sp>
        <p:nvSpPr>
          <p:cNvPr id="206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19838"/>
            <a:ext cx="539750" cy="5381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79388" y="2420938"/>
            <a:ext cx="1908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i="1"/>
              <a:t>Последняя битва.</a:t>
            </a:r>
          </a:p>
          <a:p>
            <a:pPr algn="ctr"/>
            <a:r>
              <a:rPr lang="ru-RU" sz="1800" i="1"/>
              <a:t>Босворт</a:t>
            </a:r>
          </a:p>
        </p:txBody>
      </p:sp>
      <p:sp>
        <p:nvSpPr>
          <p:cNvPr id="20686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5805488"/>
            <a:ext cx="539750" cy="538162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2"/>
                </a:solidFill>
                <a:latin typeface="Arial" charset="0"/>
                <a:sym typeface="Webdings" pitchFamily="18" charset="2"/>
              </a:rPr>
              <a:t></a:t>
            </a:r>
            <a:endParaRPr lang="ru-RU"/>
          </a:p>
        </p:txBody>
      </p:sp>
      <p:pic>
        <p:nvPicPr>
          <p:cNvPr id="206886" name="Picture 38" descr="Рисунок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6613"/>
            <a:ext cx="6526213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3600"/>
              <a:t>4. Война Алой и Белой розы в Англии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73688"/>
            <a:ext cx="8064500" cy="14843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Война закончилась после того, как почти все знатные дворяне истребили друг друга. В борьбу за престол вступил дальний родственник Ланкастеров </a:t>
            </a:r>
            <a:r>
              <a:rPr lang="ru-RU" sz="1800">
                <a:hlinkClick r:id="rId2" action="ppaction://hlinkfile"/>
              </a:rPr>
              <a:t>Генрих Тюдор</a:t>
            </a:r>
            <a:r>
              <a:rPr lang="ru-RU" sz="1800"/>
              <a:t>. Победив в последнем сражении, Генрих женился на дочери короля из династии Йорков и соединил в своем гербе алую и белую розы. С него в Англии началось правление династии Тюдоров.</a:t>
            </a:r>
          </a:p>
        </p:txBody>
      </p:sp>
      <p:sp>
        <p:nvSpPr>
          <p:cNvPr id="2324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19838"/>
            <a:ext cx="539750" cy="5381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2462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2339975" y="4941888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i="1"/>
              <a:t>Елизавета Йоркская и Генрих </a:t>
            </a:r>
            <a:r>
              <a:rPr lang="en-US" sz="1800" i="1"/>
              <a:t>VII</a:t>
            </a:r>
            <a:endParaRPr lang="ru-RU" sz="1800" i="1"/>
          </a:p>
        </p:txBody>
      </p:sp>
      <p:pic>
        <p:nvPicPr>
          <p:cNvPr id="2324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3268663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80" name="Picture 32" descr="елизаветайоркск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/>
          <a:stretch>
            <a:fillRect/>
          </a:stretch>
        </p:blipFill>
        <p:spPr bwMode="auto">
          <a:xfrm>
            <a:off x="395288" y="836613"/>
            <a:ext cx="33909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79" name="Picture 31" descr="untitled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0574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76200"/>
            <a:ext cx="7772400" cy="704850"/>
          </a:xfr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жили крестьяне.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14400"/>
            <a:ext cx="4495800" cy="5715000"/>
          </a:xfrm>
          <a:solidFill>
            <a:schemeClr val="tx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Крестьяне жили в деревнях из 10-15 дворов.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Двор состоял из дома, са-рая , хлева, амбара и др. построек.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Дома строили из бревен, крыли соломой. Дома то-пили </a:t>
            </a:r>
            <a:r>
              <a:rPr lang="ru-RU" sz="2800" u="sng">
                <a:solidFill>
                  <a:schemeClr val="bg2"/>
                </a:solidFill>
              </a:rPr>
              <a:t>по-черному.</a:t>
            </a:r>
            <a:r>
              <a:rPr lang="ru-RU" sz="2800">
                <a:solidFill>
                  <a:schemeClr val="bg1"/>
                </a:solidFill>
              </a:rPr>
              <a:t>Окна были без стекол, их заве-шивали тряпками, или натягивали бычий пу-зырь.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19600" y="914400"/>
            <a:ext cx="4495800" cy="5791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Внутри дома стоял грубо сколоченный стол, ска-мьи и сундуки с вещами.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Крестьяне спали на дере-вянных кроватях, или скамьях.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Вместо печи использовали очаг, над которым подве-шивали чугунные котел-ки.Ели крестьяне каши, репу,бобы,мед и пойман-ную рыбу и дичь.Пили дешевые вина и пиво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60" name="Picture 8" descr="Рисунок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01725"/>
            <a:ext cx="3851275" cy="54229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 autoUpdateAnimBg="0"/>
      <p:bldP spid="23558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12175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00063" y="1000125"/>
            <a:ext cx="6583362" cy="1065213"/>
            <a:chOff x="0" y="0"/>
            <a:chExt cx="6583680" cy="106486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6583680" cy="1064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1752" y="31740"/>
              <a:ext cx="5343783" cy="100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Успехи в хозяйстве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1214438" y="2214563"/>
            <a:ext cx="6583362" cy="1065212"/>
            <a:chOff x="551383" y="1258478"/>
            <a:chExt cx="6583680" cy="106486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51383" y="1258478"/>
              <a:ext cx="6583680" cy="1064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83135" y="1290218"/>
              <a:ext cx="5277105" cy="100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Отделение ремесла от сельского хозяйства</a:t>
              </a:r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6429375" y="1857375"/>
            <a:ext cx="692150" cy="692150"/>
            <a:chOff x="5891516" y="815591"/>
            <a:chExt cx="692163" cy="692163"/>
          </a:xfrm>
        </p:grpSpPr>
        <p:sp>
          <p:nvSpPr>
            <p:cNvPr id="10" name="Стрелка вниз 9"/>
            <p:cNvSpPr/>
            <p:nvPr/>
          </p:nvSpPr>
          <p:spPr>
            <a:xfrm>
              <a:off x="5891516" y="815591"/>
              <a:ext cx="692163" cy="69216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6047094" y="815591"/>
              <a:ext cx="381007" cy="52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9370" tIns="39370" rIns="39370" bIns="3937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</p:grp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1785938" y="3429000"/>
            <a:ext cx="6583362" cy="1065213"/>
            <a:chOff x="1094536" y="2516957"/>
            <a:chExt cx="6583680" cy="106486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94536" y="2516957"/>
              <a:ext cx="6583680" cy="1064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126288" y="2548697"/>
              <a:ext cx="5285042" cy="100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Ремесленники убегают из поместий и селятся в других местах + торговцы</a:t>
              </a:r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7072313" y="3071813"/>
            <a:ext cx="692150" cy="692150"/>
            <a:chOff x="5891516" y="815591"/>
            <a:chExt cx="692163" cy="692163"/>
          </a:xfrm>
        </p:grpSpPr>
        <p:sp>
          <p:nvSpPr>
            <p:cNvPr id="19" name="Стрелка вниз 18"/>
            <p:cNvSpPr/>
            <p:nvPr/>
          </p:nvSpPr>
          <p:spPr>
            <a:xfrm>
              <a:off x="5891516" y="815591"/>
              <a:ext cx="692163" cy="69216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низ 4"/>
            <p:cNvSpPr/>
            <p:nvPr/>
          </p:nvSpPr>
          <p:spPr>
            <a:xfrm>
              <a:off x="6047094" y="815591"/>
              <a:ext cx="381007" cy="52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9370" tIns="39370" rIns="39370" bIns="3937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2357438" y="4857750"/>
            <a:ext cx="6583362" cy="1065213"/>
            <a:chOff x="1645920" y="3775436"/>
            <a:chExt cx="6583680" cy="106486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645920" y="3775436"/>
              <a:ext cx="6583680" cy="1064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672" y="3807176"/>
              <a:ext cx="5277105" cy="1001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tIns="182880" rIns="182880" bIns="182880" spcCol="1270" anchor="ctr"/>
            <a:lstStyle/>
            <a:p>
              <a:pPr defTabSz="2133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800" dirty="0"/>
                <a:t>              </a:t>
              </a:r>
              <a:r>
                <a:rPr lang="ru-RU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Город</a:t>
              </a:r>
              <a:r>
                <a:rPr lang="ru-RU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</a:p>
          </p:txBody>
        </p:sp>
      </p:grp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7643813" y="4357688"/>
            <a:ext cx="692150" cy="692150"/>
            <a:chOff x="5891516" y="815591"/>
            <a:chExt cx="692163" cy="692163"/>
          </a:xfrm>
        </p:grpSpPr>
        <p:sp>
          <p:nvSpPr>
            <p:cNvPr id="25" name="Стрелка вниз 24"/>
            <p:cNvSpPr/>
            <p:nvPr/>
          </p:nvSpPr>
          <p:spPr>
            <a:xfrm>
              <a:off x="5891516" y="815591"/>
              <a:ext cx="692163" cy="69216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трелка вниз 4"/>
            <p:cNvSpPr/>
            <p:nvPr/>
          </p:nvSpPr>
          <p:spPr>
            <a:xfrm>
              <a:off x="6047094" y="815591"/>
              <a:ext cx="381007" cy="52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9370" tIns="39370" rIns="39370" bIns="3937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</p:grpSp>
    </p:spTree>
    <p:extLst>
      <p:ext uri="{BB962C8B-B14F-4D97-AF65-F5344CB8AC3E}">
        <p14:creationId xmlns:p14="http://schemas.microsoft.com/office/powerpoint/2010/main" val="8248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Работа\Открытый урок\25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5480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00063" y="714375"/>
            <a:ext cx="4500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latin typeface="Constantia" pitchFamily="18" charset="0"/>
              </a:rPr>
              <a:t>Где образовывался город?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428875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Constantia" pitchFamily="18" charset="0"/>
              </a:rPr>
              <a:t>— На перекрестках дорог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3071813"/>
            <a:ext cx="4286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Constantia" pitchFamily="18" charset="0"/>
              </a:rPr>
              <a:t>— У речных переправ, вблизи морских гаваней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435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Constantia" pitchFamily="18" charset="0"/>
              </a:rPr>
              <a:t>— У стен монастырей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5000625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Constantia" pitchFamily="18" charset="0"/>
              </a:rPr>
              <a:t>— У замков феодалов</a:t>
            </a:r>
          </a:p>
        </p:txBody>
      </p:sp>
    </p:spTree>
    <p:extLst>
      <p:ext uri="{BB962C8B-B14F-4D97-AF65-F5344CB8AC3E}">
        <p14:creationId xmlns:p14="http://schemas.microsoft.com/office/powerpoint/2010/main" val="15501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500042"/>
          <a:ext cx="7643866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707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1.</a:t>
            </a:r>
            <a:r>
              <a:rPr lang="ru-RU" sz="3600">
                <a:latin typeface="Constantia" pitchFamily="18" charset="0"/>
              </a:rPr>
              <a:t> </a:t>
            </a:r>
            <a:r>
              <a:rPr lang="ru-RU" sz="3200">
                <a:latin typeface="Constantia" pitchFamily="18" charset="0"/>
              </a:rPr>
              <a:t>Город выглядел как крепость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143125"/>
            <a:ext cx="8072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2. В центре города – рыночная площадь, на которой располагались ратуша и собор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143250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3. Узенькие и кривые улицы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714750"/>
            <a:ext cx="750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4. Дома не имели нумерации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44291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5. Дома преимущественно были деревянными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5072063"/>
            <a:ext cx="8858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onstantia" pitchFamily="18" charset="0"/>
              </a:rPr>
              <a:t>6. Отсутствовала система канализации, поэтому на улицах было очень грязно</a:t>
            </a:r>
          </a:p>
        </p:txBody>
      </p:sp>
    </p:spTree>
    <p:extLst>
      <p:ext uri="{BB962C8B-B14F-4D97-AF65-F5344CB8AC3E}">
        <p14:creationId xmlns:p14="http://schemas.microsoft.com/office/powerpoint/2010/main" val="9309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A2D6-BC81-4E2B-A4D6-5B184D126505}" type="datetime1">
              <a:rPr lang="ru-RU"/>
              <a:pPr/>
              <a:t>27.09.2013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75CC-9571-4201-BCAF-B5E119F5837A}" type="slidenum">
              <a:rPr lang="ru-RU"/>
              <a:pPr/>
              <a:t>7</a:t>
            </a:fld>
            <a:endParaRPr lang="ru-RU"/>
          </a:p>
        </p:txBody>
      </p:sp>
      <p:pic>
        <p:nvPicPr>
          <p:cNvPr id="34818" name="Picture 2" descr="Светло-си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/>
              <a:t>В 1214 году Филипп </a:t>
            </a:r>
            <a:r>
              <a:rPr lang="en-US" sz="3200" b="1"/>
              <a:t>II</a:t>
            </a:r>
            <a:r>
              <a:rPr lang="ru-RU" sz="3200" b="1"/>
              <a:t> в ожесточённой битве при Бувине наголо разгромил своих противников и захватил богатые трофеи. У англичан осталась лишь часть Аквитании.</a:t>
            </a:r>
          </a:p>
        </p:txBody>
      </p:sp>
      <p:sp>
        <p:nvSpPr>
          <p:cNvPr id="34822" name="AutoShape 6"/>
          <p:cNvSpPr>
            <a:spLocks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000" b="1"/>
              <a:t>Первые успехи объединения</a:t>
            </a:r>
          </a:p>
        </p:txBody>
      </p:sp>
      <p:pic>
        <p:nvPicPr>
          <p:cNvPr id="34823" name="Picture 7" descr="12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419600" cy="34925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572000" y="5334000"/>
            <a:ext cx="44196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Битва при Бувине</a:t>
            </a:r>
          </a:p>
        </p:txBody>
      </p:sp>
    </p:spTree>
    <p:extLst>
      <p:ext uri="{BB962C8B-B14F-4D97-AF65-F5344CB8AC3E}">
        <p14:creationId xmlns:p14="http://schemas.microsoft.com/office/powerpoint/2010/main" val="3063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0D4C-DDBB-4AFD-9578-2AD48047A339}" type="datetime1">
              <a:rPr lang="ru-RU"/>
              <a:pPr/>
              <a:t>27.09.2013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7200-F3D5-4DB3-9B09-F212FDABB913}" type="slidenum">
              <a:rPr lang="ru-RU"/>
              <a:pPr/>
              <a:t>8</a:t>
            </a:fld>
            <a:endParaRPr lang="ru-RU"/>
          </a:p>
        </p:txBody>
      </p:sp>
      <p:pic>
        <p:nvPicPr>
          <p:cNvPr id="33794" name="Picture 2" descr="Светло-си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Людовик IX Святой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3598863" cy="4525963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AutoShape 7"/>
          <p:cNvSpPr>
            <a:spLocks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000" b="1"/>
              <a:t>Первые успехи объединения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4800" y="5943600"/>
            <a:ext cx="381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Людовик </a:t>
            </a:r>
            <a:r>
              <a:rPr lang="en-US" sz="2400" b="1"/>
              <a:t>IX</a:t>
            </a:r>
            <a:r>
              <a:rPr lang="ru-RU" sz="2400" b="1"/>
              <a:t> Святой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572000" y="1676400"/>
            <a:ext cx="4419600" cy="487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Король Людовик </a:t>
            </a:r>
            <a:r>
              <a:rPr lang="en-US" sz="2800" b="1"/>
              <a:t>IX</a:t>
            </a:r>
            <a:r>
              <a:rPr lang="ru-RU" sz="2800" b="1"/>
              <a:t> </a:t>
            </a:r>
          </a:p>
          <a:p>
            <a:pPr algn="ctr"/>
            <a:r>
              <a:rPr lang="ru-RU" sz="2800" b="1"/>
              <a:t>Святой стал сильнее </a:t>
            </a:r>
          </a:p>
          <a:p>
            <a:pPr algn="ctr"/>
            <a:r>
              <a:rPr lang="ru-RU" sz="2800" b="1"/>
              <a:t>любого феодала </a:t>
            </a:r>
          </a:p>
          <a:p>
            <a:pPr algn="ctr"/>
            <a:r>
              <a:rPr lang="ru-RU" sz="2800" b="1"/>
              <a:t>Франции. Издавал</a:t>
            </a:r>
          </a:p>
          <a:p>
            <a:pPr algn="ctr"/>
            <a:r>
              <a:rPr lang="ru-RU" sz="2800" b="1"/>
              <a:t>законы, которые</a:t>
            </a:r>
          </a:p>
          <a:p>
            <a:pPr algn="ctr"/>
            <a:r>
              <a:rPr lang="ru-RU" sz="2800" b="1"/>
              <a:t>действовали на </a:t>
            </a:r>
          </a:p>
          <a:p>
            <a:pPr algn="ctr"/>
            <a:r>
              <a:rPr lang="ru-RU" sz="2800" b="1"/>
              <a:t>территории всего</a:t>
            </a:r>
          </a:p>
          <a:p>
            <a:pPr algn="ctr"/>
            <a:r>
              <a:rPr lang="ru-RU" sz="2800" b="1"/>
              <a:t>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6845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6033-6CE9-46A2-B17E-74A299FEE486}" type="datetime1">
              <a:rPr lang="ru-RU"/>
              <a:pPr/>
              <a:t>27.09.2013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C55-F4B3-47F5-BF16-923C43B2330F}" type="slidenum">
              <a:rPr lang="ru-RU"/>
              <a:pPr/>
              <a:t>9</a:t>
            </a:fld>
            <a:endParaRPr lang="ru-RU"/>
          </a:p>
        </p:txBody>
      </p:sp>
      <p:pic>
        <p:nvPicPr>
          <p:cNvPr id="32770" name="Picture 2" descr="Светло-си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/>
              <a:t>При Филиппе </a:t>
            </a:r>
            <a:r>
              <a:rPr lang="en-US" sz="3200" b="1"/>
              <a:t>IV</a:t>
            </a:r>
            <a:r>
              <a:rPr lang="ru-RU" sz="3200" b="1"/>
              <a:t> Красивом было присоединено богатое графство Шампань и лежащая в Пиренейских горах на юге страна Наварра.</a:t>
            </a:r>
          </a:p>
        </p:txBody>
      </p:sp>
      <p:sp>
        <p:nvSpPr>
          <p:cNvPr id="32774" name="AutoShape 6"/>
          <p:cNvSpPr>
            <a:spLocks noChangeArrowheads="1"/>
          </p:cNvSpPr>
          <p:nvPr>
            <p:ph type="title"/>
          </p:nvPr>
        </p:nvSpPr>
        <p:spPr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/>
              <a:t>Филипп </a:t>
            </a:r>
            <a:r>
              <a:rPr lang="en-US" b="1"/>
              <a:t>IV</a:t>
            </a:r>
            <a:r>
              <a:rPr lang="ru-RU" b="1"/>
              <a:t> Красивый</a:t>
            </a:r>
          </a:p>
        </p:txBody>
      </p:sp>
      <p:pic>
        <p:nvPicPr>
          <p:cNvPr id="32775" name="Picture 7" descr="Филипп IV Красивый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232275" cy="4500563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724400" y="6019800"/>
            <a:ext cx="426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Филипп </a:t>
            </a:r>
            <a:r>
              <a:rPr lang="en-US" sz="2400" b="1"/>
              <a:t>IV</a:t>
            </a:r>
            <a:r>
              <a:rPr lang="ru-RU" sz="2400" b="1"/>
              <a:t> Красивый</a:t>
            </a:r>
          </a:p>
        </p:txBody>
      </p:sp>
    </p:spTree>
    <p:extLst>
      <p:ext uri="{BB962C8B-B14F-4D97-AF65-F5344CB8AC3E}">
        <p14:creationId xmlns:p14="http://schemas.microsoft.com/office/powerpoint/2010/main" val="4911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579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Средневековая Европа в XI – XV вв.</vt:lpstr>
      <vt:lpstr>Как жили крестьяне.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успехи объединения</vt:lpstr>
      <vt:lpstr>Первые успехи объединения</vt:lpstr>
      <vt:lpstr>Филипп IV Красивый</vt:lpstr>
      <vt:lpstr>Усиление власти короля.</vt:lpstr>
      <vt:lpstr>Презентация PowerPoint</vt:lpstr>
      <vt:lpstr>4. Война Алой и Белой розы в Англии</vt:lpstr>
      <vt:lpstr>4. Война Алой и Белой розы в Англии</vt:lpstr>
      <vt:lpstr>4. Война Алой и Белой розы в Англии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Средневековая Европа в XI – XV вв.</dc:title>
  <dc:creator>user</dc:creator>
  <cp:lastModifiedBy>user</cp:lastModifiedBy>
  <cp:revision>2</cp:revision>
  <dcterms:created xsi:type="dcterms:W3CDTF">2013-09-27T09:38:51Z</dcterms:created>
  <dcterms:modified xsi:type="dcterms:W3CDTF">2013-09-27T09:51:47Z</dcterms:modified>
</cp:coreProperties>
</file>